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tiff" ContentType="image/tiff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slides/slide105.xml" ContentType="application/vnd.openxmlformats-officedocument.presentationml.slide+xml"/>
  <Override PartName="/ppt/slides/slide106.xml" ContentType="application/vnd.openxmlformats-officedocument.presentationml.slide+xml"/>
  <Override PartName="/ppt/slides/slide107.xml" ContentType="application/vnd.openxmlformats-officedocument.presentationml.slide+xml"/>
  <Override PartName="/ppt/slides/slide108.xml" ContentType="application/vnd.openxmlformats-officedocument.presentationml.slide+xml"/>
  <Override PartName="/ppt/slides/slide109.xml" ContentType="application/vnd.openxmlformats-officedocument.presentationml.slide+xml"/>
  <Override PartName="/ppt/slides/slide110.xml" ContentType="application/vnd.openxmlformats-officedocument.presentationml.slide+xml"/>
  <Override PartName="/ppt/slides/slide111.xml" ContentType="application/vnd.openxmlformats-officedocument.presentationml.slide+xml"/>
  <Override PartName="/ppt/slides/slide112.xml" ContentType="application/vnd.openxmlformats-officedocument.presentationml.slide+xml"/>
  <Override PartName="/ppt/slides/slide113.xml" ContentType="application/vnd.openxmlformats-officedocument.presentationml.slide+xml"/>
  <Override PartName="/ppt/slides/slide114.xml" ContentType="application/vnd.openxmlformats-officedocument.presentationml.slide+xml"/>
  <Override PartName="/ppt/slides/slide115.xml" ContentType="application/vnd.openxmlformats-officedocument.presentationml.slide+xml"/>
  <Override PartName="/ppt/slides/slide116.xml" ContentType="application/vnd.openxmlformats-officedocument.presentationml.slide+xml"/>
  <Override PartName="/ppt/slides/slide117.xml" ContentType="application/vnd.openxmlformats-officedocument.presentationml.slide+xml"/>
  <Override PartName="/ppt/slides/slide118.xml" ContentType="application/vnd.openxmlformats-officedocument.presentationml.slide+xml"/>
  <Override PartName="/ppt/slides/slide119.xml" ContentType="application/vnd.openxmlformats-officedocument.presentationml.slide+xml"/>
  <Override PartName="/ppt/slides/slide120.xml" ContentType="application/vnd.openxmlformats-officedocument.presentationml.slide+xml"/>
  <Override PartName="/ppt/slides/slide121.xml" ContentType="application/vnd.openxmlformats-officedocument.presentationml.slide+xml"/>
  <Override PartName="/ppt/slides/slide122.xml" ContentType="application/vnd.openxmlformats-officedocument.presentationml.slide+xml"/>
  <Override PartName="/ppt/slides/slide123.xml" ContentType="application/vnd.openxmlformats-officedocument.presentationml.slide+xml"/>
  <Override PartName="/ppt/slides/slide124.xml" ContentType="application/vnd.openxmlformats-officedocument.presentationml.slide+xml"/>
  <Override PartName="/ppt/slides/slide125.xml" ContentType="application/vnd.openxmlformats-officedocument.presentationml.slide+xml"/>
  <Override PartName="/ppt/slides/slide126.xml" ContentType="application/vnd.openxmlformats-officedocument.presentationml.slide+xml"/>
  <Override PartName="/ppt/slides/slide127.xml" ContentType="application/vnd.openxmlformats-officedocument.presentationml.slide+xml"/>
  <Override PartName="/ppt/slides/slide128.xml" ContentType="application/vnd.openxmlformats-officedocument.presentationml.slide+xml"/>
  <Override PartName="/ppt/slides/slide129.xml" ContentType="application/vnd.openxmlformats-officedocument.presentationml.slide+xml"/>
  <Override PartName="/ppt/slides/slide130.xml" ContentType="application/vnd.openxmlformats-officedocument.presentationml.slide+xml"/>
  <Override PartName="/ppt/slides/slide131.xml" ContentType="application/vnd.openxmlformats-officedocument.presentationml.slide+xml"/>
  <Override PartName="/ppt/slides/slide132.xml" ContentType="application/vnd.openxmlformats-officedocument.presentationml.slide+xml"/>
  <Override PartName="/ppt/slides/slide133.xml" ContentType="application/vnd.openxmlformats-officedocument.presentationml.slide+xml"/>
  <Override PartName="/ppt/slides/slide134.xml" ContentType="application/vnd.openxmlformats-officedocument.presentationml.slide+xml"/>
  <Override PartName="/ppt/slides/slide135.xml" ContentType="application/vnd.openxmlformats-officedocument.presentationml.slide+xml"/>
  <Override PartName="/ppt/slides/slide136.xml" ContentType="application/vnd.openxmlformats-officedocument.presentationml.slide+xml"/>
  <Override PartName="/ppt/slides/slide137.xml" ContentType="application/vnd.openxmlformats-officedocument.presentationml.slide+xml"/>
  <Override PartName="/ppt/slides/slide138.xml" ContentType="application/vnd.openxmlformats-officedocument.presentationml.slide+xml"/>
  <Override PartName="/ppt/slides/slide139.xml" ContentType="application/vnd.openxmlformats-officedocument.presentationml.slide+xml"/>
  <Override PartName="/ppt/slides/slide140.xml" ContentType="application/vnd.openxmlformats-officedocument.presentationml.slide+xml"/>
  <Override PartName="/ppt/slides/slide141.xml" ContentType="application/vnd.openxmlformats-officedocument.presentationml.slide+xml"/>
  <Override PartName="/ppt/slides/slide142.xml" ContentType="application/vnd.openxmlformats-officedocument.presentationml.slide+xml"/>
  <Override PartName="/ppt/slides/slide143.xml" ContentType="application/vnd.openxmlformats-officedocument.presentationml.slide+xml"/>
  <Override PartName="/ppt/slides/slide144.xml" ContentType="application/vnd.openxmlformats-officedocument.presentationml.slide+xml"/>
  <Override PartName="/ppt/slides/slide145.xml" ContentType="application/vnd.openxmlformats-officedocument.presentationml.slide+xml"/>
  <Override PartName="/ppt/slides/slide146.xml" ContentType="application/vnd.openxmlformats-officedocument.presentationml.slide+xml"/>
  <Override PartName="/ppt/slides/slide147.xml" ContentType="application/vnd.openxmlformats-officedocument.presentationml.slide+xml"/>
  <Override PartName="/ppt/slides/slide148.xml" ContentType="application/vnd.openxmlformats-officedocument.presentationml.slide+xml"/>
  <Override PartName="/ppt/slides/slide149.xml" ContentType="application/vnd.openxmlformats-officedocument.presentationml.slide+xml"/>
  <Override PartName="/ppt/slides/slide150.xml" ContentType="application/vnd.openxmlformats-officedocument.presentationml.slide+xml"/>
  <Override PartName="/ppt/slides/slide151.xml" ContentType="application/vnd.openxmlformats-officedocument.presentationml.slide+xml"/>
  <Override PartName="/ppt/slides/slide152.xml" ContentType="application/vnd.openxmlformats-officedocument.presentationml.slide+xml"/>
  <Override PartName="/ppt/slides/slide153.xml" ContentType="application/vnd.openxmlformats-officedocument.presentationml.slide+xml"/>
  <Override PartName="/ppt/slides/slide15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4.xml" ContentType="application/vnd.openxmlformats-officedocument.theme+xml"/>
  <Override PartName="/ppt/theme/themeOverride1.xml" ContentType="application/vnd.openxmlformats-officedocument.themeOverrid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theme/theme5.xml" ContentType="application/vnd.openxmlformats-officedocument.theme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theme/theme6.xml" ContentType="application/vnd.openxmlformats-officedocument.theme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theme/theme7.xml" ContentType="application/vnd.openxmlformats-officedocument.theme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theme/theme8.xml" ContentType="application/vnd.openxmlformats-officedocument.theme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theme/theme9.xml" ContentType="application/vnd.openxmlformats-officedocument.theme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theme/theme10.xml" ContentType="application/vnd.openxmlformats-officedocument.theme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theme/theme11.xml" ContentType="application/vnd.openxmlformats-officedocument.theme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theme/theme12.xml" ContentType="application/vnd.openxmlformats-officedocument.theme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theme/theme13.xml" ContentType="application/vnd.openxmlformats-officedocument.theme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slideLayouts/slideLayout155.xml" ContentType="application/vnd.openxmlformats-officedocument.presentationml.slideLayout+xml"/>
  <Override PartName="/ppt/slideLayouts/slideLayout156.xml" ContentType="application/vnd.openxmlformats-officedocument.presentationml.slideLayout+xml"/>
  <Override PartName="/ppt/slideLayouts/slideLayout157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59.xml" ContentType="application/vnd.openxmlformats-officedocument.presentationml.slideLayout+xml"/>
  <Override PartName="/ppt/slideLayouts/slideLayout160.xml" ContentType="application/vnd.openxmlformats-officedocument.presentationml.slideLayout+xml"/>
  <Override PartName="/ppt/slideLayouts/slideLayout161.xml" ContentType="application/vnd.openxmlformats-officedocument.presentationml.slideLayout+xml"/>
  <Override PartName="/ppt/theme/theme14.xml" ContentType="application/vnd.openxmlformats-officedocument.theme+xml"/>
  <Override PartName="/ppt/theme/theme1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notesSlides/notesSlide11.xml" ContentType="application/vnd.openxmlformats-officedocument.presentationml.notesSlide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notesSlides/notesSlide12.xml" ContentType="application/vnd.openxmlformats-officedocument.presentationml.notesSlide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notesSlides/notesSlide18.xml" ContentType="application/vnd.openxmlformats-officedocument.presentationml.notesSlide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notesSlides/notesSlide19.xml" ContentType="application/vnd.openxmlformats-officedocument.presentationml.notesSlide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notesSlides/notesSlide20.xml" ContentType="application/vnd.openxmlformats-officedocument.presentationml.notesSlide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notesSlides/notesSlide21.xml" ContentType="application/vnd.openxmlformats-officedocument.presentationml.notesSlide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notesSlides/notesSlide22.xml" ContentType="application/vnd.openxmlformats-officedocument.presentationml.notesSlide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notesSlides/notesSlide23.xml" ContentType="application/vnd.openxmlformats-officedocument.presentationml.notesSlide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notesSlides/notesSlide24.xml" ContentType="application/vnd.openxmlformats-officedocument.presentationml.notesSlide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notesSlides/notesSlide25.xml" ContentType="application/vnd.openxmlformats-officedocument.presentationml.notesSlide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notesSlides/notesSlide26.xml" ContentType="application/vnd.openxmlformats-officedocument.presentationml.notesSlide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notesSlides/notesSlide27.xml" ContentType="application/vnd.openxmlformats-officedocument.presentationml.notesSlide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notesSlides/notesSlide28.xml" ContentType="application/vnd.openxmlformats-officedocument.presentationml.notesSlide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0.xml" ContentType="application/vnd.openxmlformats-officedocument.presentationml.tags+xml"/>
  <Override PartName="/ppt/notesSlides/notesSlide29.xml" ContentType="application/vnd.openxmlformats-officedocument.presentationml.notesSlide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777" r:id="rId2"/>
    <p:sldMasterId id="2147483955" r:id="rId3"/>
    <p:sldMasterId id="2147483980" r:id="rId4"/>
    <p:sldMasterId id="2147483993" r:id="rId5"/>
    <p:sldMasterId id="2147484859" r:id="rId6"/>
    <p:sldMasterId id="2147484969" r:id="rId7"/>
    <p:sldMasterId id="2147484995" r:id="rId8"/>
    <p:sldMasterId id="2147485008" r:id="rId9"/>
    <p:sldMasterId id="2147485376" r:id="rId10"/>
    <p:sldMasterId id="2147485414" r:id="rId11"/>
    <p:sldMasterId id="2147485518" r:id="rId12"/>
    <p:sldMasterId id="2147485556" r:id="rId13"/>
    <p:sldMasterId id="2147485569" r:id="rId14"/>
  </p:sldMasterIdLst>
  <p:notesMasterIdLst>
    <p:notesMasterId r:id="rId169"/>
  </p:notesMasterIdLst>
  <p:sldIdLst>
    <p:sldId id="5149" r:id="rId15"/>
    <p:sldId id="864" r:id="rId16"/>
    <p:sldId id="5159" r:id="rId17"/>
    <p:sldId id="5226" r:id="rId18"/>
    <p:sldId id="952" r:id="rId19"/>
    <p:sldId id="953" r:id="rId20"/>
    <p:sldId id="949" r:id="rId21"/>
    <p:sldId id="997" r:id="rId22"/>
    <p:sldId id="5202" r:id="rId23"/>
    <p:sldId id="5203" r:id="rId24"/>
    <p:sldId id="5204" r:id="rId25"/>
    <p:sldId id="5239" r:id="rId26"/>
    <p:sldId id="5240" r:id="rId27"/>
    <p:sldId id="5241" r:id="rId28"/>
    <p:sldId id="5242" r:id="rId29"/>
    <p:sldId id="5243" r:id="rId30"/>
    <p:sldId id="5244" r:id="rId31"/>
    <p:sldId id="1091" r:id="rId32"/>
    <p:sldId id="5206" r:id="rId33"/>
    <p:sldId id="5207" r:id="rId34"/>
    <p:sldId id="5208" r:id="rId35"/>
    <p:sldId id="5209" r:id="rId36"/>
    <p:sldId id="5205" r:id="rId37"/>
    <p:sldId id="5245" r:id="rId38"/>
    <p:sldId id="5162" r:id="rId39"/>
    <p:sldId id="5163" r:id="rId40"/>
    <p:sldId id="575" r:id="rId41"/>
    <p:sldId id="1022" r:id="rId42"/>
    <p:sldId id="5173" r:id="rId43"/>
    <p:sldId id="5174" r:id="rId44"/>
    <p:sldId id="5175" r:id="rId45"/>
    <p:sldId id="450" r:id="rId46"/>
    <p:sldId id="878" r:id="rId47"/>
    <p:sldId id="1024" r:id="rId48"/>
    <p:sldId id="1081" r:id="rId49"/>
    <p:sldId id="884" r:id="rId50"/>
    <p:sldId id="1025" r:id="rId51"/>
    <p:sldId id="1026" r:id="rId52"/>
    <p:sldId id="1040" r:id="rId53"/>
    <p:sldId id="1027" r:id="rId54"/>
    <p:sldId id="1028" r:id="rId55"/>
    <p:sldId id="1033" r:id="rId56"/>
    <p:sldId id="1042" r:id="rId57"/>
    <p:sldId id="1041" r:id="rId58"/>
    <p:sldId id="1044" r:id="rId59"/>
    <p:sldId id="1046" r:id="rId60"/>
    <p:sldId id="1047" r:id="rId61"/>
    <p:sldId id="1051" r:id="rId62"/>
    <p:sldId id="1052" r:id="rId63"/>
    <p:sldId id="1049" r:id="rId64"/>
    <p:sldId id="1050" r:id="rId65"/>
    <p:sldId id="1048" r:id="rId66"/>
    <p:sldId id="1043" r:id="rId67"/>
    <p:sldId id="1053" r:id="rId68"/>
    <p:sldId id="1056" r:id="rId69"/>
    <p:sldId id="1059" r:id="rId70"/>
    <p:sldId id="1060" r:id="rId71"/>
    <p:sldId id="5178" r:id="rId72"/>
    <p:sldId id="1061" r:id="rId73"/>
    <p:sldId id="1062" r:id="rId74"/>
    <p:sldId id="5164" r:id="rId75"/>
    <p:sldId id="904" r:id="rId76"/>
    <p:sldId id="1029" r:id="rId77"/>
    <p:sldId id="1019" r:id="rId78"/>
    <p:sldId id="5165" r:id="rId79"/>
    <p:sldId id="5166" r:id="rId80"/>
    <p:sldId id="5167" r:id="rId81"/>
    <p:sldId id="1076" r:id="rId82"/>
    <p:sldId id="1282" r:id="rId83"/>
    <p:sldId id="1283" r:id="rId84"/>
    <p:sldId id="5168" r:id="rId85"/>
    <p:sldId id="5179" r:id="rId86"/>
    <p:sldId id="1077" r:id="rId87"/>
    <p:sldId id="1078" r:id="rId88"/>
    <p:sldId id="5169" r:id="rId89"/>
    <p:sldId id="5170" r:id="rId90"/>
    <p:sldId id="5171" r:id="rId91"/>
    <p:sldId id="5181" r:id="rId92"/>
    <p:sldId id="950" r:id="rId93"/>
    <p:sldId id="993" r:id="rId94"/>
    <p:sldId id="973" r:id="rId95"/>
    <p:sldId id="971" r:id="rId96"/>
    <p:sldId id="972" r:id="rId97"/>
    <p:sldId id="994" r:id="rId98"/>
    <p:sldId id="995" r:id="rId99"/>
    <p:sldId id="996" r:id="rId100"/>
    <p:sldId id="974" r:id="rId101"/>
    <p:sldId id="1009" r:id="rId102"/>
    <p:sldId id="1226" r:id="rId103"/>
    <p:sldId id="1227" r:id="rId104"/>
    <p:sldId id="1228" r:id="rId105"/>
    <p:sldId id="1229" r:id="rId106"/>
    <p:sldId id="1230" r:id="rId107"/>
    <p:sldId id="1231" r:id="rId108"/>
    <p:sldId id="1232" r:id="rId109"/>
    <p:sldId id="1233" r:id="rId110"/>
    <p:sldId id="1234" r:id="rId111"/>
    <p:sldId id="1008" r:id="rId112"/>
    <p:sldId id="1004" r:id="rId113"/>
    <p:sldId id="1010" r:id="rId114"/>
    <p:sldId id="1011" r:id="rId115"/>
    <p:sldId id="1012" r:id="rId116"/>
    <p:sldId id="1013" r:id="rId117"/>
    <p:sldId id="1014" r:id="rId118"/>
    <p:sldId id="1015" r:id="rId119"/>
    <p:sldId id="1235" r:id="rId120"/>
    <p:sldId id="1236" r:id="rId121"/>
    <p:sldId id="1237" r:id="rId122"/>
    <p:sldId id="1238" r:id="rId123"/>
    <p:sldId id="1239" r:id="rId124"/>
    <p:sldId id="1240" r:id="rId125"/>
    <p:sldId id="1241" r:id="rId126"/>
    <p:sldId id="1242" r:id="rId127"/>
    <p:sldId id="1243" r:id="rId128"/>
    <p:sldId id="1244" r:id="rId129"/>
    <p:sldId id="1245" r:id="rId130"/>
    <p:sldId id="1246" r:id="rId131"/>
    <p:sldId id="1247" r:id="rId132"/>
    <p:sldId id="1248" r:id="rId133"/>
    <p:sldId id="5185" r:id="rId134"/>
    <p:sldId id="5246" r:id="rId135"/>
    <p:sldId id="5247" r:id="rId136"/>
    <p:sldId id="5248" r:id="rId137"/>
    <p:sldId id="5186" r:id="rId138"/>
    <p:sldId id="5249" r:id="rId139"/>
    <p:sldId id="5250" r:id="rId140"/>
    <p:sldId id="5251" r:id="rId141"/>
    <p:sldId id="5252" r:id="rId142"/>
    <p:sldId id="5253" r:id="rId143"/>
    <p:sldId id="5254" r:id="rId144"/>
    <p:sldId id="5255" r:id="rId145"/>
    <p:sldId id="5256" r:id="rId146"/>
    <p:sldId id="5257" r:id="rId147"/>
    <p:sldId id="5183" r:id="rId148"/>
    <p:sldId id="1206" r:id="rId149"/>
    <p:sldId id="1207" r:id="rId150"/>
    <p:sldId id="1208" r:id="rId151"/>
    <p:sldId id="1209" r:id="rId152"/>
    <p:sldId id="5258" r:id="rId153"/>
    <p:sldId id="5259" r:id="rId154"/>
    <p:sldId id="5210" r:id="rId155"/>
    <p:sldId id="5211" r:id="rId156"/>
    <p:sldId id="5212" r:id="rId157"/>
    <p:sldId id="5213" r:id="rId158"/>
    <p:sldId id="5214" r:id="rId159"/>
    <p:sldId id="5215" r:id="rId160"/>
    <p:sldId id="5216" r:id="rId161"/>
    <p:sldId id="1100" r:id="rId162"/>
    <p:sldId id="1101" r:id="rId163"/>
    <p:sldId id="1102" r:id="rId164"/>
    <p:sldId id="1103" r:id="rId165"/>
    <p:sldId id="1104" r:id="rId166"/>
    <p:sldId id="1105" r:id="rId167"/>
    <p:sldId id="1106" r:id="rId168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0432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462"/>
    <p:restoredTop sz="94669"/>
  </p:normalViewPr>
  <p:slideViewPr>
    <p:cSldViewPr snapToGrid="0">
      <p:cViewPr varScale="1">
        <p:scale>
          <a:sx n="79" d="100"/>
          <a:sy n="79" d="100"/>
        </p:scale>
        <p:origin x="200" y="37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7" Type="http://schemas.openxmlformats.org/officeDocument/2006/relationships/slide" Target="slides/slide103.xml"/><Relationship Id="rId21" Type="http://schemas.openxmlformats.org/officeDocument/2006/relationships/slide" Target="slides/slide7.xml"/><Relationship Id="rId42" Type="http://schemas.openxmlformats.org/officeDocument/2006/relationships/slide" Target="slides/slide28.xml"/><Relationship Id="rId63" Type="http://schemas.openxmlformats.org/officeDocument/2006/relationships/slide" Target="slides/slide49.xml"/><Relationship Id="rId84" Type="http://schemas.openxmlformats.org/officeDocument/2006/relationships/slide" Target="slides/slide70.xml"/><Relationship Id="rId138" Type="http://schemas.openxmlformats.org/officeDocument/2006/relationships/slide" Target="slides/slide124.xml"/><Relationship Id="rId159" Type="http://schemas.openxmlformats.org/officeDocument/2006/relationships/slide" Target="slides/slide145.xml"/><Relationship Id="rId170" Type="http://schemas.openxmlformats.org/officeDocument/2006/relationships/presProps" Target="presProps.xml"/><Relationship Id="rId107" Type="http://schemas.openxmlformats.org/officeDocument/2006/relationships/slide" Target="slides/slide93.xml"/><Relationship Id="rId11" Type="http://schemas.openxmlformats.org/officeDocument/2006/relationships/slideMaster" Target="slideMasters/slideMaster11.xml"/><Relationship Id="rId32" Type="http://schemas.openxmlformats.org/officeDocument/2006/relationships/slide" Target="slides/slide18.xml"/><Relationship Id="rId53" Type="http://schemas.openxmlformats.org/officeDocument/2006/relationships/slide" Target="slides/slide39.xml"/><Relationship Id="rId74" Type="http://schemas.openxmlformats.org/officeDocument/2006/relationships/slide" Target="slides/slide60.xml"/><Relationship Id="rId128" Type="http://schemas.openxmlformats.org/officeDocument/2006/relationships/slide" Target="slides/slide114.xml"/><Relationship Id="rId149" Type="http://schemas.openxmlformats.org/officeDocument/2006/relationships/slide" Target="slides/slide135.xml"/><Relationship Id="rId5" Type="http://schemas.openxmlformats.org/officeDocument/2006/relationships/slideMaster" Target="slideMasters/slideMaster5.xml"/><Relationship Id="rId95" Type="http://schemas.openxmlformats.org/officeDocument/2006/relationships/slide" Target="slides/slide81.xml"/><Relationship Id="rId160" Type="http://schemas.openxmlformats.org/officeDocument/2006/relationships/slide" Target="slides/slide146.xml"/><Relationship Id="rId22" Type="http://schemas.openxmlformats.org/officeDocument/2006/relationships/slide" Target="slides/slide8.xml"/><Relationship Id="rId43" Type="http://schemas.openxmlformats.org/officeDocument/2006/relationships/slide" Target="slides/slide29.xml"/><Relationship Id="rId64" Type="http://schemas.openxmlformats.org/officeDocument/2006/relationships/slide" Target="slides/slide50.xml"/><Relationship Id="rId118" Type="http://schemas.openxmlformats.org/officeDocument/2006/relationships/slide" Target="slides/slide104.xml"/><Relationship Id="rId139" Type="http://schemas.openxmlformats.org/officeDocument/2006/relationships/slide" Target="slides/slide125.xml"/><Relationship Id="rId85" Type="http://schemas.openxmlformats.org/officeDocument/2006/relationships/slide" Target="slides/slide71.xml"/><Relationship Id="rId150" Type="http://schemas.openxmlformats.org/officeDocument/2006/relationships/slide" Target="slides/slide136.xml"/><Relationship Id="rId171" Type="http://schemas.openxmlformats.org/officeDocument/2006/relationships/viewProps" Target="viewProps.xml"/><Relationship Id="rId12" Type="http://schemas.openxmlformats.org/officeDocument/2006/relationships/slideMaster" Target="slideMasters/slideMaster12.xml"/><Relationship Id="rId33" Type="http://schemas.openxmlformats.org/officeDocument/2006/relationships/slide" Target="slides/slide19.xml"/><Relationship Id="rId108" Type="http://schemas.openxmlformats.org/officeDocument/2006/relationships/slide" Target="slides/slide94.xml"/><Relationship Id="rId129" Type="http://schemas.openxmlformats.org/officeDocument/2006/relationships/slide" Target="slides/slide115.xml"/><Relationship Id="rId54" Type="http://schemas.openxmlformats.org/officeDocument/2006/relationships/slide" Target="slides/slide40.xml"/><Relationship Id="rId75" Type="http://schemas.openxmlformats.org/officeDocument/2006/relationships/slide" Target="slides/slide61.xml"/><Relationship Id="rId96" Type="http://schemas.openxmlformats.org/officeDocument/2006/relationships/slide" Target="slides/slide82.xml"/><Relationship Id="rId140" Type="http://schemas.openxmlformats.org/officeDocument/2006/relationships/slide" Target="slides/slide126.xml"/><Relationship Id="rId161" Type="http://schemas.openxmlformats.org/officeDocument/2006/relationships/slide" Target="slides/slide147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23" Type="http://schemas.openxmlformats.org/officeDocument/2006/relationships/slide" Target="slides/slide9.xml"/><Relationship Id="rId28" Type="http://schemas.openxmlformats.org/officeDocument/2006/relationships/slide" Target="slides/slide14.xml"/><Relationship Id="rId49" Type="http://schemas.openxmlformats.org/officeDocument/2006/relationships/slide" Target="slides/slide35.xml"/><Relationship Id="rId114" Type="http://schemas.openxmlformats.org/officeDocument/2006/relationships/slide" Target="slides/slide100.xml"/><Relationship Id="rId119" Type="http://schemas.openxmlformats.org/officeDocument/2006/relationships/slide" Target="slides/slide105.xml"/><Relationship Id="rId44" Type="http://schemas.openxmlformats.org/officeDocument/2006/relationships/slide" Target="slides/slide30.xml"/><Relationship Id="rId60" Type="http://schemas.openxmlformats.org/officeDocument/2006/relationships/slide" Target="slides/slide46.xml"/><Relationship Id="rId65" Type="http://schemas.openxmlformats.org/officeDocument/2006/relationships/slide" Target="slides/slide51.xml"/><Relationship Id="rId81" Type="http://schemas.openxmlformats.org/officeDocument/2006/relationships/slide" Target="slides/slide67.xml"/><Relationship Id="rId86" Type="http://schemas.openxmlformats.org/officeDocument/2006/relationships/slide" Target="slides/slide72.xml"/><Relationship Id="rId130" Type="http://schemas.openxmlformats.org/officeDocument/2006/relationships/slide" Target="slides/slide116.xml"/><Relationship Id="rId135" Type="http://schemas.openxmlformats.org/officeDocument/2006/relationships/slide" Target="slides/slide121.xml"/><Relationship Id="rId151" Type="http://schemas.openxmlformats.org/officeDocument/2006/relationships/slide" Target="slides/slide137.xml"/><Relationship Id="rId156" Type="http://schemas.openxmlformats.org/officeDocument/2006/relationships/slide" Target="slides/slide142.xml"/><Relationship Id="rId172" Type="http://schemas.openxmlformats.org/officeDocument/2006/relationships/theme" Target="theme/theme1.xml"/><Relationship Id="rId13" Type="http://schemas.openxmlformats.org/officeDocument/2006/relationships/slideMaster" Target="slideMasters/slideMaster13.xml"/><Relationship Id="rId18" Type="http://schemas.openxmlformats.org/officeDocument/2006/relationships/slide" Target="slides/slide4.xml"/><Relationship Id="rId39" Type="http://schemas.openxmlformats.org/officeDocument/2006/relationships/slide" Target="slides/slide25.xml"/><Relationship Id="rId109" Type="http://schemas.openxmlformats.org/officeDocument/2006/relationships/slide" Target="slides/slide95.xml"/><Relationship Id="rId34" Type="http://schemas.openxmlformats.org/officeDocument/2006/relationships/slide" Target="slides/slide20.xml"/><Relationship Id="rId50" Type="http://schemas.openxmlformats.org/officeDocument/2006/relationships/slide" Target="slides/slide36.xml"/><Relationship Id="rId55" Type="http://schemas.openxmlformats.org/officeDocument/2006/relationships/slide" Target="slides/slide41.xml"/><Relationship Id="rId76" Type="http://schemas.openxmlformats.org/officeDocument/2006/relationships/slide" Target="slides/slide62.xml"/><Relationship Id="rId97" Type="http://schemas.openxmlformats.org/officeDocument/2006/relationships/slide" Target="slides/slide83.xml"/><Relationship Id="rId104" Type="http://schemas.openxmlformats.org/officeDocument/2006/relationships/slide" Target="slides/slide90.xml"/><Relationship Id="rId120" Type="http://schemas.openxmlformats.org/officeDocument/2006/relationships/slide" Target="slides/slide106.xml"/><Relationship Id="rId125" Type="http://schemas.openxmlformats.org/officeDocument/2006/relationships/slide" Target="slides/slide111.xml"/><Relationship Id="rId141" Type="http://schemas.openxmlformats.org/officeDocument/2006/relationships/slide" Target="slides/slide127.xml"/><Relationship Id="rId146" Type="http://schemas.openxmlformats.org/officeDocument/2006/relationships/slide" Target="slides/slide132.xml"/><Relationship Id="rId167" Type="http://schemas.openxmlformats.org/officeDocument/2006/relationships/slide" Target="slides/slide153.xml"/><Relationship Id="rId7" Type="http://schemas.openxmlformats.org/officeDocument/2006/relationships/slideMaster" Target="slideMasters/slideMaster7.xml"/><Relationship Id="rId71" Type="http://schemas.openxmlformats.org/officeDocument/2006/relationships/slide" Target="slides/slide57.xml"/><Relationship Id="rId92" Type="http://schemas.openxmlformats.org/officeDocument/2006/relationships/slide" Target="slides/slide78.xml"/><Relationship Id="rId162" Type="http://schemas.openxmlformats.org/officeDocument/2006/relationships/slide" Target="slides/slide148.xml"/><Relationship Id="rId2" Type="http://schemas.openxmlformats.org/officeDocument/2006/relationships/slideMaster" Target="slideMasters/slideMaster2.xml"/><Relationship Id="rId29" Type="http://schemas.openxmlformats.org/officeDocument/2006/relationships/slide" Target="slides/slide15.xml"/><Relationship Id="rId24" Type="http://schemas.openxmlformats.org/officeDocument/2006/relationships/slide" Target="slides/slide10.xml"/><Relationship Id="rId40" Type="http://schemas.openxmlformats.org/officeDocument/2006/relationships/slide" Target="slides/slide26.xml"/><Relationship Id="rId45" Type="http://schemas.openxmlformats.org/officeDocument/2006/relationships/slide" Target="slides/slide31.xml"/><Relationship Id="rId66" Type="http://schemas.openxmlformats.org/officeDocument/2006/relationships/slide" Target="slides/slide52.xml"/><Relationship Id="rId87" Type="http://schemas.openxmlformats.org/officeDocument/2006/relationships/slide" Target="slides/slide73.xml"/><Relationship Id="rId110" Type="http://schemas.openxmlformats.org/officeDocument/2006/relationships/slide" Target="slides/slide96.xml"/><Relationship Id="rId115" Type="http://schemas.openxmlformats.org/officeDocument/2006/relationships/slide" Target="slides/slide101.xml"/><Relationship Id="rId131" Type="http://schemas.openxmlformats.org/officeDocument/2006/relationships/slide" Target="slides/slide117.xml"/><Relationship Id="rId136" Type="http://schemas.openxmlformats.org/officeDocument/2006/relationships/slide" Target="slides/slide122.xml"/><Relationship Id="rId157" Type="http://schemas.openxmlformats.org/officeDocument/2006/relationships/slide" Target="slides/slide143.xml"/><Relationship Id="rId61" Type="http://schemas.openxmlformats.org/officeDocument/2006/relationships/slide" Target="slides/slide47.xml"/><Relationship Id="rId82" Type="http://schemas.openxmlformats.org/officeDocument/2006/relationships/slide" Target="slides/slide68.xml"/><Relationship Id="rId152" Type="http://schemas.openxmlformats.org/officeDocument/2006/relationships/slide" Target="slides/slide138.xml"/><Relationship Id="rId173" Type="http://schemas.openxmlformats.org/officeDocument/2006/relationships/tableStyles" Target="tableStyles.xml"/><Relationship Id="rId19" Type="http://schemas.openxmlformats.org/officeDocument/2006/relationships/slide" Target="slides/slide5.xml"/><Relationship Id="rId14" Type="http://schemas.openxmlformats.org/officeDocument/2006/relationships/slideMaster" Target="slideMasters/slideMaster14.xml"/><Relationship Id="rId30" Type="http://schemas.openxmlformats.org/officeDocument/2006/relationships/slide" Target="slides/slide16.xml"/><Relationship Id="rId35" Type="http://schemas.openxmlformats.org/officeDocument/2006/relationships/slide" Target="slides/slide21.xml"/><Relationship Id="rId56" Type="http://schemas.openxmlformats.org/officeDocument/2006/relationships/slide" Target="slides/slide42.xml"/><Relationship Id="rId77" Type="http://schemas.openxmlformats.org/officeDocument/2006/relationships/slide" Target="slides/slide63.xml"/><Relationship Id="rId100" Type="http://schemas.openxmlformats.org/officeDocument/2006/relationships/slide" Target="slides/slide86.xml"/><Relationship Id="rId105" Type="http://schemas.openxmlformats.org/officeDocument/2006/relationships/slide" Target="slides/slide91.xml"/><Relationship Id="rId126" Type="http://schemas.openxmlformats.org/officeDocument/2006/relationships/slide" Target="slides/slide112.xml"/><Relationship Id="rId147" Type="http://schemas.openxmlformats.org/officeDocument/2006/relationships/slide" Target="slides/slide133.xml"/><Relationship Id="rId168" Type="http://schemas.openxmlformats.org/officeDocument/2006/relationships/slide" Target="slides/slide154.xml"/><Relationship Id="rId8" Type="http://schemas.openxmlformats.org/officeDocument/2006/relationships/slideMaster" Target="slideMasters/slideMaster8.xml"/><Relationship Id="rId51" Type="http://schemas.openxmlformats.org/officeDocument/2006/relationships/slide" Target="slides/slide37.xml"/><Relationship Id="rId72" Type="http://schemas.openxmlformats.org/officeDocument/2006/relationships/slide" Target="slides/slide58.xml"/><Relationship Id="rId93" Type="http://schemas.openxmlformats.org/officeDocument/2006/relationships/slide" Target="slides/slide79.xml"/><Relationship Id="rId98" Type="http://schemas.openxmlformats.org/officeDocument/2006/relationships/slide" Target="slides/slide84.xml"/><Relationship Id="rId121" Type="http://schemas.openxmlformats.org/officeDocument/2006/relationships/slide" Target="slides/slide107.xml"/><Relationship Id="rId142" Type="http://schemas.openxmlformats.org/officeDocument/2006/relationships/slide" Target="slides/slide128.xml"/><Relationship Id="rId163" Type="http://schemas.openxmlformats.org/officeDocument/2006/relationships/slide" Target="slides/slide149.xml"/><Relationship Id="rId3" Type="http://schemas.openxmlformats.org/officeDocument/2006/relationships/slideMaster" Target="slideMasters/slideMaster3.xml"/><Relationship Id="rId25" Type="http://schemas.openxmlformats.org/officeDocument/2006/relationships/slide" Target="slides/slide11.xml"/><Relationship Id="rId46" Type="http://schemas.openxmlformats.org/officeDocument/2006/relationships/slide" Target="slides/slide32.xml"/><Relationship Id="rId67" Type="http://schemas.openxmlformats.org/officeDocument/2006/relationships/slide" Target="slides/slide53.xml"/><Relationship Id="rId116" Type="http://schemas.openxmlformats.org/officeDocument/2006/relationships/slide" Target="slides/slide102.xml"/><Relationship Id="rId137" Type="http://schemas.openxmlformats.org/officeDocument/2006/relationships/slide" Target="slides/slide123.xml"/><Relationship Id="rId158" Type="http://schemas.openxmlformats.org/officeDocument/2006/relationships/slide" Target="slides/slide144.xml"/><Relationship Id="rId20" Type="http://schemas.openxmlformats.org/officeDocument/2006/relationships/slide" Target="slides/slide6.xml"/><Relationship Id="rId41" Type="http://schemas.openxmlformats.org/officeDocument/2006/relationships/slide" Target="slides/slide27.xml"/><Relationship Id="rId62" Type="http://schemas.openxmlformats.org/officeDocument/2006/relationships/slide" Target="slides/slide48.xml"/><Relationship Id="rId83" Type="http://schemas.openxmlformats.org/officeDocument/2006/relationships/slide" Target="slides/slide69.xml"/><Relationship Id="rId88" Type="http://schemas.openxmlformats.org/officeDocument/2006/relationships/slide" Target="slides/slide74.xml"/><Relationship Id="rId111" Type="http://schemas.openxmlformats.org/officeDocument/2006/relationships/slide" Target="slides/slide97.xml"/><Relationship Id="rId132" Type="http://schemas.openxmlformats.org/officeDocument/2006/relationships/slide" Target="slides/slide118.xml"/><Relationship Id="rId153" Type="http://schemas.openxmlformats.org/officeDocument/2006/relationships/slide" Target="slides/slide139.xml"/><Relationship Id="rId15" Type="http://schemas.openxmlformats.org/officeDocument/2006/relationships/slide" Target="slides/slide1.xml"/><Relationship Id="rId36" Type="http://schemas.openxmlformats.org/officeDocument/2006/relationships/slide" Target="slides/slide22.xml"/><Relationship Id="rId57" Type="http://schemas.openxmlformats.org/officeDocument/2006/relationships/slide" Target="slides/slide43.xml"/><Relationship Id="rId106" Type="http://schemas.openxmlformats.org/officeDocument/2006/relationships/slide" Target="slides/slide92.xml"/><Relationship Id="rId127" Type="http://schemas.openxmlformats.org/officeDocument/2006/relationships/slide" Target="slides/slide113.xml"/><Relationship Id="rId10" Type="http://schemas.openxmlformats.org/officeDocument/2006/relationships/slideMaster" Target="slideMasters/slideMaster10.xml"/><Relationship Id="rId31" Type="http://schemas.openxmlformats.org/officeDocument/2006/relationships/slide" Target="slides/slide17.xml"/><Relationship Id="rId52" Type="http://schemas.openxmlformats.org/officeDocument/2006/relationships/slide" Target="slides/slide38.xml"/><Relationship Id="rId73" Type="http://schemas.openxmlformats.org/officeDocument/2006/relationships/slide" Target="slides/slide59.xml"/><Relationship Id="rId78" Type="http://schemas.openxmlformats.org/officeDocument/2006/relationships/slide" Target="slides/slide64.xml"/><Relationship Id="rId94" Type="http://schemas.openxmlformats.org/officeDocument/2006/relationships/slide" Target="slides/slide80.xml"/><Relationship Id="rId99" Type="http://schemas.openxmlformats.org/officeDocument/2006/relationships/slide" Target="slides/slide85.xml"/><Relationship Id="rId101" Type="http://schemas.openxmlformats.org/officeDocument/2006/relationships/slide" Target="slides/slide87.xml"/><Relationship Id="rId122" Type="http://schemas.openxmlformats.org/officeDocument/2006/relationships/slide" Target="slides/slide108.xml"/><Relationship Id="rId143" Type="http://schemas.openxmlformats.org/officeDocument/2006/relationships/slide" Target="slides/slide129.xml"/><Relationship Id="rId148" Type="http://schemas.openxmlformats.org/officeDocument/2006/relationships/slide" Target="slides/slide134.xml"/><Relationship Id="rId164" Type="http://schemas.openxmlformats.org/officeDocument/2006/relationships/slide" Target="slides/slide150.xml"/><Relationship Id="rId169" Type="http://schemas.openxmlformats.org/officeDocument/2006/relationships/notesMaster" Target="notesMasters/notesMaster1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26" Type="http://schemas.openxmlformats.org/officeDocument/2006/relationships/slide" Target="slides/slide12.xml"/><Relationship Id="rId47" Type="http://schemas.openxmlformats.org/officeDocument/2006/relationships/slide" Target="slides/slide33.xml"/><Relationship Id="rId68" Type="http://schemas.openxmlformats.org/officeDocument/2006/relationships/slide" Target="slides/slide54.xml"/><Relationship Id="rId89" Type="http://schemas.openxmlformats.org/officeDocument/2006/relationships/slide" Target="slides/slide75.xml"/><Relationship Id="rId112" Type="http://schemas.openxmlformats.org/officeDocument/2006/relationships/slide" Target="slides/slide98.xml"/><Relationship Id="rId133" Type="http://schemas.openxmlformats.org/officeDocument/2006/relationships/slide" Target="slides/slide119.xml"/><Relationship Id="rId154" Type="http://schemas.openxmlformats.org/officeDocument/2006/relationships/slide" Target="slides/slide140.xml"/><Relationship Id="rId16" Type="http://schemas.openxmlformats.org/officeDocument/2006/relationships/slide" Target="slides/slide2.xml"/><Relationship Id="rId37" Type="http://schemas.openxmlformats.org/officeDocument/2006/relationships/slide" Target="slides/slide23.xml"/><Relationship Id="rId58" Type="http://schemas.openxmlformats.org/officeDocument/2006/relationships/slide" Target="slides/slide44.xml"/><Relationship Id="rId79" Type="http://schemas.openxmlformats.org/officeDocument/2006/relationships/slide" Target="slides/slide65.xml"/><Relationship Id="rId102" Type="http://schemas.openxmlformats.org/officeDocument/2006/relationships/slide" Target="slides/slide88.xml"/><Relationship Id="rId123" Type="http://schemas.openxmlformats.org/officeDocument/2006/relationships/slide" Target="slides/slide109.xml"/><Relationship Id="rId144" Type="http://schemas.openxmlformats.org/officeDocument/2006/relationships/slide" Target="slides/slide130.xml"/><Relationship Id="rId90" Type="http://schemas.openxmlformats.org/officeDocument/2006/relationships/slide" Target="slides/slide76.xml"/><Relationship Id="rId165" Type="http://schemas.openxmlformats.org/officeDocument/2006/relationships/slide" Target="slides/slide151.xml"/><Relationship Id="rId27" Type="http://schemas.openxmlformats.org/officeDocument/2006/relationships/slide" Target="slides/slide13.xml"/><Relationship Id="rId48" Type="http://schemas.openxmlformats.org/officeDocument/2006/relationships/slide" Target="slides/slide34.xml"/><Relationship Id="rId69" Type="http://schemas.openxmlformats.org/officeDocument/2006/relationships/slide" Target="slides/slide55.xml"/><Relationship Id="rId113" Type="http://schemas.openxmlformats.org/officeDocument/2006/relationships/slide" Target="slides/slide99.xml"/><Relationship Id="rId134" Type="http://schemas.openxmlformats.org/officeDocument/2006/relationships/slide" Target="slides/slide120.xml"/><Relationship Id="rId80" Type="http://schemas.openxmlformats.org/officeDocument/2006/relationships/slide" Target="slides/slide66.xml"/><Relationship Id="rId155" Type="http://schemas.openxmlformats.org/officeDocument/2006/relationships/slide" Target="slides/slide141.xml"/><Relationship Id="rId17" Type="http://schemas.openxmlformats.org/officeDocument/2006/relationships/slide" Target="slides/slide3.xml"/><Relationship Id="rId38" Type="http://schemas.openxmlformats.org/officeDocument/2006/relationships/slide" Target="slides/slide24.xml"/><Relationship Id="rId59" Type="http://schemas.openxmlformats.org/officeDocument/2006/relationships/slide" Target="slides/slide45.xml"/><Relationship Id="rId103" Type="http://schemas.openxmlformats.org/officeDocument/2006/relationships/slide" Target="slides/slide89.xml"/><Relationship Id="rId124" Type="http://schemas.openxmlformats.org/officeDocument/2006/relationships/slide" Target="slides/slide110.xml"/><Relationship Id="rId70" Type="http://schemas.openxmlformats.org/officeDocument/2006/relationships/slide" Target="slides/slide56.xml"/><Relationship Id="rId91" Type="http://schemas.openxmlformats.org/officeDocument/2006/relationships/slide" Target="slides/slide77.xml"/><Relationship Id="rId145" Type="http://schemas.openxmlformats.org/officeDocument/2006/relationships/slide" Target="slides/slide131.xml"/><Relationship Id="rId166" Type="http://schemas.openxmlformats.org/officeDocument/2006/relationships/slide" Target="slides/slide152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w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37.wmf"/></Relationships>
</file>

<file path=ppt/drawings/_rels/vmlDrawing11.vml.rels><?xml version="1.0" encoding="UTF-8" standalone="yes"?>
<Relationships xmlns="http://schemas.openxmlformats.org/package/2006/relationships"><Relationship Id="rId2" Type="http://schemas.openxmlformats.org/officeDocument/2006/relationships/image" Target="../media/image36.wmf"/><Relationship Id="rId1" Type="http://schemas.openxmlformats.org/officeDocument/2006/relationships/image" Target="../media/image38.wmf"/></Relationships>
</file>

<file path=ppt/drawings/_rels/vmlDrawing12.vml.rels><?xml version="1.0" encoding="UTF-8" standalone="yes"?>
<Relationships xmlns="http://schemas.openxmlformats.org/package/2006/relationships"><Relationship Id="rId2" Type="http://schemas.openxmlformats.org/officeDocument/2006/relationships/image" Target="../media/image39.wmf"/><Relationship Id="rId1" Type="http://schemas.openxmlformats.org/officeDocument/2006/relationships/image" Target="../media/image36.wmf"/></Relationships>
</file>

<file path=ppt/drawings/_rels/vmlDrawing13.vml.rels><?xml version="1.0" encoding="UTF-8" standalone="yes"?>
<Relationships xmlns="http://schemas.openxmlformats.org/package/2006/relationships"><Relationship Id="rId2" Type="http://schemas.openxmlformats.org/officeDocument/2006/relationships/image" Target="../media/image39.wmf"/><Relationship Id="rId1" Type="http://schemas.openxmlformats.org/officeDocument/2006/relationships/image" Target="../media/image36.wmf"/></Relationships>
</file>

<file path=ppt/drawings/_rels/vmlDrawing14.vml.rels><?xml version="1.0" encoding="UTF-8" standalone="yes"?>
<Relationships xmlns="http://schemas.openxmlformats.org/package/2006/relationships"><Relationship Id="rId2" Type="http://schemas.openxmlformats.org/officeDocument/2006/relationships/image" Target="../media/image39.wmf"/><Relationship Id="rId1" Type="http://schemas.openxmlformats.org/officeDocument/2006/relationships/image" Target="../media/image36.wmf"/></Relationships>
</file>

<file path=ppt/drawings/_rels/vmlDrawing15.vml.rels><?xml version="1.0" encoding="UTF-8" standalone="yes"?>
<Relationships xmlns="http://schemas.openxmlformats.org/package/2006/relationships"><Relationship Id="rId2" Type="http://schemas.openxmlformats.org/officeDocument/2006/relationships/image" Target="../media/image39.wmf"/><Relationship Id="rId1" Type="http://schemas.openxmlformats.org/officeDocument/2006/relationships/image" Target="../media/image36.wmf"/></Relationships>
</file>

<file path=ppt/drawings/_rels/vmlDrawing16.vml.rels><?xml version="1.0" encoding="UTF-8" standalone="yes"?>
<Relationships xmlns="http://schemas.openxmlformats.org/package/2006/relationships"><Relationship Id="rId1" Type="http://schemas.openxmlformats.org/officeDocument/2006/relationships/image" Target="../media/image39.wmf"/></Relationships>
</file>

<file path=ppt/drawings/_rels/vmlDrawing17.vml.rels><?xml version="1.0" encoding="UTF-8" standalone="yes"?>
<Relationships xmlns="http://schemas.openxmlformats.org/package/2006/relationships"><Relationship Id="rId1" Type="http://schemas.openxmlformats.org/officeDocument/2006/relationships/image" Target="../media/image39.wmf"/></Relationships>
</file>

<file path=ppt/drawings/_rels/vmlDrawing18.vml.rels><?xml version="1.0" encoding="UTF-8" standalone="yes"?>
<Relationships xmlns="http://schemas.openxmlformats.org/package/2006/relationships"><Relationship Id="rId1" Type="http://schemas.openxmlformats.org/officeDocument/2006/relationships/image" Target="../media/image39.wmf"/></Relationships>
</file>

<file path=ppt/drawings/_rels/vmlDrawing19.vml.rels><?xml version="1.0" encoding="UTF-8" standalone="yes"?>
<Relationships xmlns="http://schemas.openxmlformats.org/package/2006/relationships"><Relationship Id="rId1" Type="http://schemas.openxmlformats.org/officeDocument/2006/relationships/image" Target="../media/image39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6.wmf"/></Relationships>
</file>

<file path=ppt/drawings/_rels/vmlDrawing20.vml.rels><?xml version="1.0" encoding="UTF-8" standalone="yes"?>
<Relationships xmlns="http://schemas.openxmlformats.org/package/2006/relationships"><Relationship Id="rId1" Type="http://schemas.openxmlformats.org/officeDocument/2006/relationships/image" Target="../media/image39.wmf"/></Relationships>
</file>

<file path=ppt/drawings/_rels/vmlDrawing2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9.wmf"/></Relationships>
</file>

<file path=ppt/drawings/_rels/vmlDrawing2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9.wmf"/></Relationships>
</file>

<file path=ppt/drawings/_rels/vmlDrawing2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9.wmf"/></Relationships>
</file>

<file path=ppt/drawings/_rels/vmlDrawing24.vml.rels><?xml version="1.0" encoding="UTF-8" standalone="yes"?>
<Relationships xmlns="http://schemas.openxmlformats.org/package/2006/relationships"><Relationship Id="rId1" Type="http://schemas.openxmlformats.org/officeDocument/2006/relationships/image" Target="../media/image39.wmf"/></Relationships>
</file>

<file path=ppt/drawings/_rels/vmlDrawing25.vml.rels><?xml version="1.0" encoding="UTF-8" standalone="yes"?>
<Relationships xmlns="http://schemas.openxmlformats.org/package/2006/relationships"><Relationship Id="rId1" Type="http://schemas.openxmlformats.org/officeDocument/2006/relationships/image" Target="../media/image39.wmf"/></Relationships>
</file>

<file path=ppt/drawings/_rels/vmlDrawing26.vml.rels><?xml version="1.0" encoding="UTF-8" standalone="yes"?>
<Relationships xmlns="http://schemas.openxmlformats.org/package/2006/relationships"><Relationship Id="rId1" Type="http://schemas.openxmlformats.org/officeDocument/2006/relationships/image" Target="../media/image39.wmf"/></Relationships>
</file>

<file path=ppt/drawings/_rels/vmlDrawing27.vml.rels><?xml version="1.0" encoding="UTF-8" standalone="yes"?>
<Relationships xmlns="http://schemas.openxmlformats.org/package/2006/relationships"><Relationship Id="rId1" Type="http://schemas.openxmlformats.org/officeDocument/2006/relationships/image" Target="../media/image39.wmf"/></Relationships>
</file>

<file path=ppt/drawings/_rels/vmlDrawing28.vml.rels><?xml version="1.0" encoding="UTF-8" standalone="yes"?>
<Relationships xmlns="http://schemas.openxmlformats.org/package/2006/relationships"><Relationship Id="rId1" Type="http://schemas.openxmlformats.org/officeDocument/2006/relationships/image" Target="../media/image39.wmf"/></Relationships>
</file>

<file path=ppt/drawings/_rels/vmlDrawing29.vml.rels><?xml version="1.0" encoding="UTF-8" standalone="yes"?>
<Relationships xmlns="http://schemas.openxmlformats.org/package/2006/relationships"><Relationship Id="rId1" Type="http://schemas.openxmlformats.org/officeDocument/2006/relationships/image" Target="../media/image39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29.wmf"/><Relationship Id="rId2" Type="http://schemas.openxmlformats.org/officeDocument/2006/relationships/image" Target="../media/image28.wmf"/><Relationship Id="rId1" Type="http://schemas.openxmlformats.org/officeDocument/2006/relationships/image" Target="../media/image27.wmf"/></Relationships>
</file>

<file path=ppt/drawings/_rels/vmlDrawing30.vml.rels><?xml version="1.0" encoding="UTF-8" standalone="yes"?>
<Relationships xmlns="http://schemas.openxmlformats.org/package/2006/relationships"><Relationship Id="rId1" Type="http://schemas.openxmlformats.org/officeDocument/2006/relationships/image" Target="../media/image39.wmf"/></Relationships>
</file>

<file path=ppt/drawings/_rels/vmlDrawing3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1.wmf"/></Relationships>
</file>

<file path=ppt/drawings/_rels/vmlDrawing3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2.wmf"/></Relationships>
</file>

<file path=ppt/drawings/_rels/vmlDrawing3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3.wmf"/></Relationships>
</file>

<file path=ppt/drawings/_rels/vmlDrawing34.vml.rels><?xml version="1.0" encoding="UTF-8" standalone="yes"?>
<Relationships xmlns="http://schemas.openxmlformats.org/package/2006/relationships"><Relationship Id="rId1" Type="http://schemas.openxmlformats.org/officeDocument/2006/relationships/image" Target="../media/image44.wmf"/></Relationships>
</file>

<file path=ppt/drawings/_rels/vmlDrawing35.vml.rels><?xml version="1.0" encoding="UTF-8" standalone="yes"?>
<Relationships xmlns="http://schemas.openxmlformats.org/package/2006/relationships"><Relationship Id="rId1" Type="http://schemas.openxmlformats.org/officeDocument/2006/relationships/image" Target="../media/image44.wmf"/></Relationships>
</file>

<file path=ppt/drawings/_rels/vmlDrawing36.vml.rels><?xml version="1.0" encoding="UTF-8" standalone="yes"?>
<Relationships xmlns="http://schemas.openxmlformats.org/package/2006/relationships"><Relationship Id="rId1" Type="http://schemas.openxmlformats.org/officeDocument/2006/relationships/image" Target="../media/image44.wmf"/></Relationships>
</file>

<file path=ppt/drawings/_rels/vmlDrawing37.vml.rels><?xml version="1.0" encoding="UTF-8" standalone="yes"?>
<Relationships xmlns="http://schemas.openxmlformats.org/package/2006/relationships"><Relationship Id="rId1" Type="http://schemas.openxmlformats.org/officeDocument/2006/relationships/image" Target="../media/image44.wmf"/></Relationships>
</file>

<file path=ppt/drawings/_rels/vmlDrawing38.vml.rels><?xml version="1.0" encoding="UTF-8" standalone="yes"?>
<Relationships xmlns="http://schemas.openxmlformats.org/package/2006/relationships"><Relationship Id="rId1" Type="http://schemas.openxmlformats.org/officeDocument/2006/relationships/image" Target="../media/image44.wmf"/></Relationships>
</file>

<file path=ppt/drawings/_rels/vmlDrawing39.vml.rels><?xml version="1.0" encoding="UTF-8" standalone="yes"?>
<Relationships xmlns="http://schemas.openxmlformats.org/package/2006/relationships"><Relationship Id="rId1" Type="http://schemas.openxmlformats.org/officeDocument/2006/relationships/image" Target="../media/image44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29.wmf"/><Relationship Id="rId2" Type="http://schemas.openxmlformats.org/officeDocument/2006/relationships/image" Target="../media/image28.wmf"/><Relationship Id="rId1" Type="http://schemas.openxmlformats.org/officeDocument/2006/relationships/image" Target="../media/image27.wmf"/></Relationships>
</file>

<file path=ppt/drawings/_rels/vmlDrawing40.vml.rels><?xml version="1.0" encoding="UTF-8" standalone="yes"?>
<Relationships xmlns="http://schemas.openxmlformats.org/package/2006/relationships"><Relationship Id="rId1" Type="http://schemas.openxmlformats.org/officeDocument/2006/relationships/image" Target="../media/image44.wmf"/></Relationships>
</file>

<file path=ppt/drawings/_rels/vmlDrawing4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4.wmf"/></Relationships>
</file>

<file path=ppt/drawings/_rels/vmlDrawing4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4.wmf"/></Relationships>
</file>

<file path=ppt/drawings/_rels/vmlDrawing4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4.wmf"/></Relationships>
</file>

<file path=ppt/drawings/_rels/vmlDrawing44.vml.rels><?xml version="1.0" encoding="UTF-8" standalone="yes"?>
<Relationships xmlns="http://schemas.openxmlformats.org/package/2006/relationships"><Relationship Id="rId1" Type="http://schemas.openxmlformats.org/officeDocument/2006/relationships/image" Target="../media/image35.wmf"/></Relationships>
</file>

<file path=ppt/drawings/_rels/vmlDrawing45.vml.rels><?xml version="1.0" encoding="UTF-8" standalone="yes"?>
<Relationships xmlns="http://schemas.openxmlformats.org/package/2006/relationships"><Relationship Id="rId1" Type="http://schemas.openxmlformats.org/officeDocument/2006/relationships/image" Target="../media/image35.wmf"/></Relationships>
</file>

<file path=ppt/drawings/_rels/vmlDrawing46.vml.rels><?xml version="1.0" encoding="UTF-8" standalone="yes"?>
<Relationships xmlns="http://schemas.openxmlformats.org/package/2006/relationships"><Relationship Id="rId1" Type="http://schemas.openxmlformats.org/officeDocument/2006/relationships/image" Target="../media/image35.wmf"/></Relationships>
</file>

<file path=ppt/drawings/_rels/vmlDrawing47.vml.rels><?xml version="1.0" encoding="UTF-8" standalone="yes"?>
<Relationships xmlns="http://schemas.openxmlformats.org/package/2006/relationships"><Relationship Id="rId2" Type="http://schemas.openxmlformats.org/officeDocument/2006/relationships/image" Target="../media/image47.wmf"/><Relationship Id="rId1" Type="http://schemas.openxmlformats.org/officeDocument/2006/relationships/image" Target="../media/image46.wmf"/></Relationships>
</file>

<file path=ppt/drawings/_rels/vmlDrawing48.vml.rels><?xml version="1.0" encoding="UTF-8" standalone="yes"?>
<Relationships xmlns="http://schemas.openxmlformats.org/package/2006/relationships"><Relationship Id="rId1" Type="http://schemas.openxmlformats.org/officeDocument/2006/relationships/image" Target="../media/image50.wmf"/></Relationships>
</file>

<file path=ppt/drawings/_rels/vmlDrawing49.vml.rels><?xml version="1.0" encoding="UTF-8" standalone="yes"?>
<Relationships xmlns="http://schemas.openxmlformats.org/package/2006/relationships"><Relationship Id="rId1" Type="http://schemas.openxmlformats.org/officeDocument/2006/relationships/image" Target="../media/image51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31.wmf"/></Relationships>
</file>

<file path=ppt/drawings/_rels/vmlDrawing50.vml.rels><?xml version="1.0" encoding="UTF-8" standalone="yes"?>
<Relationships xmlns="http://schemas.openxmlformats.org/package/2006/relationships"><Relationship Id="rId1" Type="http://schemas.openxmlformats.org/officeDocument/2006/relationships/image" Target="../media/image52.wmf"/></Relationships>
</file>

<file path=ppt/drawings/_rels/vmlDrawing5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3.wmf"/></Relationships>
</file>

<file path=ppt/drawings/_rels/vmlDrawing6.vml.rels><?xml version="1.0" encoding="UTF-8" standalone="yes"?>
<Relationships xmlns="http://schemas.openxmlformats.org/package/2006/relationships"><Relationship Id="rId2" Type="http://schemas.openxmlformats.org/officeDocument/2006/relationships/image" Target="../media/image33.wmf"/><Relationship Id="rId1" Type="http://schemas.openxmlformats.org/officeDocument/2006/relationships/image" Target="../media/image32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35.w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35.w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36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D3DFFD09-4CDF-164B-89C4-35992E2E6EFF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6C3243B-6B73-B44D-849C-0AAF8CDC1649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anose="020F050202020403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484867A6-DCD3-423A-9852-47AE7A5F9DD8}" type="datetime1">
              <a:rPr lang="en-US" altLang="en-US"/>
              <a:pPr>
                <a:defRPr/>
              </a:pPr>
              <a:t>3/5/20</a:t>
            </a:fld>
            <a:endParaRPr lang="en-US" altLang="en-US"/>
          </a:p>
        </p:txBody>
      </p:sp>
      <p:sp>
        <p:nvSpPr>
          <p:cNvPr id="4" name="Slide Image Placeholder 3">
            <a:extLst>
              <a:ext uri="{FF2B5EF4-FFF2-40B4-BE49-F238E27FC236}">
                <a16:creationId xmlns:a16="http://schemas.microsoft.com/office/drawing/2014/main" id="{298E94DD-1C25-644A-97C2-065A6632E0A1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>
            <a:extLst>
              <a:ext uri="{FF2B5EF4-FFF2-40B4-BE49-F238E27FC236}">
                <a16:creationId xmlns:a16="http://schemas.microsoft.com/office/drawing/2014/main" id="{C46EA9EF-887D-024D-A981-C83723D2CFF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38CFF1E-1963-4E43-BD3F-22F8CB0641F2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4947558-60FF-FB47-B078-F2E83A71540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anose="020F050202020403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499A7179-3C62-4B31-AD6D-698978FDEBF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3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4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5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1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1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7" name="Rectangle 7">
            <a:extLst>
              <a:ext uri="{FF2B5EF4-FFF2-40B4-BE49-F238E27FC236}">
                <a16:creationId xmlns:a16="http://schemas.microsoft.com/office/drawing/2014/main" id="{7E4F6CE9-2979-DE45-9B3C-2CE44443491D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122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DCE169AF-B4C9-8340-BA18-381651FC7628}" type="slidenum">
              <a: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1225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  <p:sp>
        <p:nvSpPr>
          <p:cNvPr id="106498" name="Rectangle 2">
            <a:extLst>
              <a:ext uri="{FF2B5EF4-FFF2-40B4-BE49-F238E27FC236}">
                <a16:creationId xmlns:a16="http://schemas.microsoft.com/office/drawing/2014/main" id="{CF8A8CAD-72A0-FF4C-8E0A-4CF2EAEA98E0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6499" name="Rectangle 3">
            <a:extLst>
              <a:ext uri="{FF2B5EF4-FFF2-40B4-BE49-F238E27FC236}">
                <a16:creationId xmlns:a16="http://schemas.microsoft.com/office/drawing/2014/main" id="{A3FB46DD-8D80-6048-8D04-B0170256B5A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31630085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499A7179-3C62-4B31-AD6D-698978FDEBF1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63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3762038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74250B4-1A8F-45C1-B749-BEE93E65198C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65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ＭＳ Ｐゴシック" charset="-128"/>
              <a:cs typeface="Arial" panose="020B0604020202020204" pitchFamily="34" charset="0"/>
            </a:endParaRPr>
          </a:p>
        </p:txBody>
      </p:sp>
      <p:sp>
        <p:nvSpPr>
          <p:cNvPr id="1024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57300" y="720725"/>
            <a:ext cx="4802188" cy="3602038"/>
          </a:xfrm>
          <a:ln/>
        </p:spPr>
      </p:sp>
      <p:sp>
        <p:nvSpPr>
          <p:cNvPr id="10240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6313" y="4560888"/>
            <a:ext cx="5362575" cy="4319587"/>
          </a:xfr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3861257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discuss</a:t>
            </a:r>
            <a:r>
              <a:rPr lang="en-US" baseline="0" dirty="0"/>
              <a:t> </a:t>
            </a:r>
            <a:r>
              <a:rPr lang="en-US" baseline="0" dirty="0" err="1"/>
              <a:t>DFlipFlop</a:t>
            </a:r>
            <a:r>
              <a:rPr lang="en-US" baseline="0" dirty="0"/>
              <a:t> here. Latch doesn't do this, so we need sequential circuit that stores state and loads next state at the clock edge. next state is available for the full clock cycle</a:t>
            </a:r>
          </a:p>
          <a:p>
            <a:endParaRPr lang="en-US" baseline="0" dirty="0"/>
          </a:p>
          <a:p>
            <a:r>
              <a:rPr lang="en-US" baseline="0" dirty="0"/>
              <a:t>now lets take a look at this. </a:t>
            </a:r>
          </a:p>
          <a:p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499A7179-3C62-4B31-AD6D-698978FDEBF1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66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42655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discuss</a:t>
            </a:r>
            <a:r>
              <a:rPr lang="en-US" baseline="0" dirty="0"/>
              <a:t> </a:t>
            </a:r>
            <a:r>
              <a:rPr lang="en-US" baseline="0" dirty="0" err="1"/>
              <a:t>DFlipFlop</a:t>
            </a:r>
            <a:r>
              <a:rPr lang="en-US" baseline="0" dirty="0"/>
              <a:t> here. Latch doesn't do this, so we need sequential circuit that stores state and loads next state at the clock edge. next state is available for the full clock cycle</a:t>
            </a:r>
          </a:p>
          <a:p>
            <a:endParaRPr lang="en-US" baseline="0" dirty="0"/>
          </a:p>
          <a:p>
            <a:r>
              <a:rPr lang="en-US" baseline="0" dirty="0"/>
              <a:t>now lets take a look at this. </a:t>
            </a:r>
          </a:p>
          <a:p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499A7179-3C62-4B31-AD6D-698978FDEBF1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67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6488002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Introduce clock</a:t>
            </a:r>
            <a:r>
              <a:rPr lang="en-US" baseline="0" dirty="0"/>
              <a:t> much earlier maybe.</a:t>
            </a:r>
          </a:p>
          <a:p>
            <a:endParaRPr lang="en-US" baseline="0" dirty="0"/>
          </a:p>
          <a:p>
            <a:r>
              <a:rPr lang="en-US" baseline="0" dirty="0"/>
              <a:t>input data is sampled once.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499A7179-3C62-4B31-AD6D-698978FDEBF1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68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4319391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499A7179-3C62-4B31-AD6D-698978FDEBF1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73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353283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499A7179-3C62-4B31-AD6D-698978FDEBF1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74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3952678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499A7179-3C62-4B31-AD6D-698978FDEBF1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75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7518864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499A7179-3C62-4B31-AD6D-698978FDEBF1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81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0153703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F8BA0D2-4C73-4606-A27B-E4115621449E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MS PGothic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89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MS PGothic" pitchFamily="34" charset="-128"/>
              <a:cs typeface="Arial" panose="020B0604020202020204" pitchFamily="34" charset="0"/>
            </a:endParaRPr>
          </a:p>
        </p:txBody>
      </p:sp>
      <p:sp>
        <p:nvSpPr>
          <p:cNvPr id="931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318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 dirty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3269302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499A7179-3C62-4B31-AD6D-698978FDEBF1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28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8224395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F8BA0D2-4C73-4606-A27B-E4115621449E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MS PGothic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90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MS PGothic" pitchFamily="34" charset="-128"/>
              <a:cs typeface="Arial" panose="020B0604020202020204" pitchFamily="34" charset="0"/>
            </a:endParaRPr>
          </a:p>
        </p:txBody>
      </p:sp>
      <p:sp>
        <p:nvSpPr>
          <p:cNvPr id="931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318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3431003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F8BA0D2-4C73-4606-A27B-E4115621449E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MS PGothic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91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MS PGothic" pitchFamily="34" charset="-128"/>
              <a:cs typeface="Arial" panose="020B0604020202020204" pitchFamily="34" charset="0"/>
            </a:endParaRPr>
          </a:p>
        </p:txBody>
      </p:sp>
      <p:sp>
        <p:nvSpPr>
          <p:cNvPr id="931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318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86894126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F8BA0D2-4C73-4606-A27B-E4115621449E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MS PGothic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92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MS PGothic" pitchFamily="34" charset="-128"/>
              <a:cs typeface="Arial" panose="020B0604020202020204" pitchFamily="34" charset="0"/>
            </a:endParaRPr>
          </a:p>
        </p:txBody>
      </p:sp>
      <p:sp>
        <p:nvSpPr>
          <p:cNvPr id="931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318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96991068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F8BA0D2-4C73-4606-A27B-E4115621449E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MS PGothic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93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MS PGothic" pitchFamily="34" charset="-128"/>
              <a:cs typeface="Arial" panose="020B0604020202020204" pitchFamily="34" charset="0"/>
            </a:endParaRPr>
          </a:p>
        </p:txBody>
      </p:sp>
      <p:sp>
        <p:nvSpPr>
          <p:cNvPr id="931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318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51684482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F8BA0D2-4C73-4606-A27B-E4115621449E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MS PGothic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94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MS PGothic" pitchFamily="34" charset="-128"/>
              <a:cs typeface="Arial" panose="020B0604020202020204" pitchFamily="34" charset="0"/>
            </a:endParaRPr>
          </a:p>
        </p:txBody>
      </p:sp>
      <p:sp>
        <p:nvSpPr>
          <p:cNvPr id="931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318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77803364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F8BA0D2-4C73-4606-A27B-E4115621449E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MS PGothic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95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MS PGothic" pitchFamily="34" charset="-128"/>
              <a:cs typeface="Arial" panose="020B0604020202020204" pitchFamily="34" charset="0"/>
            </a:endParaRPr>
          </a:p>
        </p:txBody>
      </p:sp>
      <p:sp>
        <p:nvSpPr>
          <p:cNvPr id="931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318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38702842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F8BA0D2-4C73-4606-A27B-E4115621449E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MS PGothic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96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MS PGothic" pitchFamily="34" charset="-128"/>
              <a:cs typeface="Arial" panose="020B0604020202020204" pitchFamily="34" charset="0"/>
            </a:endParaRPr>
          </a:p>
        </p:txBody>
      </p:sp>
      <p:sp>
        <p:nvSpPr>
          <p:cNvPr id="931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318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6732936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F8BA0D2-4C73-4606-A27B-E4115621449E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MS PGothic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97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MS PGothic" pitchFamily="34" charset="-128"/>
              <a:cs typeface="Arial" panose="020B0604020202020204" pitchFamily="34" charset="0"/>
            </a:endParaRPr>
          </a:p>
        </p:txBody>
      </p:sp>
      <p:sp>
        <p:nvSpPr>
          <p:cNvPr id="931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318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2040843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499A7179-3C62-4B31-AD6D-698978FDEBF1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121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08092370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7" name="Rectangle 7">
            <a:extLst>
              <a:ext uri="{FF2B5EF4-FFF2-40B4-BE49-F238E27FC236}">
                <a16:creationId xmlns:a16="http://schemas.microsoft.com/office/drawing/2014/main" id="{7E4F6CE9-2979-DE45-9B3C-2CE44443491D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122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DCE169AF-B4C9-8340-BA18-381651FC7628}" type="slidenum">
              <a: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1225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133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  <p:sp>
        <p:nvSpPr>
          <p:cNvPr id="106498" name="Rectangle 2">
            <a:extLst>
              <a:ext uri="{FF2B5EF4-FFF2-40B4-BE49-F238E27FC236}">
                <a16:creationId xmlns:a16="http://schemas.microsoft.com/office/drawing/2014/main" id="{CF8A8CAD-72A0-FF4C-8E0A-4CF2EAEA98E0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6499" name="Rectangle 3">
            <a:extLst>
              <a:ext uri="{FF2B5EF4-FFF2-40B4-BE49-F238E27FC236}">
                <a16:creationId xmlns:a16="http://schemas.microsoft.com/office/drawing/2014/main" id="{A3FB46DD-8D80-6048-8D04-B0170256B5A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86728250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fld id="{7B9B8AE1-4404-45A7-9B20-DCFF501886B9}" type="slidenum">
              <a:rPr lang="en-US" sz="1200">
                <a:latin typeface="Arial" pitchFamily="34" charset="0"/>
              </a:rPr>
              <a:pPr/>
              <a:t>32</a:t>
            </a:fld>
            <a:endParaRPr lang="en-US" sz="1200">
              <a:latin typeface="Arial" pitchFamily="34" charset="0"/>
            </a:endParaRPr>
          </a:p>
        </p:txBody>
      </p:sp>
      <p:sp>
        <p:nvSpPr>
          <p:cNvPr id="419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57300" y="720725"/>
            <a:ext cx="4800600" cy="3600450"/>
          </a:xfrm>
          <a:ln/>
        </p:spPr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4725" y="4560888"/>
            <a:ext cx="5365750" cy="4319587"/>
          </a:xfr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de-DE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0825805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Memory array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499A7179-3C62-4B31-AD6D-698978FDEBF1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45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5464581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How do we read from memory?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499A7179-3C62-4B31-AD6D-698978FDEBF1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46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299508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How can we</a:t>
            </a:r>
            <a:r>
              <a:rPr lang="en-US" baseline="0" dirty="0"/>
              <a:t> write to memory?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499A7179-3C62-4B31-AD6D-698978FDEBF1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50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9807786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Putting it all together...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499A7179-3C62-4B31-AD6D-698978FDEBF1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52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7773778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 bigger memory array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499A7179-3C62-4B31-AD6D-698978FDEBF1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53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2007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499A7179-3C62-4B31-AD6D-698978FDEBF1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56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407975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4.xml"/><Relationship Id="rId1" Type="http://schemas.openxmlformats.org/officeDocument/2006/relationships/themeOverride" Target="../theme/themeOverride1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7">
            <a:extLst>
              <a:ext uri="{FF2B5EF4-FFF2-40B4-BE49-F238E27FC236}">
                <a16:creationId xmlns:a16="http://schemas.microsoft.com/office/drawing/2014/main" id="{F911D5CE-1D03-43F3-A92B-DD06A441DD0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>
              <a:gd name="T0" fmla="*/ 0 w 1000"/>
              <a:gd name="T1" fmla="*/ 2147483646 h 1000"/>
              <a:gd name="T2" fmla="*/ 0 w 1000"/>
              <a:gd name="T3" fmla="*/ 0 h 1000"/>
              <a:gd name="T4" fmla="*/ 2147483646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Line 8">
            <a:extLst>
              <a:ext uri="{FF2B5EF4-FFF2-40B4-BE49-F238E27FC236}">
                <a16:creationId xmlns:a16="http://schemas.microsoft.com/office/drawing/2014/main" id="{77AEB27B-8C7B-48B1-AE19-38CC35610110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Line 10">
            <a:extLst>
              <a:ext uri="{FF2B5EF4-FFF2-40B4-BE49-F238E27FC236}">
                <a16:creationId xmlns:a16="http://schemas.microsoft.com/office/drawing/2014/main" id="{F759EE34-9544-4B3D-877E-29F053F56E92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4064DE93-AA8B-43DB-80E8-90D84C21CEA6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000000"/>
                </a:solidFill>
                <a:latin typeface="Garamond" pitchFamily="-106" charset="0"/>
                <a:ea typeface="Arial" pitchFamily="-106" charset="0"/>
                <a:cs typeface="Arial" pitchFamily="-106" charset="0"/>
              </a:defRPr>
            </a:lvl1pPr>
          </a:lstStyle>
          <a:p>
            <a:pPr>
              <a:defRPr/>
            </a:pPr>
            <a:r>
              <a:rPr lang="en-US"/>
              <a:t>Efficient Runahead Execution</a:t>
            </a:r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F1DC722D-6C17-40EA-93F1-C11F93A9A746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4A571157-599A-48CF-B33B-15D664195DED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fld id="{5BEF67B4-941F-4736-A122-66E8AE1B419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93832237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DBFDE82C-F3F2-414E-B0D5-A9C5F332F637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7EEC5C75-DEEC-466B-B4CA-433EA60AC522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D4EB96-1D1F-4727-BA41-F8213483DA3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34623618"/>
      </p:ext>
    </p:extLst>
  </p:cSld>
  <p:clrMapOvr>
    <a:masterClrMapping/>
  </p:clrMapOvr>
  <p:transition/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>
            <a:extLst>
              <a:ext uri="{FF2B5EF4-FFF2-40B4-BE49-F238E27FC236}">
                <a16:creationId xmlns:a16="http://schemas.microsoft.com/office/drawing/2014/main" id="{FD10F82B-2100-4E2A-B2B8-E7555FA45F75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1030">
            <a:extLst>
              <a:ext uri="{FF2B5EF4-FFF2-40B4-BE49-F238E27FC236}">
                <a16:creationId xmlns:a16="http://schemas.microsoft.com/office/drawing/2014/main" id="{A5D288AE-1632-46CB-A9A1-584750AF4983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CA2ABA08-E852-421F-86CC-6AF6F2C217D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46316228"/>
      </p:ext>
    </p:extLst>
  </p:cSld>
  <p:clrMapOvr>
    <a:masterClrMapping/>
  </p:clrMapOvr>
  <p:transition/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>
            <a:extLst>
              <a:ext uri="{FF2B5EF4-FFF2-40B4-BE49-F238E27FC236}">
                <a16:creationId xmlns:a16="http://schemas.microsoft.com/office/drawing/2014/main" id="{D6EFD21A-F796-4C13-AE80-AA397EAA3BD4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1030">
            <a:extLst>
              <a:ext uri="{FF2B5EF4-FFF2-40B4-BE49-F238E27FC236}">
                <a16:creationId xmlns:a16="http://schemas.microsoft.com/office/drawing/2014/main" id="{199DA228-21C2-4276-9605-803CFFFD022B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A48811F6-63CD-4399-9E55-926643D630C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88574956"/>
      </p:ext>
    </p:extLst>
  </p:cSld>
  <p:clrMapOvr>
    <a:masterClrMapping/>
  </p:clrMapOvr>
  <p:transition/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1277EF26-1746-4322-ABDB-E3471B5FA174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CE6EDB93-8A2B-4CFB-9066-CB9FF17A2E51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3250ED12-EE6C-4C99-A3DE-D22EF931B9A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63270342"/>
      </p:ext>
    </p:extLst>
  </p:cSld>
  <p:clrMapOvr>
    <a:masterClrMapping/>
  </p:clrMapOvr>
  <p:transition/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6A23ADC9-9B5D-4AFE-9941-0F3B874BE272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D6FBCFC8-79E0-4C74-8B66-7A4A5103EE43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45E69301-9C67-4141-9B37-D7760CFEE85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49699344"/>
      </p:ext>
    </p:extLst>
  </p:cSld>
  <p:clrMapOvr>
    <a:masterClrMapping/>
  </p:clrMapOvr>
  <p:transition/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9F17F2C1-0025-4D41-8568-D19B112AA2EC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DDD45045-2346-451B-B8B1-17303E0B9E67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F42C4268-D3C6-4FE6-BF3B-104BB3C3DC1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88247843"/>
      </p:ext>
    </p:extLst>
  </p:cSld>
  <p:clrMapOvr>
    <a:masterClrMapping/>
  </p:clrMapOvr>
  <p:transition/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122ECC68-37C1-4F9A-87AB-6C38674E9B10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1F8801E6-7F97-4581-9FB3-7CD64EA9FE86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194EB181-B25F-490E-BA5C-8E2DB428908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91825999"/>
      </p:ext>
    </p:extLst>
  </p:cSld>
  <p:clrMapOvr>
    <a:masterClrMapping/>
  </p:clrMapOvr>
  <p:transition/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7">
            <a:extLst>
              <a:ext uri="{FF2B5EF4-FFF2-40B4-BE49-F238E27FC236}">
                <a16:creationId xmlns:a16="http://schemas.microsoft.com/office/drawing/2014/main" id="{A1D45033-5DF9-254C-AE43-949A3F64826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>
              <a:gd name="T0" fmla="*/ 0 w 1000"/>
              <a:gd name="T1" fmla="*/ 2147483646 h 1000"/>
              <a:gd name="T2" fmla="*/ 0 w 1000"/>
              <a:gd name="T3" fmla="*/ 0 h 1000"/>
              <a:gd name="T4" fmla="*/ 2147483646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Line 8">
            <a:extLst>
              <a:ext uri="{FF2B5EF4-FFF2-40B4-BE49-F238E27FC236}">
                <a16:creationId xmlns:a16="http://schemas.microsoft.com/office/drawing/2014/main" id="{F6E3587E-C166-7241-8641-80DB899B6CC1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Line 10">
            <a:extLst>
              <a:ext uri="{FF2B5EF4-FFF2-40B4-BE49-F238E27FC236}">
                <a16:creationId xmlns:a16="http://schemas.microsoft.com/office/drawing/2014/main" id="{75278CCD-08C1-9741-AA74-81532C55EE8C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7DBB9CE6-59C3-7748-B91E-866F7A4AB8BE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rgbClr val="000000"/>
                </a:solidFill>
                <a:latin typeface="Garamond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5C76D0FF-34E0-A94C-A169-CB147371C01C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6EE5A3AB-518F-8446-990D-794118D859E9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sz="1200"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AE0FBEC6-C2A3-C848-83E6-8612D8F50E7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86311100"/>
      </p:ext>
    </p:extLst>
  </p:cSld>
  <p:clrMapOvr>
    <a:masterClrMapping/>
  </p:clrMapOvr>
  <p:transition/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5E72AA85-09CF-1E43-A253-5ED593F52E71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EB06F9B5-D2C4-2540-B7C8-3D01F3B653E0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13830E46-9481-B244-A332-BE659B1F3BD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35467928"/>
      </p:ext>
    </p:extLst>
  </p:cSld>
  <p:clrMapOvr>
    <a:masterClrMapping/>
  </p:clrMapOvr>
  <p:transition/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1D8B4FD5-1B6D-9447-B0C8-108E410759EF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2B073BFA-2958-6040-9539-66170979FCF0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81FD70CD-D129-AD43-BE0A-4BD51069433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88981905"/>
      </p:ext>
    </p:extLst>
  </p:cSld>
  <p:clrMapOvr>
    <a:masterClrMapping/>
  </p:clrMapOvr>
  <p:transition/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3E72C703-3CCB-BC45-A095-5F3A1C15FF0A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0DED4021-3C2C-F049-948C-C0D89475D8E3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BD5DF2B9-761D-CF45-9896-FA9C9CA1329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47033922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D72EAE6A-AA7B-416A-B451-FE0859769DBF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A3C5A18F-2ACE-466C-9FD9-A13486B80CA6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530683-A928-4246-A266-8549E4F3D26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14674500"/>
      </p:ext>
    </p:extLst>
  </p:cSld>
  <p:clrMapOvr>
    <a:masterClrMapping/>
  </p:clrMapOvr>
  <p:transition/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>
            <a:extLst>
              <a:ext uri="{FF2B5EF4-FFF2-40B4-BE49-F238E27FC236}">
                <a16:creationId xmlns:a16="http://schemas.microsoft.com/office/drawing/2014/main" id="{638B3204-DAC0-0844-B38E-1F32E500D552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1030">
            <a:extLst>
              <a:ext uri="{FF2B5EF4-FFF2-40B4-BE49-F238E27FC236}">
                <a16:creationId xmlns:a16="http://schemas.microsoft.com/office/drawing/2014/main" id="{557B6AF3-C494-A141-8E75-D5E34EBD3DCF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41350FE7-40CF-C44E-B81F-147E05B1004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44236035"/>
      </p:ext>
    </p:extLst>
  </p:cSld>
  <p:clrMapOvr>
    <a:masterClrMapping/>
  </p:clrMapOvr>
  <p:transition/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>
            <a:extLst>
              <a:ext uri="{FF2B5EF4-FFF2-40B4-BE49-F238E27FC236}">
                <a16:creationId xmlns:a16="http://schemas.microsoft.com/office/drawing/2014/main" id="{0DF0ED44-5FA2-C84E-B32D-97E95643A7FA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1030">
            <a:extLst>
              <a:ext uri="{FF2B5EF4-FFF2-40B4-BE49-F238E27FC236}">
                <a16:creationId xmlns:a16="http://schemas.microsoft.com/office/drawing/2014/main" id="{C79F6515-67B8-7B4C-A670-0882731DC3B1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A84462A8-4008-1E4F-AD6D-D60FA08E701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92100097"/>
      </p:ext>
    </p:extLst>
  </p:cSld>
  <p:clrMapOvr>
    <a:masterClrMapping/>
  </p:clrMapOvr>
  <p:transition/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>
            <a:extLst>
              <a:ext uri="{FF2B5EF4-FFF2-40B4-BE49-F238E27FC236}">
                <a16:creationId xmlns:a16="http://schemas.microsoft.com/office/drawing/2014/main" id="{855DF4E9-0B69-B941-9078-6BBB3426571C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1030">
            <a:extLst>
              <a:ext uri="{FF2B5EF4-FFF2-40B4-BE49-F238E27FC236}">
                <a16:creationId xmlns:a16="http://schemas.microsoft.com/office/drawing/2014/main" id="{62E682AF-F8D7-ED45-A2CB-B7A37F2A26E0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F36439C0-FD9F-F648-9822-E2F5B2562F1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80107432"/>
      </p:ext>
    </p:extLst>
  </p:cSld>
  <p:clrMapOvr>
    <a:masterClrMapping/>
  </p:clrMapOvr>
  <p:transition/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769EF201-1BD9-8048-A4FD-90236CE26CCE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EC10B93E-EC5E-B84A-873C-9249894B8D3A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9C5386CF-FD3E-804A-A422-851869FE823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38407595"/>
      </p:ext>
    </p:extLst>
  </p:cSld>
  <p:clrMapOvr>
    <a:masterClrMapping/>
  </p:clrMapOvr>
  <p:transition/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0469BE50-3F7A-844A-96B2-FE195A0875AB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4235E50B-5F1F-764A-BAF0-A75C121A606A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5C6B5580-70AB-2D4A-A64E-49787D29300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02183538"/>
      </p:ext>
    </p:extLst>
  </p:cSld>
  <p:clrMapOvr>
    <a:masterClrMapping/>
  </p:clrMapOvr>
  <p:transition/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308BACFA-ACA5-1C49-9BF3-CC1737536A78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35A61068-0796-F247-92E4-0F0944184B76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52E27103-4A47-8B47-9690-82C095E6680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82264456"/>
      </p:ext>
    </p:extLst>
  </p:cSld>
  <p:clrMapOvr>
    <a:masterClrMapping/>
  </p:clrMapOvr>
  <p:transition/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0C8C2A66-E5DF-0544-8F8D-EC9E92E2C7ED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22152725-B7F3-1448-9397-2025FF06206E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CC1BEE0A-94FA-C849-9471-3C3D83068B3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34845230"/>
      </p:ext>
    </p:extLst>
  </p:cSld>
  <p:clrMapOvr>
    <a:masterClrMapping/>
  </p:clrMapOvr>
  <p:transition/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8">
            <a:extLst>
              <a:ext uri="{FF2B5EF4-FFF2-40B4-BE49-F238E27FC236}">
                <a16:creationId xmlns:a16="http://schemas.microsoft.com/office/drawing/2014/main" id="{3093391C-D8A7-244E-9D13-5B29D18DC71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>
              <a:gd name="T0" fmla="*/ 0 w 1000"/>
              <a:gd name="T1" fmla="*/ 2147483646 h 1000"/>
              <a:gd name="T2" fmla="*/ 0 w 1000"/>
              <a:gd name="T3" fmla="*/ 0 h 1000"/>
              <a:gd name="T4" fmla="*/ 2147483646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Line 8">
            <a:extLst>
              <a:ext uri="{FF2B5EF4-FFF2-40B4-BE49-F238E27FC236}">
                <a16:creationId xmlns:a16="http://schemas.microsoft.com/office/drawing/2014/main" id="{05C86558-CF3B-A246-AC7A-803A55D76928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Line 10">
            <a:extLst>
              <a:ext uri="{FF2B5EF4-FFF2-40B4-BE49-F238E27FC236}">
                <a16:creationId xmlns:a16="http://schemas.microsoft.com/office/drawing/2014/main" id="{B5BBE9A5-B183-A044-A0CD-6781ABF051D0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7B6194F3-FC48-B849-813E-C2C1022F5A7B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Garamond" pitchFamily="18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DDFF035A-8445-4544-A39D-1EC7494A7221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54110B91-87B1-EE43-96AC-8BE573008658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fld id="{C4185D35-1E2A-AC45-B02C-EA6811657DA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49072639"/>
      </p:ext>
    </p:extLst>
  </p:cSld>
  <p:clrMapOvr>
    <a:masterClrMapping/>
  </p:clrMapOvr>
  <p:transition/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CB7A954A-8188-D246-B411-6762B4A6F6F0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0203C3F8-8682-F343-A50D-BB5175100679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F909B9-80FE-604C-8F22-276CF794453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90140222"/>
      </p:ext>
    </p:extLst>
  </p:cSld>
  <p:clrMapOvr>
    <a:masterClrMapping/>
  </p:clrMapOvr>
  <p:transition/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F467686D-A162-4D4E-A16E-79ECB343FB3E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83AE7C7E-0604-3442-A2B5-26D150C21847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F33D64-0C46-F846-B942-6FCB38CC207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41030335"/>
      </p:ext>
    </p:extLst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610600" cy="10668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CF5177B8-2D3C-4F5A-A583-9F772A91118D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65BEDB5B-5A04-486E-909C-E65255083559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5EA492-E4F7-4B19-BF34-75DD9D5F185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31311567"/>
      </p:ext>
    </p:extLst>
  </p:cSld>
  <p:clrMapOvr>
    <a:masterClrMapping/>
  </p:clrMapOvr>
  <p:transition/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2EC166B2-6C5F-644D-8308-C80A5F4F9896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D7C0B5AA-9A80-0C49-B367-1ECF68A4543F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1AED89-3750-2C4E-B358-FD45F9D67BE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63951163"/>
      </p:ext>
    </p:extLst>
  </p:cSld>
  <p:clrMapOvr>
    <a:masterClrMapping/>
  </p:clrMapOvr>
  <p:transition/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>
            <a:extLst>
              <a:ext uri="{FF2B5EF4-FFF2-40B4-BE49-F238E27FC236}">
                <a16:creationId xmlns:a16="http://schemas.microsoft.com/office/drawing/2014/main" id="{3FD8A9CB-A023-664B-B544-DA9F63795432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1030">
            <a:extLst>
              <a:ext uri="{FF2B5EF4-FFF2-40B4-BE49-F238E27FC236}">
                <a16:creationId xmlns:a16="http://schemas.microsoft.com/office/drawing/2014/main" id="{BA81246B-3804-8D45-A377-6CA0747C6C7F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75A885-3347-674F-B610-20357A11B2F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77427206"/>
      </p:ext>
    </p:extLst>
  </p:cSld>
  <p:clrMapOvr>
    <a:masterClrMapping/>
  </p:clrMapOvr>
  <p:transition/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>
            <a:extLst>
              <a:ext uri="{FF2B5EF4-FFF2-40B4-BE49-F238E27FC236}">
                <a16:creationId xmlns:a16="http://schemas.microsoft.com/office/drawing/2014/main" id="{F0C2CD06-6978-ED43-8B46-94D13B77F0DF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1030">
            <a:extLst>
              <a:ext uri="{FF2B5EF4-FFF2-40B4-BE49-F238E27FC236}">
                <a16:creationId xmlns:a16="http://schemas.microsoft.com/office/drawing/2014/main" id="{8DCEF894-FECE-C24E-BF1C-46B041205B7C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9FED79-1DA5-E046-91EF-1848FBF1B50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76895350"/>
      </p:ext>
    </p:extLst>
  </p:cSld>
  <p:clrMapOvr>
    <a:masterClrMapping/>
  </p:clrMapOvr>
  <p:transition/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>
            <a:extLst>
              <a:ext uri="{FF2B5EF4-FFF2-40B4-BE49-F238E27FC236}">
                <a16:creationId xmlns:a16="http://schemas.microsoft.com/office/drawing/2014/main" id="{9688A19A-3786-C646-B6E3-7B33C5DE1156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1030">
            <a:extLst>
              <a:ext uri="{FF2B5EF4-FFF2-40B4-BE49-F238E27FC236}">
                <a16:creationId xmlns:a16="http://schemas.microsoft.com/office/drawing/2014/main" id="{F692FFF3-038C-7946-937E-BE2EE55468B8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85DB16-B694-E54F-9112-48649D85CF3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9527635"/>
      </p:ext>
    </p:extLst>
  </p:cSld>
  <p:clrMapOvr>
    <a:masterClrMapping/>
  </p:clrMapOvr>
  <p:transition/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167B69D5-7F80-3649-8B74-E1F82ABE2360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53B3FAA7-3D48-5240-823C-E5F3E8C26A5C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CFF883-CE03-E94D-9C09-F7121B0FCBF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22213337"/>
      </p:ext>
    </p:extLst>
  </p:cSld>
  <p:clrMapOvr>
    <a:masterClrMapping/>
  </p:clrMapOvr>
  <p:transition/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9F47C922-0AAB-C743-848A-A155AECBF656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CC7094C0-6E26-494E-8D80-9A358315EE40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077A7B-EC9A-614B-9C9E-EDE8828DDC0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47035385"/>
      </p:ext>
    </p:extLst>
  </p:cSld>
  <p:clrMapOvr>
    <a:masterClrMapping/>
  </p:clrMapOvr>
  <p:transition/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E6768431-1585-D849-9C1B-A8DF546831CB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30954A05-233C-1A41-9E0E-BBAE631E7F40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A5A064-9EC2-514E-9D5F-67714BDF110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77060350"/>
      </p:ext>
    </p:extLst>
  </p:cSld>
  <p:clrMapOvr>
    <a:masterClrMapping/>
  </p:clrMapOvr>
  <p:transition/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F1FDE5F3-2F03-3E46-8F43-6C2E04612E03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09EF1C9C-5829-BF49-A5C1-ADA340B7CE0A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E9930B-3565-AF43-AEA8-CDE702A005E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84579957"/>
      </p:ext>
    </p:extLst>
  </p:cSld>
  <p:clrMapOvr>
    <a:masterClrMapping/>
  </p:clrMapOvr>
  <p:transition/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8">
            <a:extLst>
              <a:ext uri="{FF2B5EF4-FFF2-40B4-BE49-F238E27FC236}">
                <a16:creationId xmlns:a16="http://schemas.microsoft.com/office/drawing/2014/main" id="{442C3307-E095-4D46-85F1-0ECCEE15F69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>
              <a:gd name="T0" fmla="*/ 0 w 1000"/>
              <a:gd name="T1" fmla="*/ 1000 h 1000"/>
              <a:gd name="T2" fmla="*/ 0 w 1000"/>
              <a:gd name="T3" fmla="*/ 0 h 1000"/>
              <a:gd name="T4" fmla="*/ 1000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Line 8">
            <a:extLst>
              <a:ext uri="{FF2B5EF4-FFF2-40B4-BE49-F238E27FC236}">
                <a16:creationId xmlns:a16="http://schemas.microsoft.com/office/drawing/2014/main" id="{EEA1060E-A31A-C840-A1CB-3FBAE507703B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Line 10">
            <a:extLst>
              <a:ext uri="{FF2B5EF4-FFF2-40B4-BE49-F238E27FC236}">
                <a16:creationId xmlns:a16="http://schemas.microsoft.com/office/drawing/2014/main" id="{641BD863-5EFA-D840-9808-3E307D1363AF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414F276D-862D-4F4B-8486-7941385395BF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Garamond" pitchFamily="18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B94A28C9-7D49-DE41-B907-ECDB4D5498CB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BED2F5E2-58F4-7D42-BC7B-2A4D643E7096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fld id="{E1B81267-8964-1D49-B4A4-55A4EC17814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70977900"/>
      </p:ext>
    </p:extLst>
  </p:cSld>
  <p:clrMapOvr>
    <a:masterClrMapping/>
  </p:clrMapOvr>
  <p:transition/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4BC9B041-46B9-1041-B7C9-B56147D82E42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9873B9AF-F396-A347-84A0-10A45B360EBC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98479E-A946-794F-A7FF-42016A14F5D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85229815"/>
      </p:ext>
    </p:extLst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Ma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37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86CB4B4D-7CA3-9044-876B-883B54F8677D}" type="slidenum">
              <a:rPr kumimoji="0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41893776"/>
      </p:ext>
    </p:extLst>
  </p:cSld>
  <p:clrMapOvr>
    <a:masterClrMapping/>
  </p:clrMapOvr>
  <p:transition spd="med"/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383E358B-DADC-0142-8D97-BD10C7E12593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EE8BC86B-B458-A147-A360-8170B0071AE9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9A52BA-F7E0-374E-B2A4-39EE81724B2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70186396"/>
      </p:ext>
    </p:extLst>
  </p:cSld>
  <p:clrMapOvr>
    <a:masterClrMapping/>
  </p:clrMapOvr>
  <p:transition/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221BA5D6-25D8-CD40-952D-E8B85116082D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5C05A62C-F9F8-734B-B1D7-93B9D78A69B5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F2E4E6-F614-8542-B73B-1D00F882593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25924856"/>
      </p:ext>
    </p:extLst>
  </p:cSld>
  <p:clrMapOvr>
    <a:masterClrMapping/>
  </p:clrMapOvr>
  <p:transition/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>
            <a:extLst>
              <a:ext uri="{FF2B5EF4-FFF2-40B4-BE49-F238E27FC236}">
                <a16:creationId xmlns:a16="http://schemas.microsoft.com/office/drawing/2014/main" id="{508EE454-FEF5-144F-9993-E20BE637668D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1030">
            <a:extLst>
              <a:ext uri="{FF2B5EF4-FFF2-40B4-BE49-F238E27FC236}">
                <a16:creationId xmlns:a16="http://schemas.microsoft.com/office/drawing/2014/main" id="{EDADA00E-B9BF-6845-8AC1-2E297BC762EE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8284B7-F921-824B-9063-97AC548BC18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10435698"/>
      </p:ext>
    </p:extLst>
  </p:cSld>
  <p:clrMapOvr>
    <a:masterClrMapping/>
  </p:clrMapOvr>
  <p:transition/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>
            <a:extLst>
              <a:ext uri="{FF2B5EF4-FFF2-40B4-BE49-F238E27FC236}">
                <a16:creationId xmlns:a16="http://schemas.microsoft.com/office/drawing/2014/main" id="{C7A40C3B-63E8-9D4F-840B-B793E28506E2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1030">
            <a:extLst>
              <a:ext uri="{FF2B5EF4-FFF2-40B4-BE49-F238E27FC236}">
                <a16:creationId xmlns:a16="http://schemas.microsoft.com/office/drawing/2014/main" id="{65AEB223-C814-014F-B0BB-F606D96FEB42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A1D0E0-3BE8-6D49-BFC1-6932858C52C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25881732"/>
      </p:ext>
    </p:extLst>
  </p:cSld>
  <p:clrMapOvr>
    <a:masterClrMapping/>
  </p:clrMapOvr>
  <p:transition/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>
            <a:extLst>
              <a:ext uri="{FF2B5EF4-FFF2-40B4-BE49-F238E27FC236}">
                <a16:creationId xmlns:a16="http://schemas.microsoft.com/office/drawing/2014/main" id="{7B33AF26-D7FA-6540-987E-5A81A778F028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1030">
            <a:extLst>
              <a:ext uri="{FF2B5EF4-FFF2-40B4-BE49-F238E27FC236}">
                <a16:creationId xmlns:a16="http://schemas.microsoft.com/office/drawing/2014/main" id="{AEDD0976-96FC-5A4F-85DB-643341197603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7B87F2-269E-8C49-97D3-01D268864CE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7501936"/>
      </p:ext>
    </p:extLst>
  </p:cSld>
  <p:clrMapOvr>
    <a:masterClrMapping/>
  </p:clrMapOvr>
  <p:transition/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DBF064AC-DA72-B948-ACBF-F84A657A856A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F7F9F089-1C59-9342-99A9-044D2E84B433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677E88-2C05-FF4D-A140-317BA34FA93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4510204"/>
      </p:ext>
    </p:extLst>
  </p:cSld>
  <p:clrMapOvr>
    <a:masterClrMapping/>
  </p:clrMapOvr>
  <p:transition/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A7D6F38E-D465-BD4F-B216-503886C2A652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AEE1B88B-AD74-CC49-BE18-D868C697424A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0281F4-7986-1A4B-A0A6-8ECA241410D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94465104"/>
      </p:ext>
    </p:extLst>
  </p:cSld>
  <p:clrMapOvr>
    <a:masterClrMapping/>
  </p:clrMapOvr>
  <p:transition/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A076C0B9-B682-CC4B-9B9D-A2C0254224A9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274DA6AA-ACF1-BA4D-B3E1-8115D4923B0B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9C407F-11F7-FA4F-B6BD-3DB2BE09018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29609779"/>
      </p:ext>
    </p:extLst>
  </p:cSld>
  <p:clrMapOvr>
    <a:masterClrMapping/>
  </p:clrMapOvr>
  <p:transition/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8BBAF9A9-2279-6F43-999F-F3F3AFACBDE3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46AE0721-E301-DE45-A043-64339548CF94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DCB5FE-202E-2F4D-8D2F-A065C3FA678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55038251"/>
      </p:ext>
    </p:extLst>
  </p:cSld>
  <p:clrMapOvr>
    <a:masterClrMapping/>
  </p:clrMapOvr>
  <p:transition/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/>
            <a:ahLst/>
            <a:cxnLst>
              <a:cxn ang="0">
                <a:pos x="0" y="1000"/>
              </a:cxn>
              <a:cxn ang="0">
                <a:pos x="0" y="0"/>
              </a:cxn>
              <a:cxn ang="0">
                <a:pos x="1000" y="0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en-US">
              <a:solidFill>
                <a:srgbClr val="000000"/>
              </a:solidFill>
              <a:latin typeface="Tahoma"/>
            </a:endParaRPr>
          </a:p>
        </p:txBody>
      </p:sp>
      <p:sp>
        <p:nvSpPr>
          <p:cNvPr id="5" name="Line 8"/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srgbClr val="000000"/>
              </a:solidFill>
              <a:latin typeface="Tahoma"/>
            </a:endParaRPr>
          </a:p>
        </p:txBody>
      </p:sp>
      <p:sp>
        <p:nvSpPr>
          <p:cNvPr id="6" name="Line 10"/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srgbClr val="000000"/>
              </a:solidFill>
              <a:latin typeface="Tahoma"/>
            </a:endParaRPr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Garamond" pitchFamily="18" charset="0"/>
              </a:defRPr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/>
            </a:lvl1pPr>
          </a:lstStyle>
          <a:p>
            <a:fld id="{7341D3D9-3FE8-4025-BF66-8DAB1ABB951F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3820412"/>
      </p:ext>
    </p:extLst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safari.png">
            <a:extLst>
              <a:ext uri="{FF2B5EF4-FFF2-40B4-BE49-F238E27FC236}">
                <a16:creationId xmlns:a16="http://schemas.microsoft.com/office/drawing/2014/main" id="{9CD35D2D-5E91-46D5-981B-E75BA6DA714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975" y="6411913"/>
            <a:ext cx="1025525" cy="296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7A21EAFC-4035-4857-807A-CB62B3BF44F4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C888C28F-145F-424D-84CC-5AE9AF6843AB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826BB2-7A42-4BD5-B790-DBCEF432F44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67997898"/>
      </p:ext>
    </p:extLst>
  </p:cSld>
  <p:clrMapOvr>
    <a:masterClrMapping/>
  </p:clrMapOvr>
  <p:transition/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23594FA-E141-4234-AE05-360401972BE7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9718567"/>
      </p:ext>
    </p:extLst>
  </p:cSld>
  <p:clrMapOvr>
    <a:masterClrMapping/>
  </p:clrMapOvr>
  <p:transition/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7AC7BA1-BEA2-40AF-9056-44DC8C985687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7483833"/>
      </p:ext>
    </p:extLst>
  </p:cSld>
  <p:clrMapOvr>
    <a:masterClrMapping/>
  </p:clrMapOvr>
  <p:transition/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4D2BBBE-2A44-4D16-8758-0239282DCC58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1257101"/>
      </p:ext>
    </p:extLst>
  </p:cSld>
  <p:clrMapOvr>
    <a:masterClrMapping/>
  </p:clrMapOvr>
  <p:transition/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5FD5635-BCCD-45D2-B61E-320731E13B17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803813"/>
      </p:ext>
    </p:extLst>
  </p:cSld>
  <p:clrMapOvr>
    <a:masterClrMapping/>
  </p:clrMapOvr>
  <p:transition/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18A7077-2B78-4FB5-8F56-24239751AEF0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7991660"/>
      </p:ext>
    </p:extLst>
  </p:cSld>
  <p:clrMapOvr>
    <a:masterClrMapping/>
  </p:clrMapOvr>
  <p:transition/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3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E86574E-FA2E-425B-A84C-39F9592E9ECB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6532579"/>
      </p:ext>
    </p:extLst>
  </p:cSld>
  <p:clrMapOvr>
    <a:masterClrMapping/>
  </p:clrMapOvr>
  <p:transition/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148CFD0-6DDB-45F0-A989-9F5CE648BC1E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6444434"/>
      </p:ext>
    </p:extLst>
  </p:cSld>
  <p:clrMapOvr>
    <a:masterClrMapping/>
  </p:clrMapOvr>
  <p:transition/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E97B092-8552-4BA4-B0E1-CE51B98A2A2D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2117123"/>
      </p:ext>
    </p:extLst>
  </p:cSld>
  <p:clrMapOvr>
    <a:masterClrMapping/>
  </p:clrMapOvr>
  <p:transition/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44DDA66-0DFC-412A-A4B0-EFE91F0913E7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8706058"/>
      </p:ext>
    </p:extLst>
  </p:cSld>
  <p:clrMapOvr>
    <a:masterClrMapping/>
  </p:clrMapOvr>
  <p:transition/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D1F9A79-97CD-456A-8962-B51E5744B9CD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1237350"/>
      </p:ext>
    </p:extLst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409AC565-7350-4525-9420-2EB7757D3061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4AA7F312-6BE9-48B6-AA7B-A6D10D628BA6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19D7DF-598B-483B-A6D0-8553CDFAE63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01994169"/>
      </p:ext>
    </p:extLst>
  </p:cSld>
  <p:clrMapOvr>
    <a:masterClrMapping/>
  </p:clrMapOvr>
  <p:transition/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7">
            <a:extLst>
              <a:ext uri="{FF2B5EF4-FFF2-40B4-BE49-F238E27FC236}">
                <a16:creationId xmlns:a16="http://schemas.microsoft.com/office/drawing/2014/main" id="{F911D5CE-1D03-43F3-A92B-DD06A441DD0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>
              <a:gd name="T0" fmla="*/ 0 w 1000"/>
              <a:gd name="T1" fmla="*/ 2147483646 h 1000"/>
              <a:gd name="T2" fmla="*/ 0 w 1000"/>
              <a:gd name="T3" fmla="*/ 0 h 1000"/>
              <a:gd name="T4" fmla="*/ 2147483646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Line 8">
            <a:extLst>
              <a:ext uri="{FF2B5EF4-FFF2-40B4-BE49-F238E27FC236}">
                <a16:creationId xmlns:a16="http://schemas.microsoft.com/office/drawing/2014/main" id="{77AEB27B-8C7B-48B1-AE19-38CC35610110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Line 10">
            <a:extLst>
              <a:ext uri="{FF2B5EF4-FFF2-40B4-BE49-F238E27FC236}">
                <a16:creationId xmlns:a16="http://schemas.microsoft.com/office/drawing/2014/main" id="{F759EE34-9544-4B3D-877E-29F053F56E92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4064DE93-AA8B-43DB-80E8-90D84C21CEA6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000000"/>
                </a:solidFill>
                <a:latin typeface="Garamond" pitchFamily="-106" charset="0"/>
                <a:ea typeface="Arial" pitchFamily="-106" charset="0"/>
                <a:cs typeface="Arial" pitchFamily="-106" charset="0"/>
              </a:defRPr>
            </a:lvl1pPr>
          </a:lstStyle>
          <a:p>
            <a:pPr>
              <a:defRPr/>
            </a:pPr>
            <a:r>
              <a:rPr lang="en-US"/>
              <a:t>Efficient Runahead Execution</a:t>
            </a:r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F1DC722D-6C17-40EA-93F1-C11F93A9A746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5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6839174" y="6498516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E3FCFE49-F7D8-9F40-A47B-CD8F660E719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9812449"/>
      </p:ext>
    </p:extLst>
  </p:cSld>
  <p:clrMapOvr>
    <a:masterClrMapping/>
  </p:clrMapOvr>
  <p:transition/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7527"/>
            <a:ext cx="8610600" cy="519372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4BEBEC74-F2C6-4E33-B4B4-3463BC51B879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6839174" y="6498516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E3FCFE49-F7D8-9F40-A47B-CD8F660E719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3221416"/>
      </p:ext>
    </p:extLst>
  </p:cSld>
  <p:clrMapOvr>
    <a:masterClrMapping/>
  </p:clrMapOvr>
  <p:transition/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45E35761-913B-4F9F-B95F-062F4851F2BE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6839174" y="6498516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E3FCFE49-F7D8-9F40-A47B-CD8F660E719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2019752"/>
      </p:ext>
    </p:extLst>
  </p:cSld>
  <p:clrMapOvr>
    <a:masterClrMapping/>
  </p:clrMapOvr>
  <p:transition/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508E948F-ED37-4068-9F16-9E67505D15B3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6839174" y="6498516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E3FCFE49-F7D8-9F40-A47B-CD8F660E719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3175590"/>
      </p:ext>
    </p:extLst>
  </p:cSld>
  <p:clrMapOvr>
    <a:masterClrMapping/>
  </p:clrMapOvr>
  <p:transition/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>
            <a:extLst>
              <a:ext uri="{FF2B5EF4-FFF2-40B4-BE49-F238E27FC236}">
                <a16:creationId xmlns:a16="http://schemas.microsoft.com/office/drawing/2014/main" id="{9F109693-0249-41A3-9F50-E65F98368648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" name="Slide Number Placeholder 2"/>
          <p:cNvSpPr>
            <a:spLocks noGrp="1"/>
          </p:cNvSpPr>
          <p:nvPr>
            <p:ph type="sldNum" sz="quarter" idx="11"/>
          </p:nvPr>
        </p:nvSpPr>
        <p:spPr>
          <a:xfrm>
            <a:off x="6839174" y="6498516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E3FCFE49-F7D8-9F40-A47B-CD8F660E719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7253504"/>
      </p:ext>
    </p:extLst>
  </p:cSld>
  <p:clrMapOvr>
    <a:masterClrMapping/>
  </p:clrMapOvr>
  <p:transition/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>
            <a:extLst>
              <a:ext uri="{FF2B5EF4-FFF2-40B4-BE49-F238E27FC236}">
                <a16:creationId xmlns:a16="http://schemas.microsoft.com/office/drawing/2014/main" id="{8B93F1F3-721C-44A8-BBDC-BABA43CC76C6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6839174" y="6498516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E3FCFE49-F7D8-9F40-A47B-CD8F660E719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15043211"/>
      </p:ext>
    </p:extLst>
  </p:cSld>
  <p:clrMapOvr>
    <a:masterClrMapping/>
  </p:clrMapOvr>
  <p:transition/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>
            <a:extLst>
              <a:ext uri="{FF2B5EF4-FFF2-40B4-BE49-F238E27FC236}">
                <a16:creationId xmlns:a16="http://schemas.microsoft.com/office/drawing/2014/main" id="{75BCD08E-B313-4295-A258-151D0B050352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6839174" y="6498516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E3FCFE49-F7D8-9F40-A47B-CD8F660E719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5796558"/>
      </p:ext>
    </p:extLst>
  </p:cSld>
  <p:clrMapOvr>
    <a:masterClrMapping/>
  </p:clrMapOvr>
  <p:transition/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13D42EDF-70BC-45DE-99FB-D1DC5BB42451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1030">
            <a:extLst>
              <a:ext uri="{FF2B5EF4-FFF2-40B4-BE49-F238E27FC236}">
                <a16:creationId xmlns:a16="http://schemas.microsoft.com/office/drawing/2014/main" id="{D0935758-6439-4EDF-98CC-8D53CEFBBF7B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>
          <a:xfrm>
            <a:off x="6777038" y="6477000"/>
            <a:ext cx="2133600" cy="457200"/>
          </a:xfrm>
          <a:prstGeom prst="rect">
            <a:avLst/>
          </a:prstGeom>
          <a:ln/>
        </p:spPr>
        <p:txBody>
          <a:bodyPr/>
          <a:lstStyle>
            <a:lvl1pPr algn="r">
              <a:defRPr sz="1800">
                <a:solidFill>
                  <a:srgbClr val="888888"/>
                </a:solidFill>
                <a:latin typeface="+mn-lt"/>
              </a:defRPr>
            </a:lvl1pPr>
          </a:lstStyle>
          <a:p>
            <a:pPr>
              <a:defRPr/>
            </a:pPr>
            <a:fld id="{F4A640EF-F0E2-4E49-9455-7E266BCEBB78}" type="slidenum">
              <a:rPr lang="en-US" altLang="en-US" smtClean="0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4167550780"/>
      </p:ext>
    </p:extLst>
  </p:cSld>
  <p:clrMapOvr>
    <a:masterClrMapping/>
  </p:clrMapOvr>
  <p:transition/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8DD3EF48-208E-4BEB-914A-672A2E1164E1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1030">
            <a:extLst>
              <a:ext uri="{FF2B5EF4-FFF2-40B4-BE49-F238E27FC236}">
                <a16:creationId xmlns:a16="http://schemas.microsoft.com/office/drawing/2014/main" id="{D0935758-6439-4EDF-98CC-8D53CEFBBF7B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>
          <a:xfrm>
            <a:off x="6777038" y="6477000"/>
            <a:ext cx="2133600" cy="457200"/>
          </a:xfrm>
          <a:prstGeom prst="rect">
            <a:avLst/>
          </a:prstGeom>
          <a:ln/>
        </p:spPr>
        <p:txBody>
          <a:bodyPr/>
          <a:lstStyle>
            <a:lvl1pPr algn="r">
              <a:defRPr sz="1800">
                <a:solidFill>
                  <a:srgbClr val="888888"/>
                </a:solidFill>
                <a:latin typeface="+mn-lt"/>
              </a:defRPr>
            </a:lvl1pPr>
          </a:lstStyle>
          <a:p>
            <a:pPr>
              <a:defRPr/>
            </a:pPr>
            <a:fld id="{F4A640EF-F0E2-4E49-9455-7E266BCEBB78}" type="slidenum">
              <a:rPr lang="en-US" altLang="en-US" smtClean="0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525940645"/>
      </p:ext>
    </p:extLst>
  </p:cSld>
  <p:clrMapOvr>
    <a:masterClrMapping/>
  </p:clrMapOvr>
  <p:transition/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DBFDE82C-F3F2-414E-B0D5-A9C5F332F637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D0935758-6439-4EDF-98CC-8D53CEFBBF7B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>
          <a:xfrm>
            <a:off x="6777038" y="6477000"/>
            <a:ext cx="2133600" cy="457200"/>
          </a:xfrm>
          <a:prstGeom prst="rect">
            <a:avLst/>
          </a:prstGeom>
          <a:ln/>
        </p:spPr>
        <p:txBody>
          <a:bodyPr/>
          <a:lstStyle>
            <a:lvl1pPr algn="r">
              <a:defRPr sz="1800">
                <a:solidFill>
                  <a:srgbClr val="888888"/>
                </a:solidFill>
                <a:latin typeface="+mn-lt"/>
              </a:defRPr>
            </a:lvl1pPr>
          </a:lstStyle>
          <a:p>
            <a:pPr>
              <a:defRPr/>
            </a:pPr>
            <a:fld id="{F4A640EF-F0E2-4E49-9455-7E266BCEBB78}" type="slidenum">
              <a:rPr lang="en-US" altLang="en-US" smtClean="0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406633939"/>
      </p:ext>
    </p:extLst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08787426-EFB2-4064-9F82-5B1B136B39E1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60038527-DAED-4D79-A54B-129F6A20F670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D67C19-8364-4600-B88B-828769DCBD4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87859953"/>
      </p:ext>
    </p:extLst>
  </p:cSld>
  <p:clrMapOvr>
    <a:masterClrMapping/>
  </p:clrMapOvr>
  <p:transition/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D72EAE6A-AA7B-416A-B451-FE0859769DBF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D0935758-6439-4EDF-98CC-8D53CEFBBF7B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>
          <a:xfrm>
            <a:off x="6777038" y="6477000"/>
            <a:ext cx="2133600" cy="457200"/>
          </a:xfrm>
          <a:prstGeom prst="rect">
            <a:avLst/>
          </a:prstGeom>
          <a:ln/>
        </p:spPr>
        <p:txBody>
          <a:bodyPr/>
          <a:lstStyle>
            <a:lvl1pPr algn="r">
              <a:defRPr sz="1800">
                <a:solidFill>
                  <a:srgbClr val="888888"/>
                </a:solidFill>
                <a:latin typeface="+mn-lt"/>
              </a:defRPr>
            </a:lvl1pPr>
          </a:lstStyle>
          <a:p>
            <a:pPr>
              <a:defRPr/>
            </a:pPr>
            <a:fld id="{F4A640EF-F0E2-4E49-9455-7E266BCEBB78}" type="slidenum">
              <a:rPr lang="en-US" altLang="en-US" smtClean="0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948563231"/>
      </p:ext>
    </p:extLst>
  </p:cSld>
  <p:clrMapOvr>
    <a:masterClrMapping/>
  </p:clrMapOvr>
  <p:transition/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610600" cy="10668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CF5177B8-2D3C-4F5A-A583-9F772A91118D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1030">
            <a:extLst>
              <a:ext uri="{FF2B5EF4-FFF2-40B4-BE49-F238E27FC236}">
                <a16:creationId xmlns:a16="http://schemas.microsoft.com/office/drawing/2014/main" id="{D0935758-6439-4EDF-98CC-8D53CEFBBF7B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>
          <a:xfrm>
            <a:off x="6777038" y="6477000"/>
            <a:ext cx="2133600" cy="457200"/>
          </a:xfrm>
          <a:prstGeom prst="rect">
            <a:avLst/>
          </a:prstGeom>
          <a:ln/>
        </p:spPr>
        <p:txBody>
          <a:bodyPr/>
          <a:lstStyle>
            <a:lvl1pPr algn="r">
              <a:defRPr sz="1800">
                <a:solidFill>
                  <a:srgbClr val="888888"/>
                </a:solidFill>
                <a:latin typeface="+mn-lt"/>
              </a:defRPr>
            </a:lvl1pPr>
          </a:lstStyle>
          <a:p>
            <a:pPr>
              <a:defRPr/>
            </a:pPr>
            <a:fld id="{F4A640EF-F0E2-4E49-9455-7E266BCEBB78}" type="slidenum">
              <a:rPr lang="en-US" altLang="en-US" smtClean="0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679632341"/>
      </p:ext>
    </p:extLst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DB333F77-5829-459B-B71C-A401B0AC83F8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DC357D67-E160-41BD-A8F4-591D3B61CA44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E1BDAC-3FCE-4406-AD14-A59ECE86B20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04555325"/>
      </p:ext>
    </p:extLst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>
            <a:extLst>
              <a:ext uri="{FF2B5EF4-FFF2-40B4-BE49-F238E27FC236}">
                <a16:creationId xmlns:a16="http://schemas.microsoft.com/office/drawing/2014/main" id="{D26DBB79-5AEF-450D-8A69-9E473A6D46FD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1030">
            <a:extLst>
              <a:ext uri="{FF2B5EF4-FFF2-40B4-BE49-F238E27FC236}">
                <a16:creationId xmlns:a16="http://schemas.microsoft.com/office/drawing/2014/main" id="{5613F326-A967-4A16-9691-5994EAA77F81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DDAB56-7687-49EE-9BFA-357DD2115F9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90355898"/>
      </p:ext>
    </p:extLst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>
            <a:extLst>
              <a:ext uri="{FF2B5EF4-FFF2-40B4-BE49-F238E27FC236}">
                <a16:creationId xmlns:a16="http://schemas.microsoft.com/office/drawing/2014/main" id="{25C5F115-951D-416A-8367-F27935F171CC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030">
            <a:extLst>
              <a:ext uri="{FF2B5EF4-FFF2-40B4-BE49-F238E27FC236}">
                <a16:creationId xmlns:a16="http://schemas.microsoft.com/office/drawing/2014/main" id="{9FA67899-1E4C-4F33-994F-0FE9DDF922F2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6ABE56-5E07-4208-997F-19E78ED3449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4854901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7527"/>
            <a:ext cx="8610600" cy="519372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4BEBEC74-F2C6-4E33-B4B4-3463BC51B879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D0935758-6439-4EDF-98CC-8D53CEFBBF7B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A640EF-F0E2-4E49-9455-7E266BCEBB7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8419092"/>
      </p:ext>
    </p:extLst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>
            <a:extLst>
              <a:ext uri="{FF2B5EF4-FFF2-40B4-BE49-F238E27FC236}">
                <a16:creationId xmlns:a16="http://schemas.microsoft.com/office/drawing/2014/main" id="{A3210EB8-01E8-436A-B41F-069A2DB8B749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1030">
            <a:extLst>
              <a:ext uri="{FF2B5EF4-FFF2-40B4-BE49-F238E27FC236}">
                <a16:creationId xmlns:a16="http://schemas.microsoft.com/office/drawing/2014/main" id="{88357862-E4F0-4312-AEFB-533810CEB356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632353-6DA2-4969-8B9B-3DBC4F8425A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74772389"/>
      </p:ext>
    </p:extLst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7D8C17F0-0F2C-4BA2-ACAD-9F9DD7E1D754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01206954-09DD-443F-8138-FD04D7E91044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E294FE-CC9E-4E10-B310-514CFBF72E7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61637354"/>
      </p:ext>
    </p:extLst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2D2B0F18-FF15-4EF6-984A-01641DEDA288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1E37D587-FAF0-4764-AD77-644AFEF7307D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63DEC2-A46B-4DF0-9B6D-3DA55177CC4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12921792"/>
      </p:ext>
    </p:extLst>
  </p:cSld>
  <p:clrMapOvr>
    <a:masterClrMapping/>
  </p:clrMapOvr>
  <p:transition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C0A08B9B-687C-4AD3-8C6D-FA4C5E16A313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5BE2A02B-D63E-4DD6-9FFA-98D71570A2AD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4704B9-2B86-45E3-BC5C-2F3F28BAAB8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01126298"/>
      </p:ext>
    </p:extLst>
  </p:cSld>
  <p:clrMapOvr>
    <a:masterClrMapping/>
  </p:clrMapOvr>
  <p:transition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E62CEBD1-E2A7-41F0-A158-62153EC297D5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6011B996-071A-4884-856A-6B25C3879E5F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C1C64C-0813-4AB1-8463-69A3B31BE14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23067846"/>
      </p:ext>
    </p:extLst>
  </p:cSld>
  <p:clrMapOvr>
    <a:masterClrMapping/>
  </p:clrMapOvr>
  <p:transition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610600" cy="10668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228600" y="1371600"/>
            <a:ext cx="8610600" cy="48768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B55989F0-9C2F-467D-8A2B-E760CFC57E82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B76D41D7-E031-46E6-8D53-528FF913AD9F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C0357D-5951-4316-833F-FB5D4423D79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25860946"/>
      </p:ext>
    </p:extLst>
  </p:cSld>
  <p:clrMapOvr>
    <a:masterClrMapping/>
  </p:clrMapOvr>
  <p:transition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8">
            <a:extLst>
              <a:ext uri="{FF2B5EF4-FFF2-40B4-BE49-F238E27FC236}">
                <a16:creationId xmlns:a16="http://schemas.microsoft.com/office/drawing/2014/main" id="{B2DDA219-D6D1-49CF-A0E5-C787A93E0E8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>
              <a:gd name="T0" fmla="*/ 0 w 1000"/>
              <a:gd name="T1" fmla="*/ 2147483646 h 1000"/>
              <a:gd name="T2" fmla="*/ 0 w 1000"/>
              <a:gd name="T3" fmla="*/ 0 h 1000"/>
              <a:gd name="T4" fmla="*/ 2147483646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Line 8">
            <a:extLst>
              <a:ext uri="{FF2B5EF4-FFF2-40B4-BE49-F238E27FC236}">
                <a16:creationId xmlns:a16="http://schemas.microsoft.com/office/drawing/2014/main" id="{149A0011-1EE4-44BB-9851-FDEE15AD4F12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Line 10">
            <a:extLst>
              <a:ext uri="{FF2B5EF4-FFF2-40B4-BE49-F238E27FC236}">
                <a16:creationId xmlns:a16="http://schemas.microsoft.com/office/drawing/2014/main" id="{D2E29CC0-E7A3-42AD-90C7-013B0998713F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5E65D59A-82FF-471D-B9E5-CB055B100217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rgbClr val="000000"/>
                </a:solidFill>
                <a:latin typeface="Garamond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3730C698-3B6A-4C29-89B5-CEB1041FA8EA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54E0CBB9-DAD4-47D5-B595-46F0C413B50F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fld id="{2EC2EA74-46AC-4632-8CED-E5870A2BE1F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73499130"/>
      </p:ext>
    </p:extLst>
  </p:cSld>
  <p:clrMapOvr>
    <a:masterClrMapping/>
  </p:clrMapOvr>
  <p:transition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2217A480-A5A7-433D-BB5E-0D54D2F058FF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510D0220-E846-4410-8530-FECBC1BCEBF5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4E6DAE-DC16-4942-B8FD-E6C7B025A45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51282649"/>
      </p:ext>
    </p:extLst>
  </p:cSld>
  <p:clrMapOvr>
    <a:masterClrMapping/>
  </p:clrMapOvr>
  <p:transition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768E8B80-E7D3-4CB8-AB90-CF176CFF7FCF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DE5BC6B3-6A70-495B-B8B1-2D2A119585F5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6B8C65-7151-486C-AAF4-90A085DCE89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7241647"/>
      </p:ext>
    </p:extLst>
  </p:cSld>
  <p:clrMapOvr>
    <a:masterClrMapping/>
  </p:clrMapOvr>
  <p:transition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28F9C9A8-99D9-481E-88BA-F24D5C0086F7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BF7F0487-867D-4DF0-80BA-1C3E57A3F844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C8C89D-0042-4AF1-B3AD-99B7C138A88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77944371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45E35761-913B-4F9F-B95F-062F4851F2BE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46C80198-94D1-4027-AFBC-3110C05B1FE6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57CB90-D777-4C85-8197-A11CF165257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08056593"/>
      </p:ext>
    </p:extLst>
  </p:cSld>
  <p:clrMapOvr>
    <a:masterClrMapping/>
  </p:clrMapOvr>
  <p:transition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>
            <a:extLst>
              <a:ext uri="{FF2B5EF4-FFF2-40B4-BE49-F238E27FC236}">
                <a16:creationId xmlns:a16="http://schemas.microsoft.com/office/drawing/2014/main" id="{2A4959E4-1B08-4060-85F6-56B9475BA7B6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1030">
            <a:extLst>
              <a:ext uri="{FF2B5EF4-FFF2-40B4-BE49-F238E27FC236}">
                <a16:creationId xmlns:a16="http://schemas.microsoft.com/office/drawing/2014/main" id="{B10111BC-6816-4212-BE16-A4CC2CE001A9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B90A3A-6CBD-485B-9BCD-F75AC989424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00564404"/>
      </p:ext>
    </p:extLst>
  </p:cSld>
  <p:clrMapOvr>
    <a:masterClrMapping/>
  </p:clrMapOvr>
  <p:transition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>
            <a:extLst>
              <a:ext uri="{FF2B5EF4-FFF2-40B4-BE49-F238E27FC236}">
                <a16:creationId xmlns:a16="http://schemas.microsoft.com/office/drawing/2014/main" id="{0974BD9D-F5C7-4EF3-9BB5-82219914F317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1030">
            <a:extLst>
              <a:ext uri="{FF2B5EF4-FFF2-40B4-BE49-F238E27FC236}">
                <a16:creationId xmlns:a16="http://schemas.microsoft.com/office/drawing/2014/main" id="{D7A3641B-E74C-445D-A159-601C489E045B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54E09B-6536-4000-BA0C-6833F3F4B61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04046436"/>
      </p:ext>
    </p:extLst>
  </p:cSld>
  <p:clrMapOvr>
    <a:masterClrMapping/>
  </p:clrMapOvr>
  <p:transition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>
            <a:extLst>
              <a:ext uri="{FF2B5EF4-FFF2-40B4-BE49-F238E27FC236}">
                <a16:creationId xmlns:a16="http://schemas.microsoft.com/office/drawing/2014/main" id="{B641193C-29B0-4266-8536-B41FF8C96F3A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1030">
            <a:extLst>
              <a:ext uri="{FF2B5EF4-FFF2-40B4-BE49-F238E27FC236}">
                <a16:creationId xmlns:a16="http://schemas.microsoft.com/office/drawing/2014/main" id="{B2333F04-8AD6-43CE-8212-CF59F1F5E50E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505475-3C15-4FDE-B07C-08E2D0B6B2E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31796994"/>
      </p:ext>
    </p:extLst>
  </p:cSld>
  <p:clrMapOvr>
    <a:masterClrMapping/>
  </p:clrMapOvr>
  <p:transition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5B6EBFB9-E499-4F6C-89C2-BFCC077A97D0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391D52A7-208D-4B79-81D5-1141DE7D22EB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DDC092-AB3E-4E3E-8303-1B877CC0E13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38531185"/>
      </p:ext>
    </p:extLst>
  </p:cSld>
  <p:clrMapOvr>
    <a:masterClrMapping/>
  </p:clrMapOvr>
  <p:transition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736CAC83-9B68-4F3D-8672-218ABFD1A86F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E4616CA2-2650-44E5-BAAA-363C5C18581B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C82AE6-0C0D-4812-A646-87AAC63BA9A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34007760"/>
      </p:ext>
    </p:extLst>
  </p:cSld>
  <p:clrMapOvr>
    <a:masterClrMapping/>
  </p:clrMapOvr>
  <p:transition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9AA83CB3-2BFC-4F8F-8749-27E844AFA398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D2FF64E8-E076-4564-A586-43995502D9C3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F7893F-3679-41E0-8B3F-D19A11EB43F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4731135"/>
      </p:ext>
    </p:extLst>
  </p:cSld>
  <p:clrMapOvr>
    <a:masterClrMapping/>
  </p:clrMapOvr>
  <p:transition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8840F4AE-7E9B-4E21-B147-A2C681E81789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9C94C6F2-69AC-442C-8C97-3F942CF9284A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E1D56E-F8DC-44A0-A0B4-FEF8B6B0335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08961984"/>
      </p:ext>
    </p:extLst>
  </p:cSld>
  <p:clrMapOvr>
    <a:masterClrMapping/>
  </p:clrMapOvr>
  <p:transition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944C38A2-437B-4BA6-91C7-C2E492E8F554}"/>
              </a:ext>
            </a:extLst>
          </p:cNvPr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2628" y="770467"/>
            <a:ext cx="8086725" cy="3352800"/>
          </a:xfrm>
        </p:spPr>
        <p:txBody>
          <a:bodyPr anchor="b">
            <a:noAutofit/>
          </a:bodyPr>
          <a:lstStyle>
            <a:lvl1pPr algn="l">
              <a:lnSpc>
                <a:spcPct val="80000"/>
              </a:lnSpc>
              <a:defRPr sz="8000" spc="-120" baseline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00634" y="4198409"/>
            <a:ext cx="6921151" cy="1645920"/>
          </a:xfrm>
        </p:spPr>
        <p:txBody>
          <a:bodyPr>
            <a:normAutofit/>
          </a:bodyPr>
          <a:lstStyle>
            <a:lvl1pPr marL="0" indent="0" algn="l">
              <a:buNone/>
              <a:defRPr sz="280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Date Placeholder 5">
            <a:extLst>
              <a:ext uri="{FF2B5EF4-FFF2-40B4-BE49-F238E27FC236}">
                <a16:creationId xmlns:a16="http://schemas.microsoft.com/office/drawing/2014/main" id="{979B388B-9EE5-4BC7-AD6C-44BA162F66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3BA0EA-268F-4CD2-B925-7F5243F1ACCA}" type="datetime1">
              <a:rPr lang="en-US" altLang="en-US"/>
              <a:pPr>
                <a:defRPr/>
              </a:pPr>
              <a:t>3/5/20</a:t>
            </a:fld>
            <a:endParaRPr lang="en-US" altLang="en-US"/>
          </a:p>
        </p:txBody>
      </p:sp>
      <p:sp>
        <p:nvSpPr>
          <p:cNvPr id="6" name="Footer Placeholder 9">
            <a:extLst>
              <a:ext uri="{FF2B5EF4-FFF2-40B4-BE49-F238E27FC236}">
                <a16:creationId xmlns:a16="http://schemas.microsoft.com/office/drawing/2014/main" id="{9717E02D-8B5F-4AD0-85C1-A4CF8CEBB4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10">
            <a:extLst>
              <a:ext uri="{FF2B5EF4-FFF2-40B4-BE49-F238E27FC236}">
                <a16:creationId xmlns:a16="http://schemas.microsoft.com/office/drawing/2014/main" id="{4F4E61C4-2AEB-422D-AE79-A4646D2735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0D43FA-AC4F-4D93-90F8-9BC36591675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1508385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28637" y="712594"/>
            <a:ext cx="8086725" cy="2898708"/>
          </a:xfrm>
          <a:noFill/>
        </p:spPr>
        <p:txBody>
          <a:bodyPr anchor="b">
            <a:noAutofit/>
          </a:bodyPr>
          <a:lstStyle>
            <a:lvl1pPr algn="ctr">
              <a:lnSpc>
                <a:spcPct val="80000"/>
              </a:lnSpc>
              <a:defRPr sz="8000" spc="-120" baseline="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28638" y="3897565"/>
            <a:ext cx="8086724" cy="1645920"/>
          </a:xfrm>
        </p:spPr>
        <p:txBody>
          <a:bodyPr>
            <a:normAutofit/>
          </a:bodyPr>
          <a:lstStyle>
            <a:lvl1pPr marL="0" indent="0" algn="ctr">
              <a:buNone/>
              <a:defRPr sz="2800">
                <a:solidFill>
                  <a:schemeClr val="tx1"/>
                </a:solidFill>
                <a:latin typeface="+mj-lt"/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4">
            <a:extLst>
              <a:ext uri="{FF2B5EF4-FFF2-40B4-BE49-F238E27FC236}">
                <a16:creationId xmlns:a16="http://schemas.microsoft.com/office/drawing/2014/main" id="{648D4B1B-E64C-439E-AF66-7B891141FA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32311C-632F-4BB4-9E87-BA72DA82B02D}" type="datetime1">
              <a:rPr lang="en-US" altLang="en-US"/>
              <a:pPr>
                <a:defRPr/>
              </a:pPr>
              <a:t>3/5/20</a:t>
            </a:fld>
            <a:endParaRPr lang="en-US" altLang="en-US"/>
          </a:p>
        </p:txBody>
      </p:sp>
      <p:sp>
        <p:nvSpPr>
          <p:cNvPr id="5" name="Footer Placeholder 5">
            <a:extLst>
              <a:ext uri="{FF2B5EF4-FFF2-40B4-BE49-F238E27FC236}">
                <a16:creationId xmlns:a16="http://schemas.microsoft.com/office/drawing/2014/main" id="{E4732858-8FAF-45D9-8331-96688ACC80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9">
            <a:extLst>
              <a:ext uri="{FF2B5EF4-FFF2-40B4-BE49-F238E27FC236}">
                <a16:creationId xmlns:a16="http://schemas.microsoft.com/office/drawing/2014/main" id="{6125690E-BBB6-45E6-B9F4-79DA455EA8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E746B4-ECBA-4C07-98E1-E2F14178788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9382338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85850"/>
          </a:xfrm>
          <a:prstGeom prst="rect">
            <a:avLst/>
          </a:prstGeom>
        </p:spPr>
        <p:txBody>
          <a:bodyPr/>
          <a:lstStyle>
            <a:lvl1pPr marL="0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4" name="Content Placeholder 22"/>
          <p:cNvSpPr>
            <a:spLocks noGrp="1"/>
          </p:cNvSpPr>
          <p:nvPr>
            <p:ph sz="quarter" idx="11"/>
          </p:nvPr>
        </p:nvSpPr>
        <p:spPr>
          <a:xfrm>
            <a:off x="123825" y="1241652"/>
            <a:ext cx="8897938" cy="52244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4">
            <a:extLst>
              <a:ext uri="{FF2B5EF4-FFF2-40B4-BE49-F238E27FC236}">
                <a16:creationId xmlns:a16="http://schemas.microsoft.com/office/drawing/2014/main" id="{096EBA56-5B81-4A61-9106-DF0217E0BE9F}"/>
              </a:ext>
            </a:extLst>
          </p:cNvPr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EDDE8F-7662-4C6A-85B6-78ACBA174802}" type="datetime1">
              <a:rPr lang="en-US" altLang="en-US"/>
              <a:pPr>
                <a:defRPr/>
              </a:pPr>
              <a:t>3/5/20</a:t>
            </a:fld>
            <a:endParaRPr lang="en-US" altLang="en-US"/>
          </a:p>
        </p:txBody>
      </p:sp>
      <p:sp>
        <p:nvSpPr>
          <p:cNvPr id="5" name="Footer Placeholder 5">
            <a:extLst>
              <a:ext uri="{FF2B5EF4-FFF2-40B4-BE49-F238E27FC236}">
                <a16:creationId xmlns:a16="http://schemas.microsoft.com/office/drawing/2014/main" id="{D2AEBF35-E9A8-478F-99C6-75E85CF92BBE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6">
            <a:extLst>
              <a:ext uri="{FF2B5EF4-FFF2-40B4-BE49-F238E27FC236}">
                <a16:creationId xmlns:a16="http://schemas.microsoft.com/office/drawing/2014/main" id="{74FECE8A-1CB0-4EBC-B8DE-84673D3B44C7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C9E7D4-3611-4937-BE1B-D3C370BE2E5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486290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508E948F-ED37-4068-9F16-9E67505D15B3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1CF2122A-87FD-420E-AE10-3DB1CD85C91F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6AAF50-49AA-4C46-84C3-9E6309E4793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77880145"/>
      </p:ext>
    </p:extLst>
  </p:cSld>
  <p:clrMapOvr>
    <a:masterClrMapping/>
  </p:clrMapOvr>
  <p:transition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2628" y="767419"/>
            <a:ext cx="8085582" cy="3355848"/>
          </a:xfrm>
          <a:solidFill>
            <a:schemeClr val="bg1"/>
          </a:solidFill>
        </p:spPr>
        <p:txBody>
          <a:bodyPr anchor="b"/>
          <a:lstStyle>
            <a:lvl1pPr>
              <a:lnSpc>
                <a:spcPct val="80000"/>
              </a:lnSpc>
              <a:defRPr sz="8000" b="0" baseline="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0634" y="4187275"/>
            <a:ext cx="6919722" cy="1645920"/>
          </a:xfrm>
        </p:spPr>
        <p:txBody>
          <a:bodyPr>
            <a:normAutofit/>
          </a:bodyPr>
          <a:lstStyle>
            <a:lvl1pPr marL="0" indent="0">
              <a:buNone/>
              <a:defRPr sz="280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87C5B8E-D03E-4B3E-917D-7F33FB8CFD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A3D09A-11EC-4AFB-AB4E-9B8020420D61}" type="datetime1">
              <a:rPr lang="en-US" altLang="en-US"/>
              <a:pPr>
                <a:defRPr/>
              </a:pPr>
              <a:t>3/5/20</a:t>
            </a:fld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D04E7C2-B34A-48CF-B562-2AE4DC3441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8">
            <a:extLst>
              <a:ext uri="{FF2B5EF4-FFF2-40B4-BE49-F238E27FC236}">
                <a16:creationId xmlns:a16="http://schemas.microsoft.com/office/drawing/2014/main" id="{F87753D1-A104-490A-A041-87C59837DB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3D0722-E7A2-475C-B30E-2360816801F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6912301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88798" y="1208312"/>
            <a:ext cx="4271962" cy="5053693"/>
          </a:xfrm>
        </p:spPr>
        <p:txBody>
          <a:bodyPr/>
          <a:lstStyle>
            <a:lvl1pPr>
              <a:defRPr sz="2200"/>
            </a:lvl1pPr>
            <a:lvl2pPr>
              <a:defRPr sz="1900"/>
            </a:lvl2pPr>
            <a:lvl3pPr>
              <a:defRPr sz="1700"/>
            </a:lvl3pPr>
            <a:lvl4pPr>
              <a:defRPr sz="15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1603" y="1208312"/>
            <a:ext cx="4271962" cy="5053693"/>
          </a:xfrm>
        </p:spPr>
        <p:txBody>
          <a:bodyPr/>
          <a:lstStyle>
            <a:lvl1pPr>
              <a:defRPr sz="2200"/>
            </a:lvl1pPr>
            <a:lvl2pPr>
              <a:defRPr sz="1900"/>
            </a:lvl2pPr>
            <a:lvl3pPr>
              <a:defRPr sz="1700"/>
            </a:lvl3pPr>
            <a:lvl4pPr>
              <a:defRPr sz="15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14094B4-85EE-40BC-B1D8-11E00C528E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4639F1-2164-4419-BFBB-EB15E7DE3EA4}" type="datetime1">
              <a:rPr lang="en-US" altLang="en-US"/>
              <a:pPr>
                <a:defRPr/>
              </a:pPr>
              <a:t>3/5/20</a:t>
            </a:fld>
            <a:endParaRPr lang="en-US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89F1C2C-C963-4737-AF13-0664FCC21F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9">
            <a:extLst>
              <a:ext uri="{FF2B5EF4-FFF2-40B4-BE49-F238E27FC236}">
                <a16:creationId xmlns:a16="http://schemas.microsoft.com/office/drawing/2014/main" id="{7B7BEF75-9E8B-4561-AD13-FF85E11973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6BDBF9-7D7F-4D1F-8B6D-50EA2E51349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89754951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8798" y="1197209"/>
            <a:ext cx="4271962" cy="723400"/>
          </a:xfrm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2000" b="0" cap="all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88798" y="2029968"/>
            <a:ext cx="4271962" cy="4231057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51603" y="1194345"/>
            <a:ext cx="4271962" cy="722376"/>
          </a:xfrm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2000" b="0" cap="all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51603" y="2025216"/>
            <a:ext cx="4271962" cy="4235809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1">
            <a:extLst>
              <a:ext uri="{FF2B5EF4-FFF2-40B4-BE49-F238E27FC236}">
                <a16:creationId xmlns:a16="http://schemas.microsoft.com/office/drawing/2014/main" id="{C2F9A3AE-826B-4993-AC13-1F61F3D69A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7FDDCB-8C78-4D5C-B31F-FF70E30A14FD}" type="datetime1">
              <a:rPr lang="en-US" altLang="en-US"/>
              <a:pPr>
                <a:defRPr/>
              </a:pPr>
              <a:t>3/5/20</a:t>
            </a:fld>
            <a:endParaRPr lang="en-US" altLang="en-US"/>
          </a:p>
        </p:txBody>
      </p:sp>
      <p:sp>
        <p:nvSpPr>
          <p:cNvPr id="8" name="Footer Placeholder 6">
            <a:extLst>
              <a:ext uri="{FF2B5EF4-FFF2-40B4-BE49-F238E27FC236}">
                <a16:creationId xmlns:a16="http://schemas.microsoft.com/office/drawing/2014/main" id="{636DED45-40D3-4479-93D6-BF4F286C72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7">
            <a:extLst>
              <a:ext uri="{FF2B5EF4-FFF2-40B4-BE49-F238E27FC236}">
                <a16:creationId xmlns:a16="http://schemas.microsoft.com/office/drawing/2014/main" id="{3603335E-3B66-47CF-AD72-D2FD7A517E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BEF4A7-3448-4F5A-864E-6882FE1E694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72126604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1">
            <a:extLst>
              <a:ext uri="{FF2B5EF4-FFF2-40B4-BE49-F238E27FC236}">
                <a16:creationId xmlns:a16="http://schemas.microsoft.com/office/drawing/2014/main" id="{22EF5D8A-4B5F-41BE-9B62-89F3BE49A7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6FDE1A-99F8-4ACE-A05F-9FE7E4BB4313}" type="datetime1">
              <a:rPr lang="en-US" altLang="en-US"/>
              <a:pPr>
                <a:defRPr/>
              </a:pPr>
              <a:t>3/5/20</a:t>
            </a:fld>
            <a:endParaRPr lang="en-US" altLang="en-US"/>
          </a:p>
        </p:txBody>
      </p:sp>
      <p:sp>
        <p:nvSpPr>
          <p:cNvPr id="4" name="Footer Placeholder 6">
            <a:extLst>
              <a:ext uri="{FF2B5EF4-FFF2-40B4-BE49-F238E27FC236}">
                <a16:creationId xmlns:a16="http://schemas.microsoft.com/office/drawing/2014/main" id="{B01C2692-38FF-4D73-BC6C-E59D7A536A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7">
            <a:extLst>
              <a:ext uri="{FF2B5EF4-FFF2-40B4-BE49-F238E27FC236}">
                <a16:creationId xmlns:a16="http://schemas.microsoft.com/office/drawing/2014/main" id="{919D6FD7-D000-4055-B9E9-D2B26F5244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AA5672-5AEA-48C7-AAC6-71C12DD7FD2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01639444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4">
            <a:extLst>
              <a:ext uri="{FF2B5EF4-FFF2-40B4-BE49-F238E27FC236}">
                <a16:creationId xmlns:a16="http://schemas.microsoft.com/office/drawing/2014/main" id="{C31CD0CD-12A2-492D-A523-EEC3B19770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DFA146-7174-4AD8-9EE1-4B5971CA97D2}" type="datetime1">
              <a:rPr lang="en-US" altLang="en-US"/>
              <a:pPr>
                <a:defRPr/>
              </a:pPr>
              <a:t>3/5/20</a:t>
            </a:fld>
            <a:endParaRPr lang="en-US" altLang="en-US"/>
          </a:p>
        </p:txBody>
      </p:sp>
      <p:sp>
        <p:nvSpPr>
          <p:cNvPr id="3" name="Footer Placeholder 5">
            <a:extLst>
              <a:ext uri="{FF2B5EF4-FFF2-40B4-BE49-F238E27FC236}">
                <a16:creationId xmlns:a16="http://schemas.microsoft.com/office/drawing/2014/main" id="{AB7CB910-1DC6-44D7-A8D4-E71CB6C939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6">
            <a:extLst>
              <a:ext uri="{FF2B5EF4-FFF2-40B4-BE49-F238E27FC236}">
                <a16:creationId xmlns:a16="http://schemas.microsoft.com/office/drawing/2014/main" id="{C8B04BC9-0DD7-48B6-84E5-B1A584DB8F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099806-EB0A-4AD4-8A87-856377E02ED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62539350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F5E10023-2D60-47D7-8147-7F3ADDA8312D}"/>
              </a:ext>
            </a:extLst>
          </p:cNvPr>
          <p:cNvSpPr/>
          <p:nvPr/>
        </p:nvSpPr>
        <p:spPr>
          <a:xfrm>
            <a:off x="5715000" y="0"/>
            <a:ext cx="3429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6196053" y="542282"/>
            <a:ext cx="2537460" cy="1920240"/>
          </a:xfrm>
        </p:spPr>
        <p:txBody>
          <a:bodyPr anchor="b">
            <a:noAutofit/>
          </a:bodyPr>
          <a:lstStyle>
            <a:lvl1pPr>
              <a:lnSpc>
                <a:spcPct val="85000"/>
              </a:lnSpc>
              <a:defRPr sz="360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" y="762000"/>
            <a:ext cx="4572000" cy="4572000"/>
          </a:xfrm>
        </p:spPr>
        <p:txBody>
          <a:bodyPr/>
          <a:lstStyle>
            <a:lvl1pPr>
              <a:defRPr sz="2200"/>
            </a:lvl1pPr>
            <a:lvl2pPr>
              <a:defRPr sz="1900"/>
            </a:lvl2pPr>
            <a:lvl3pPr>
              <a:defRPr sz="1700"/>
            </a:lvl3pPr>
            <a:lvl4pPr>
              <a:defRPr sz="15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06987" y="2511813"/>
            <a:ext cx="2548890" cy="3126987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500">
                <a:solidFill>
                  <a:srgbClr val="404040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Date Placeholder 7">
            <a:extLst>
              <a:ext uri="{FF2B5EF4-FFF2-40B4-BE49-F238E27FC236}">
                <a16:creationId xmlns:a16="http://schemas.microsoft.com/office/drawing/2014/main" id="{A1092EEC-0FB1-4084-B5B3-C9C1C403F0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243EDB-60B7-4152-A12C-AF8E921D573F}" type="datetime1">
              <a:rPr lang="en-US" altLang="en-US"/>
              <a:pPr>
                <a:defRPr/>
              </a:pPr>
              <a:t>3/5/20</a:t>
            </a:fld>
            <a:endParaRPr lang="en-US" altLang="en-US"/>
          </a:p>
        </p:txBody>
      </p:sp>
      <p:sp>
        <p:nvSpPr>
          <p:cNvPr id="7" name="Footer Placeholder 9">
            <a:extLst>
              <a:ext uri="{FF2B5EF4-FFF2-40B4-BE49-F238E27FC236}">
                <a16:creationId xmlns:a16="http://schemas.microsoft.com/office/drawing/2014/main" id="{F335429D-457F-47C4-AAC4-5BBF5F2762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10">
            <a:extLst>
              <a:ext uri="{FF2B5EF4-FFF2-40B4-BE49-F238E27FC236}">
                <a16:creationId xmlns:a16="http://schemas.microsoft.com/office/drawing/2014/main" id="{5076365A-12B1-459A-843C-83851457DA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DE13A6-4C11-4E4B-86B7-B3712CD064C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93137144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6918" y="5418668"/>
            <a:ext cx="8085582" cy="613283"/>
          </a:xfrm>
        </p:spPr>
        <p:txBody>
          <a:bodyPr anchor="b"/>
          <a:lstStyle>
            <a:lvl1pPr>
              <a:lnSpc>
                <a:spcPct val="85000"/>
              </a:lnSpc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9144000" cy="5330952"/>
          </a:xfrm>
          <a:solidFill>
            <a:schemeClr val="accent1">
              <a:lumMod val="40000"/>
              <a:lumOff val="60000"/>
            </a:schemeClr>
          </a:solidFill>
        </p:spPr>
        <p:txBody>
          <a:bodyPr rtlCol="0">
            <a:normAutofit/>
          </a:bodyPr>
          <a:lstStyle>
            <a:lvl1pPr marL="0" indent="0" algn="ctr">
              <a:spcBef>
                <a:spcPts val="800"/>
              </a:spcBef>
              <a:buNone/>
              <a:defRPr sz="3200">
                <a:solidFill>
                  <a:srgbClr val="4D4D4D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7492" y="6031951"/>
            <a:ext cx="6922008" cy="411184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spcBef>
                <a:spcPts val="1200"/>
              </a:spcBef>
              <a:buNone/>
              <a:defRPr sz="1400">
                <a:solidFill>
                  <a:srgbClr val="262626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7">
            <a:extLst>
              <a:ext uri="{FF2B5EF4-FFF2-40B4-BE49-F238E27FC236}">
                <a16:creationId xmlns:a16="http://schemas.microsoft.com/office/drawing/2014/main" id="{3E436E4C-68BA-4FEB-8DD1-42A08BE3E0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BB2E64E0-91A6-4341-AF97-8B6659EF722D}" type="datetime1">
              <a:rPr lang="en-US" altLang="en-US"/>
              <a:pPr>
                <a:defRPr/>
              </a:pPr>
              <a:t>3/5/20</a:t>
            </a:fld>
            <a:endParaRPr lang="en-US" altLang="en-US"/>
          </a:p>
        </p:txBody>
      </p:sp>
      <p:sp>
        <p:nvSpPr>
          <p:cNvPr id="6" name="Footer Placeholder 8">
            <a:extLst>
              <a:ext uri="{FF2B5EF4-FFF2-40B4-BE49-F238E27FC236}">
                <a16:creationId xmlns:a16="http://schemas.microsoft.com/office/drawing/2014/main" id="{8DB4C92C-2A3A-440E-BC1E-C6EA75B976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prstClr val="white">
                    <a:alpha val="75000"/>
                  </a:prstClr>
                </a:solidFill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9">
            <a:extLst>
              <a:ext uri="{FF2B5EF4-FFF2-40B4-BE49-F238E27FC236}">
                <a16:creationId xmlns:a16="http://schemas.microsoft.com/office/drawing/2014/main" id="{7AFFD7FF-3883-4F2F-9FE8-E66202A2DB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907AB625-087C-44A6-884B-282C1048452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7078845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6">
            <a:extLst>
              <a:ext uri="{FF2B5EF4-FFF2-40B4-BE49-F238E27FC236}">
                <a16:creationId xmlns:a16="http://schemas.microsoft.com/office/drawing/2014/main" id="{744BA656-8287-4B6E-B96D-0BA0D66B73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0DFA8D-386D-4B76-AC2F-C38846359A91}" type="datetime1">
              <a:rPr lang="en-US" altLang="en-US"/>
              <a:pPr>
                <a:defRPr/>
              </a:pPr>
              <a:t>3/5/20</a:t>
            </a:fld>
            <a:endParaRPr lang="en-US" altLang="en-US"/>
          </a:p>
        </p:txBody>
      </p:sp>
      <p:sp>
        <p:nvSpPr>
          <p:cNvPr id="5" name="Footer Placeholder 7">
            <a:extLst>
              <a:ext uri="{FF2B5EF4-FFF2-40B4-BE49-F238E27FC236}">
                <a16:creationId xmlns:a16="http://schemas.microsoft.com/office/drawing/2014/main" id="{8B4398BE-FACD-4E07-BFB7-14F60FEFAD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8">
            <a:extLst>
              <a:ext uri="{FF2B5EF4-FFF2-40B4-BE49-F238E27FC236}">
                <a16:creationId xmlns:a16="http://schemas.microsoft.com/office/drawing/2014/main" id="{8AB54B01-9C9C-480E-B0FD-77E32BBEB4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CD5314-B7DF-40CC-94A6-D38A1A485C2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26669657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7963" y="695325"/>
            <a:ext cx="1971675" cy="48006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78644" y="714376"/>
            <a:ext cx="5800725" cy="5400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6">
            <a:extLst>
              <a:ext uri="{FF2B5EF4-FFF2-40B4-BE49-F238E27FC236}">
                <a16:creationId xmlns:a16="http://schemas.microsoft.com/office/drawing/2014/main" id="{D77AAA9F-55F9-4A67-ABDE-954011C225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548B7F-D296-4AFE-B67E-954AAF4A6903}" type="datetime1">
              <a:rPr lang="en-US" altLang="en-US"/>
              <a:pPr>
                <a:defRPr/>
              </a:pPr>
              <a:t>3/5/20</a:t>
            </a:fld>
            <a:endParaRPr lang="en-US" altLang="en-US"/>
          </a:p>
        </p:txBody>
      </p:sp>
      <p:sp>
        <p:nvSpPr>
          <p:cNvPr id="5" name="Footer Placeholder 7">
            <a:extLst>
              <a:ext uri="{FF2B5EF4-FFF2-40B4-BE49-F238E27FC236}">
                <a16:creationId xmlns:a16="http://schemas.microsoft.com/office/drawing/2014/main" id="{67A23857-23D0-49FC-B4EB-414C6F905E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8">
            <a:extLst>
              <a:ext uri="{FF2B5EF4-FFF2-40B4-BE49-F238E27FC236}">
                <a16:creationId xmlns:a16="http://schemas.microsoft.com/office/drawing/2014/main" id="{922B6A0F-53C0-46C5-AA33-DBA45366E0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FA8343-56FB-4F44-85B0-E596133E513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24193140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8">
            <a:extLst>
              <a:ext uri="{FF2B5EF4-FFF2-40B4-BE49-F238E27FC236}">
                <a16:creationId xmlns:a16="http://schemas.microsoft.com/office/drawing/2014/main" id="{2887A6D8-27C4-4F7D-BC68-BAEF54C7AAE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>
              <a:gd name="T0" fmla="*/ 0 w 1000"/>
              <a:gd name="T1" fmla="*/ 2147483646 h 1000"/>
              <a:gd name="T2" fmla="*/ 0 w 1000"/>
              <a:gd name="T3" fmla="*/ 0 h 1000"/>
              <a:gd name="T4" fmla="*/ 2147483646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Line 8">
            <a:extLst>
              <a:ext uri="{FF2B5EF4-FFF2-40B4-BE49-F238E27FC236}">
                <a16:creationId xmlns:a16="http://schemas.microsoft.com/office/drawing/2014/main" id="{B4EAFD9C-9B73-43F5-8DD5-B29532B0FBA8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Line 10">
            <a:extLst>
              <a:ext uri="{FF2B5EF4-FFF2-40B4-BE49-F238E27FC236}">
                <a16:creationId xmlns:a16="http://schemas.microsoft.com/office/drawing/2014/main" id="{623E4A29-FD76-4532-956E-4428BC54FD03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1CCA8D6D-AF6F-4D3A-B75B-BB85D74E5430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rgbClr val="000000"/>
                </a:solidFill>
                <a:latin typeface="Garamond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977A0289-D7F4-45FF-B4EC-38DA1A505229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F2238F6D-D67C-47B9-973E-B7F5B5AED774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fld id="{A122E4E6-7814-4E6C-9975-50E2DF03DF0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65272745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>
            <a:extLst>
              <a:ext uri="{FF2B5EF4-FFF2-40B4-BE49-F238E27FC236}">
                <a16:creationId xmlns:a16="http://schemas.microsoft.com/office/drawing/2014/main" id="{9F109693-0249-41A3-9F50-E65F98368648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1030">
            <a:extLst>
              <a:ext uri="{FF2B5EF4-FFF2-40B4-BE49-F238E27FC236}">
                <a16:creationId xmlns:a16="http://schemas.microsoft.com/office/drawing/2014/main" id="{FE7734D2-ACBB-46E0-A232-AD426BE9100E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E60853-3375-497B-B7D1-7DED7CCC438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25136353"/>
      </p:ext>
    </p:extLst>
  </p:cSld>
  <p:clrMapOvr>
    <a:masterClrMapping/>
  </p:clrMapOvr>
  <p:transition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B476F1F3-02F5-46D0-86B8-9035A7E6158F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F0557C43-74E2-4B3D-9E53-3273A4039186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1222B8-A952-4B6E-A12E-5F9233E955B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20031973"/>
      </p:ext>
    </p:extLst>
  </p:cSld>
  <p:clrMapOvr>
    <a:masterClrMapping/>
  </p:clrMapOvr>
  <p:transition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90757DE5-1858-4BE0-8C15-74439104814D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67384826-E265-47AE-842B-7BDA8E643DFB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A3F670-EFAF-4C2B-9B2C-6E5B4E0839E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56425601"/>
      </p:ext>
    </p:extLst>
  </p:cSld>
  <p:clrMapOvr>
    <a:masterClrMapping/>
  </p:clrMapOvr>
  <p:transition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95E9C6DE-60F1-46F1-A45B-7F5E183EE604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4689EB27-8AED-4432-9E4C-D7DDF89E8A2C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D5113B-5C81-4279-8687-1D0767A119C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69216759"/>
      </p:ext>
    </p:extLst>
  </p:cSld>
  <p:clrMapOvr>
    <a:masterClrMapping/>
  </p:clrMapOvr>
  <p:transition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>
            <a:extLst>
              <a:ext uri="{FF2B5EF4-FFF2-40B4-BE49-F238E27FC236}">
                <a16:creationId xmlns:a16="http://schemas.microsoft.com/office/drawing/2014/main" id="{240519E5-805C-4CDD-9117-49033E23269C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1030">
            <a:extLst>
              <a:ext uri="{FF2B5EF4-FFF2-40B4-BE49-F238E27FC236}">
                <a16:creationId xmlns:a16="http://schemas.microsoft.com/office/drawing/2014/main" id="{8216340D-0194-4400-9473-09B51C5587EE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D5FC4E-DC0E-4C64-B4D3-F374FD1DB74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58181448"/>
      </p:ext>
    </p:extLst>
  </p:cSld>
  <p:clrMapOvr>
    <a:masterClrMapping/>
  </p:clrMapOvr>
  <p:transition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>
            <a:extLst>
              <a:ext uri="{FF2B5EF4-FFF2-40B4-BE49-F238E27FC236}">
                <a16:creationId xmlns:a16="http://schemas.microsoft.com/office/drawing/2014/main" id="{C742925A-422F-4321-BED7-E08A6435F232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1030">
            <a:extLst>
              <a:ext uri="{FF2B5EF4-FFF2-40B4-BE49-F238E27FC236}">
                <a16:creationId xmlns:a16="http://schemas.microsoft.com/office/drawing/2014/main" id="{1588CC15-0363-400E-B207-D866BFE37DA7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B9F223-FEC0-4785-94BF-628C4A62583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97748726"/>
      </p:ext>
    </p:extLst>
  </p:cSld>
  <p:clrMapOvr>
    <a:masterClrMapping/>
  </p:clrMapOvr>
  <p:transition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>
            <a:extLst>
              <a:ext uri="{FF2B5EF4-FFF2-40B4-BE49-F238E27FC236}">
                <a16:creationId xmlns:a16="http://schemas.microsoft.com/office/drawing/2014/main" id="{904EBDDF-13FF-435C-A43C-982F91020070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1030">
            <a:extLst>
              <a:ext uri="{FF2B5EF4-FFF2-40B4-BE49-F238E27FC236}">
                <a16:creationId xmlns:a16="http://schemas.microsoft.com/office/drawing/2014/main" id="{137D7C21-8070-418F-91C1-38CFD3D3BFB7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CCF989-BF2C-41DA-BA24-78C68385E49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86093814"/>
      </p:ext>
    </p:extLst>
  </p:cSld>
  <p:clrMapOvr>
    <a:masterClrMapping/>
  </p:clrMapOvr>
  <p:transition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F04BB0B8-D828-4170-B741-67DA49DB4192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42EAE54F-C426-4E51-A96C-BF2857FF503D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9769CE-8A40-42C1-8195-0663047EAC9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71222451"/>
      </p:ext>
    </p:extLst>
  </p:cSld>
  <p:clrMapOvr>
    <a:masterClrMapping/>
  </p:clrMapOvr>
  <p:transition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D36DB2B1-9C7A-463D-A4E4-9FDA43A40802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079A31C8-6631-4A7F-B4F3-B7EF42FC5491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0F3399-43DB-4D00-837D-8319E3BB33B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66319294"/>
      </p:ext>
    </p:extLst>
  </p:cSld>
  <p:clrMapOvr>
    <a:masterClrMapping/>
  </p:clrMapOvr>
  <p:transition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25239A47-7DA0-4FDD-9A4D-701226F4018E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66AADCF7-484B-4D83-A40D-8881B0C47222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B901EC-97D8-4748-A135-D9E87114A11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31295019"/>
      </p:ext>
    </p:extLst>
  </p:cSld>
  <p:clrMapOvr>
    <a:masterClrMapping/>
  </p:clrMapOvr>
  <p:transition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291072EA-AD8A-474B-AE7F-EE3109CAC77C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467D92CE-BF71-40F8-8DBE-E8AD2AC7BB43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F8314D-A68E-46F3-9982-741D8BF84F9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37732080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>
            <a:extLst>
              <a:ext uri="{FF2B5EF4-FFF2-40B4-BE49-F238E27FC236}">
                <a16:creationId xmlns:a16="http://schemas.microsoft.com/office/drawing/2014/main" id="{8B93F1F3-721C-44A8-BBDC-BABA43CC76C6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1030">
            <a:extLst>
              <a:ext uri="{FF2B5EF4-FFF2-40B4-BE49-F238E27FC236}">
                <a16:creationId xmlns:a16="http://schemas.microsoft.com/office/drawing/2014/main" id="{34026986-6952-48D0-93DE-0A5D45FCF408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79EF5C-C746-4084-8A0D-12DD977AB7F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89343468"/>
      </p:ext>
    </p:extLst>
  </p:cSld>
  <p:clrMapOvr>
    <a:masterClrMapping/>
  </p:clrMapOvr>
  <p:transition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8">
            <a:extLst>
              <a:ext uri="{FF2B5EF4-FFF2-40B4-BE49-F238E27FC236}">
                <a16:creationId xmlns:a16="http://schemas.microsoft.com/office/drawing/2014/main" id="{25EF91E9-E30A-4E29-8A3A-601DF181FE3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>
              <a:gd name="T0" fmla="*/ 0 w 1000"/>
              <a:gd name="T1" fmla="*/ 914400 h 1000"/>
              <a:gd name="T2" fmla="*/ 0 w 1000"/>
              <a:gd name="T3" fmla="*/ 0 h 1000"/>
              <a:gd name="T4" fmla="*/ 8229600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Line 8">
            <a:extLst>
              <a:ext uri="{FF2B5EF4-FFF2-40B4-BE49-F238E27FC236}">
                <a16:creationId xmlns:a16="http://schemas.microsoft.com/office/drawing/2014/main" id="{A86E2EC9-F45F-4868-BB46-254492455033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Line 10">
            <a:extLst>
              <a:ext uri="{FF2B5EF4-FFF2-40B4-BE49-F238E27FC236}">
                <a16:creationId xmlns:a16="http://schemas.microsoft.com/office/drawing/2014/main" id="{206157A4-4087-4EA9-BFFA-C560D18C606A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1A59E415-2247-4CCE-80F0-F1C022E71A49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Garamond" pitchFamily="18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E2FB1802-4D0F-4107-B091-1421C6B36E9D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12FC6637-E3B6-4946-B974-5036AB4EF438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fld id="{17C709ED-1809-4508-81B1-66420EB31CB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58609121"/>
      </p:ext>
    </p:extLst>
  </p:cSld>
  <p:clrMapOvr>
    <a:masterClrMapping/>
  </p:clrMapOvr>
  <p:transition/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5A2742CB-113B-4EC7-AEA4-65C44D32492A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54B3E3CE-A734-4ECC-A9B2-6C2E37A2471A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6DB1E2-5C4D-43BA-9A27-498C4894506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62394992"/>
      </p:ext>
    </p:extLst>
  </p:cSld>
  <p:clrMapOvr>
    <a:masterClrMapping/>
  </p:clrMapOvr>
  <p:transition/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0C4CBF4C-7AA9-42D1-A152-33BCB2FBD018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2E03310A-0F0C-4502-B00B-913692A6DB7D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B4BCAF-EC0F-4418-A74A-F854FA855E7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75640689"/>
      </p:ext>
    </p:extLst>
  </p:cSld>
  <p:clrMapOvr>
    <a:masterClrMapping/>
  </p:clrMapOvr>
  <p:transition/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7DD9C446-35A7-4333-AC11-3823BEA1D021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C0CA9589-32E6-493C-8F38-8CA6AD120129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511BA4-4ECA-40CD-88F7-6F1731725A4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79929128"/>
      </p:ext>
    </p:extLst>
  </p:cSld>
  <p:clrMapOvr>
    <a:masterClrMapping/>
  </p:clrMapOvr>
  <p:transition/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>
            <a:extLst>
              <a:ext uri="{FF2B5EF4-FFF2-40B4-BE49-F238E27FC236}">
                <a16:creationId xmlns:a16="http://schemas.microsoft.com/office/drawing/2014/main" id="{AD1540CB-3BEC-419F-8AAE-5DBEFA024D00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1030">
            <a:extLst>
              <a:ext uri="{FF2B5EF4-FFF2-40B4-BE49-F238E27FC236}">
                <a16:creationId xmlns:a16="http://schemas.microsoft.com/office/drawing/2014/main" id="{621099A1-88E8-4C36-A8DD-28A45DFCA643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642AA1-71E7-4692-95BA-C075EA0F3B7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21977572"/>
      </p:ext>
    </p:extLst>
  </p:cSld>
  <p:clrMapOvr>
    <a:masterClrMapping/>
  </p:clrMapOvr>
  <p:transition/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>
            <a:extLst>
              <a:ext uri="{FF2B5EF4-FFF2-40B4-BE49-F238E27FC236}">
                <a16:creationId xmlns:a16="http://schemas.microsoft.com/office/drawing/2014/main" id="{FF4E392C-4E5D-4951-91CC-48C40A878105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1030">
            <a:extLst>
              <a:ext uri="{FF2B5EF4-FFF2-40B4-BE49-F238E27FC236}">
                <a16:creationId xmlns:a16="http://schemas.microsoft.com/office/drawing/2014/main" id="{E9EAD829-6014-48DC-84C7-0BE0607E7FF1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62FD97-4012-4256-BF19-5355C0446FB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18425582"/>
      </p:ext>
    </p:extLst>
  </p:cSld>
  <p:clrMapOvr>
    <a:masterClrMapping/>
  </p:clrMapOvr>
  <p:transition/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>
            <a:extLst>
              <a:ext uri="{FF2B5EF4-FFF2-40B4-BE49-F238E27FC236}">
                <a16:creationId xmlns:a16="http://schemas.microsoft.com/office/drawing/2014/main" id="{04BEFC0A-46C6-44DE-BF47-28D44E6C781B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1030">
            <a:extLst>
              <a:ext uri="{FF2B5EF4-FFF2-40B4-BE49-F238E27FC236}">
                <a16:creationId xmlns:a16="http://schemas.microsoft.com/office/drawing/2014/main" id="{932A6C0D-91F6-40FD-88E8-1C3DDCB8D4DF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B7A91B-A9A9-4391-8F28-B2E590DD583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57777261"/>
      </p:ext>
    </p:extLst>
  </p:cSld>
  <p:clrMapOvr>
    <a:masterClrMapping/>
  </p:clrMapOvr>
  <p:transition/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8EC23308-AEEB-44EE-803E-EDD38D3E2449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9761A25F-F7C7-4E9B-84EA-AD7EDF9EC22A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83CA87-2F3E-4462-AC7F-63534264B28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20110084"/>
      </p:ext>
    </p:extLst>
  </p:cSld>
  <p:clrMapOvr>
    <a:masterClrMapping/>
  </p:clrMapOvr>
  <p:transition/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73F02D08-D72E-4A5F-96DF-A249ED8AB132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21A63210-7864-45A1-A393-F999C7DCF3A5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1CF878-12F1-49B7-82AD-C139EF52FB1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68522417"/>
      </p:ext>
    </p:extLst>
  </p:cSld>
  <p:clrMapOvr>
    <a:masterClrMapping/>
  </p:clrMapOvr>
  <p:transition/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755AFCBA-9BB6-46C3-8012-28507B216E57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2EB1A8B2-F0B2-4447-B1A9-D0FE95C08E79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E50F2C-4517-486A-818B-FCF49E2AD65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92073086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>
            <a:extLst>
              <a:ext uri="{FF2B5EF4-FFF2-40B4-BE49-F238E27FC236}">
                <a16:creationId xmlns:a16="http://schemas.microsoft.com/office/drawing/2014/main" id="{75BCD08E-B313-4295-A258-151D0B050352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1030">
            <a:extLst>
              <a:ext uri="{FF2B5EF4-FFF2-40B4-BE49-F238E27FC236}">
                <a16:creationId xmlns:a16="http://schemas.microsoft.com/office/drawing/2014/main" id="{2BB9CE3F-0359-403B-8352-6E11FDE578CE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E64830-CC28-4849-8159-ACD7D046E82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44821984"/>
      </p:ext>
    </p:extLst>
  </p:cSld>
  <p:clrMapOvr>
    <a:masterClrMapping/>
  </p:clrMapOvr>
  <p:transition/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1A0E6504-3B5B-4F5A-90B1-80BACDD446D8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00EFBA7C-5D81-452B-B560-4E62E27E28ED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DE33D5-8EB6-4778-A128-C051EF5E59D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24599314"/>
      </p:ext>
    </p:extLst>
  </p:cSld>
  <p:clrMapOvr>
    <a:masterClrMapping/>
  </p:clrMapOvr>
  <p:transition/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safari.png">
            <a:extLst>
              <a:ext uri="{FF2B5EF4-FFF2-40B4-BE49-F238E27FC236}">
                <a16:creationId xmlns:a16="http://schemas.microsoft.com/office/drawing/2014/main" id="{5FE02924-45E4-4918-B3FF-0E6F083B60C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975" y="6411913"/>
            <a:ext cx="1025525" cy="296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42999D21-D060-4ECD-B7AA-F34F85C076FD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20971E6D-01B7-4BE5-AAAD-05391CABBD3B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C9D9E6-C28D-4F8C-A986-79B2143B8E4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83509744"/>
      </p:ext>
    </p:extLst>
  </p:cSld>
  <p:clrMapOvr>
    <a:masterClrMapping/>
  </p:clrMapOvr>
  <p:transition/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51600EBE-B4B1-4995-BD15-BE0F82F74E62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F0DC8029-7ABF-4A58-A2A3-F35CAAF5B598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0207CB-BDD6-488D-A331-B64B83D4EA3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60908853"/>
      </p:ext>
    </p:extLst>
  </p:cSld>
  <p:clrMapOvr>
    <a:masterClrMapping/>
  </p:clrMapOvr>
  <p:transition/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004DDAF3-9579-47B7-B9A2-FC337442092C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3FD3299B-E937-486A-9662-F14DF5A8590E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72879D-C080-47A0-A964-A97D252BA8F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21282405"/>
      </p:ext>
    </p:extLst>
  </p:cSld>
  <p:clrMapOvr>
    <a:masterClrMapping/>
  </p:clrMapOvr>
  <p:transition/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8FB26F74-8F47-4420-A1AC-0C32AD401D43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37DDFA1D-2D56-4966-959E-C688330707E6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EED47E-278E-4E7E-B460-614D702676D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11110280"/>
      </p:ext>
    </p:extLst>
  </p:cSld>
  <p:clrMapOvr>
    <a:masterClrMapping/>
  </p:clrMapOvr>
  <p:transition/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>
            <a:extLst>
              <a:ext uri="{FF2B5EF4-FFF2-40B4-BE49-F238E27FC236}">
                <a16:creationId xmlns:a16="http://schemas.microsoft.com/office/drawing/2014/main" id="{DBEC1E06-769C-4EFA-B7D0-24C5AF43B6B9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1030">
            <a:extLst>
              <a:ext uri="{FF2B5EF4-FFF2-40B4-BE49-F238E27FC236}">
                <a16:creationId xmlns:a16="http://schemas.microsoft.com/office/drawing/2014/main" id="{10C2394F-DD4D-4034-8B3A-33F62E82FADB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FF72E9-663F-40D2-9E69-C73ABB695A0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94815095"/>
      </p:ext>
    </p:extLst>
  </p:cSld>
  <p:clrMapOvr>
    <a:masterClrMapping/>
  </p:clrMapOvr>
  <p:transition/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>
            <a:extLst>
              <a:ext uri="{FF2B5EF4-FFF2-40B4-BE49-F238E27FC236}">
                <a16:creationId xmlns:a16="http://schemas.microsoft.com/office/drawing/2014/main" id="{DD8AFF11-5DF3-4560-876D-1260AC1E3812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030">
            <a:extLst>
              <a:ext uri="{FF2B5EF4-FFF2-40B4-BE49-F238E27FC236}">
                <a16:creationId xmlns:a16="http://schemas.microsoft.com/office/drawing/2014/main" id="{A4BB40DA-B67C-4E1D-9AC7-A70342B8A1FB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E088F1-B3FE-40CE-B08D-FD7FDD12503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67430327"/>
      </p:ext>
    </p:extLst>
  </p:cSld>
  <p:clrMapOvr>
    <a:masterClrMapping/>
  </p:clrMapOvr>
  <p:transition/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>
            <a:extLst>
              <a:ext uri="{FF2B5EF4-FFF2-40B4-BE49-F238E27FC236}">
                <a16:creationId xmlns:a16="http://schemas.microsoft.com/office/drawing/2014/main" id="{4E12B0A5-89CC-43F0-ACC7-202BB1DCEEE9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1030">
            <a:extLst>
              <a:ext uri="{FF2B5EF4-FFF2-40B4-BE49-F238E27FC236}">
                <a16:creationId xmlns:a16="http://schemas.microsoft.com/office/drawing/2014/main" id="{B8300DFC-5EB2-411A-8306-31085C95C040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F49767-4D97-4666-A73C-F52DFBBE03B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76905507"/>
      </p:ext>
    </p:extLst>
  </p:cSld>
  <p:clrMapOvr>
    <a:masterClrMapping/>
  </p:clrMapOvr>
  <p:transition/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7D37FC07-A6CA-4CC5-A004-03DEBE765F5A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99FB6611-311F-4D4A-87D2-3EFF4492F325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6B6BA9-94CE-490D-AE7E-16B1D500E1D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42157887"/>
      </p:ext>
    </p:extLst>
  </p:cSld>
  <p:clrMapOvr>
    <a:masterClrMapping/>
  </p:clrMapOvr>
  <p:transition/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84568D17-F63F-4293-8371-DA6AEC04D1D7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C074389A-25F3-467C-BADC-53877CE66DA8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681093-0685-4F42-AC6D-B2371535195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68973631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13D42EDF-70BC-45DE-99FB-D1DC5BB42451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E70F3C65-A142-41EB-A3AE-008CC7050515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F5AE56-10B6-4E9B-AF09-C36EF1DA3FA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52069140"/>
      </p:ext>
    </p:extLst>
  </p:cSld>
  <p:clrMapOvr>
    <a:masterClrMapping/>
  </p:clrMapOvr>
  <p:transition/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ACA85752-F5FC-452C-BCA1-377DF87B9CE6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F96E9542-04A0-4428-ADE3-0398352E9046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950137-A22C-447C-899D-4C78771FF09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35271223"/>
      </p:ext>
    </p:extLst>
  </p:cSld>
  <p:clrMapOvr>
    <a:masterClrMapping/>
  </p:clrMapOvr>
  <p:transition/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FC434729-4F74-4A56-AD48-D56048656659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C079280C-E432-4D50-AEFD-6BA2CCFEF9D4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9995E9-DAE5-447C-8A48-25403725AA3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0011767"/>
      </p:ext>
    </p:extLst>
  </p:cSld>
  <p:clrMapOvr>
    <a:masterClrMapping/>
  </p:clrMapOvr>
  <p:transition/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610600" cy="10668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228600" y="1371600"/>
            <a:ext cx="8610600" cy="48768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647F8AE3-2497-4FC3-8986-6F23C2221401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5E00BB40-D489-43E6-A666-3D654B6EA207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47778E-6B36-4E62-B6BC-050BA521CDF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98025151"/>
      </p:ext>
    </p:extLst>
  </p:cSld>
  <p:clrMapOvr>
    <a:masterClrMapping/>
  </p:clrMapOvr>
  <p:transition/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safari.png">
            <a:extLst>
              <a:ext uri="{FF2B5EF4-FFF2-40B4-BE49-F238E27FC236}">
                <a16:creationId xmlns:a16="http://schemas.microsoft.com/office/drawing/2014/main" id="{8BF136DB-BBD4-4C7B-A8A2-98A351602072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975" y="6411913"/>
            <a:ext cx="1025525" cy="296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AC4ED3E9-9A8F-4A8C-9B60-B7AB55EF2C7B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EB66E7C9-2BD3-4C65-8EB7-E45688FA398D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fld id="{A62D1695-0483-4129-8DD6-FA26C955B65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5789584"/>
      </p:ext>
    </p:extLst>
  </p:cSld>
  <p:clrMapOvr>
    <a:masterClrMapping/>
  </p:clrMapOvr>
  <p:transition/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8F0C09A6-627D-4021-B7B7-F79AC5CB312E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4C31EB10-E920-4C85-8B95-3D0C4BE0A889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fld id="{D56B5F7F-5102-47D9-A828-613CB31D95D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5880041"/>
      </p:ext>
    </p:extLst>
  </p:cSld>
  <p:clrMapOvr>
    <a:masterClrMapping/>
  </p:clrMapOvr>
  <p:transition/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694F944A-D680-4E84-8B16-2B25B39AE8C6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DF0C4DE2-683A-4AA2-9234-ADBD5B3E5567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fld id="{555D25A1-161A-468F-9D27-91E14E7EB85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6643901"/>
      </p:ext>
    </p:extLst>
  </p:cSld>
  <p:clrMapOvr>
    <a:masterClrMapping/>
  </p:clrMapOvr>
  <p:transition/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C7498BBC-ADAC-4076-97EB-07F5B53D7DD7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6FEA0EE7-41F7-4169-A409-DC686D06269A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fld id="{DB0F07FC-5D87-4D4C-B23A-0120074409D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6862307"/>
      </p:ext>
    </p:extLst>
  </p:cSld>
  <p:clrMapOvr>
    <a:masterClrMapping/>
  </p:clrMapOvr>
  <p:transition/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>
            <a:extLst>
              <a:ext uri="{FF2B5EF4-FFF2-40B4-BE49-F238E27FC236}">
                <a16:creationId xmlns:a16="http://schemas.microsoft.com/office/drawing/2014/main" id="{861F31CA-30FD-420A-9FAD-225B947B09CB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1030">
            <a:extLst>
              <a:ext uri="{FF2B5EF4-FFF2-40B4-BE49-F238E27FC236}">
                <a16:creationId xmlns:a16="http://schemas.microsoft.com/office/drawing/2014/main" id="{90BCD6CB-3E50-4A94-8A94-B977869A1B9F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fld id="{34F206CC-0712-4007-B62A-DD0BE2FB4F9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3932618"/>
      </p:ext>
    </p:extLst>
  </p:cSld>
  <p:clrMapOvr>
    <a:masterClrMapping/>
  </p:clrMapOvr>
  <p:transition/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>
            <a:extLst>
              <a:ext uri="{FF2B5EF4-FFF2-40B4-BE49-F238E27FC236}">
                <a16:creationId xmlns:a16="http://schemas.microsoft.com/office/drawing/2014/main" id="{3DEE6607-2E52-46E1-B05B-EF5E8925C493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030">
            <a:extLst>
              <a:ext uri="{FF2B5EF4-FFF2-40B4-BE49-F238E27FC236}">
                <a16:creationId xmlns:a16="http://schemas.microsoft.com/office/drawing/2014/main" id="{41712796-5DF8-4D8B-BBB0-C73B34063A08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fld id="{560F2A62-5BE9-4C28-89D6-67DBC6CD4B2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8089407"/>
      </p:ext>
    </p:extLst>
  </p:cSld>
  <p:clrMapOvr>
    <a:masterClrMapping/>
  </p:clrMapOvr>
  <p:transition/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>
            <a:extLst>
              <a:ext uri="{FF2B5EF4-FFF2-40B4-BE49-F238E27FC236}">
                <a16:creationId xmlns:a16="http://schemas.microsoft.com/office/drawing/2014/main" id="{EC4511D9-98FB-49BC-AC1D-042C9E34C256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1030">
            <a:extLst>
              <a:ext uri="{FF2B5EF4-FFF2-40B4-BE49-F238E27FC236}">
                <a16:creationId xmlns:a16="http://schemas.microsoft.com/office/drawing/2014/main" id="{1ED43D1F-5203-42C8-A7C0-CB64D5178BCD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fld id="{FC495686-C1C6-4A83-9844-3025D2A0D72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3164055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8DD3EF48-208E-4BEB-914A-672A2E1164E1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700DE9B3-D11D-490F-B930-15FDED4C7DE0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AE1721-0AB3-4070-A572-4A260012E1E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05644032"/>
      </p:ext>
    </p:extLst>
  </p:cSld>
  <p:clrMapOvr>
    <a:masterClrMapping/>
  </p:clrMapOvr>
  <p:transition/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251814E5-9FF2-42D0-B39F-B9862FCDD6FC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786FE0CD-7445-41D9-8C1F-E71E1D34A1A7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fld id="{8F020C18-BA29-4579-862E-1E3D9EB8B93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7729784"/>
      </p:ext>
    </p:extLst>
  </p:cSld>
  <p:clrMapOvr>
    <a:masterClrMapping/>
  </p:clrMapOvr>
  <p:transition/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A591113D-84DC-423A-B8E0-B4C9264DAAC0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A6ADEC53-FE79-44DD-B3E8-72201684CDC3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fld id="{805F4F00-4AE8-48F6-A57A-7F70533D76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1616198"/>
      </p:ext>
    </p:extLst>
  </p:cSld>
  <p:clrMapOvr>
    <a:masterClrMapping/>
  </p:clrMapOvr>
  <p:transition/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E1E1E595-BC9D-4CC5-AD56-B5672E6A986C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6BE2CAD7-C731-4750-8D10-140F75F7B649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fld id="{AAEEA200-7199-4F38-A59D-98F723B4CAC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0698177"/>
      </p:ext>
    </p:extLst>
  </p:cSld>
  <p:clrMapOvr>
    <a:masterClrMapping/>
  </p:clrMapOvr>
  <p:transition/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A64BC054-B0A2-4F18-8943-6DC3544EC858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19BDF1D5-5A68-46DC-96F7-CF99B2529992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fld id="{9F037E4D-B80D-4EA9-829E-176A18FBD04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7614297"/>
      </p:ext>
    </p:extLst>
  </p:cSld>
  <p:clrMapOvr>
    <a:masterClrMapping/>
  </p:clrMapOvr>
  <p:transition/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610600" cy="10668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228600" y="1371600"/>
            <a:ext cx="8610600" cy="48768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BA839CD2-89E2-4B17-811B-DDAC9A1F751F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C9AB8F82-5092-4CE8-A219-17FEEB113E79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fld id="{97E99458-247C-4297-A747-B759FA05225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8423293"/>
      </p:ext>
    </p:extLst>
  </p:cSld>
  <p:clrMapOvr>
    <a:masterClrMapping/>
  </p:clrMapOvr>
  <p:transition/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7">
            <a:extLst>
              <a:ext uri="{FF2B5EF4-FFF2-40B4-BE49-F238E27FC236}">
                <a16:creationId xmlns:a16="http://schemas.microsoft.com/office/drawing/2014/main" id="{AD78F4E3-BB1B-4BCD-8DA2-5440DC599F0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>
              <a:gd name="T0" fmla="*/ 0 w 1000"/>
              <a:gd name="T1" fmla="*/ 2147483646 h 1000"/>
              <a:gd name="T2" fmla="*/ 0 w 1000"/>
              <a:gd name="T3" fmla="*/ 0 h 1000"/>
              <a:gd name="T4" fmla="*/ 2147483646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Line 8">
            <a:extLst>
              <a:ext uri="{FF2B5EF4-FFF2-40B4-BE49-F238E27FC236}">
                <a16:creationId xmlns:a16="http://schemas.microsoft.com/office/drawing/2014/main" id="{1E64F9C0-E1F3-433F-87BE-95DA61AF9D19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Line 10">
            <a:extLst>
              <a:ext uri="{FF2B5EF4-FFF2-40B4-BE49-F238E27FC236}">
                <a16:creationId xmlns:a16="http://schemas.microsoft.com/office/drawing/2014/main" id="{D3C5BFEE-0C45-407B-A760-2FD61EF7902B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8B7940BC-C605-4C65-8D8C-287E9EB829A0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rgbClr val="000000"/>
                </a:solidFill>
                <a:latin typeface="Garamond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68933335-BAE0-452F-B340-F0DCCCFCEFC7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BCABCEDE-15B1-409A-9163-85E6F2AA304C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sz="1200"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EA50C7A2-41DA-4020-899D-213E6DB6D8C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43455293"/>
      </p:ext>
    </p:extLst>
  </p:cSld>
  <p:clrMapOvr>
    <a:masterClrMapping/>
  </p:clrMapOvr>
  <p:transition/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4106473D-3728-4354-8846-80EF46DF8CCF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164B75E9-312D-4294-8225-D7DA4BA74E9F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70966882-3CDB-42A2-80DB-64BAFA52299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3930524"/>
      </p:ext>
    </p:extLst>
  </p:cSld>
  <p:clrMapOvr>
    <a:masterClrMapping/>
  </p:clrMapOvr>
  <p:transition/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B2EDCEEE-74A9-4FF2-9FFD-45B2895C13D0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01F71686-462E-4D6A-9C36-CDF8D349A64A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C0F1FB1F-B896-4AA6-A031-40DEF3A14E6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16913001"/>
      </p:ext>
    </p:extLst>
  </p:cSld>
  <p:clrMapOvr>
    <a:masterClrMapping/>
  </p:clrMapOvr>
  <p:transition/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E492A5E8-A078-44A8-8769-DB86362E200E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7E72FB99-3AD6-42A1-B01A-D145D6910474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B5B05BB8-97F4-4B45-89D5-475C00F499F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63875253"/>
      </p:ext>
    </p:extLst>
  </p:cSld>
  <p:clrMapOvr>
    <a:masterClrMapping/>
  </p:clrMapOvr>
  <p:transition/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>
            <a:extLst>
              <a:ext uri="{FF2B5EF4-FFF2-40B4-BE49-F238E27FC236}">
                <a16:creationId xmlns:a16="http://schemas.microsoft.com/office/drawing/2014/main" id="{E957A6FD-433A-4F54-B555-E68AA2C49CB8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1030">
            <a:extLst>
              <a:ext uri="{FF2B5EF4-FFF2-40B4-BE49-F238E27FC236}">
                <a16:creationId xmlns:a16="http://schemas.microsoft.com/office/drawing/2014/main" id="{40905DF1-2118-4603-B279-E2814E53D096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A68795AF-2E9F-435B-9508-B4298DE64AA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83535111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3.xml"/><Relationship Id="rId3" Type="http://schemas.openxmlformats.org/officeDocument/2006/relationships/slideLayout" Target="../slideLayouts/slideLayout108.xml"/><Relationship Id="rId7" Type="http://schemas.openxmlformats.org/officeDocument/2006/relationships/slideLayout" Target="../slideLayouts/slideLayout112.xml"/><Relationship Id="rId12" Type="http://schemas.openxmlformats.org/officeDocument/2006/relationships/theme" Target="../theme/theme10.xml"/><Relationship Id="rId2" Type="http://schemas.openxmlformats.org/officeDocument/2006/relationships/slideLayout" Target="../slideLayouts/slideLayout107.xml"/><Relationship Id="rId1" Type="http://schemas.openxmlformats.org/officeDocument/2006/relationships/slideLayout" Target="../slideLayouts/slideLayout106.xml"/><Relationship Id="rId6" Type="http://schemas.openxmlformats.org/officeDocument/2006/relationships/slideLayout" Target="../slideLayouts/slideLayout111.xml"/><Relationship Id="rId11" Type="http://schemas.openxmlformats.org/officeDocument/2006/relationships/slideLayout" Target="../slideLayouts/slideLayout116.xml"/><Relationship Id="rId5" Type="http://schemas.openxmlformats.org/officeDocument/2006/relationships/slideLayout" Target="../slideLayouts/slideLayout110.xml"/><Relationship Id="rId10" Type="http://schemas.openxmlformats.org/officeDocument/2006/relationships/slideLayout" Target="../slideLayouts/slideLayout115.xml"/><Relationship Id="rId4" Type="http://schemas.openxmlformats.org/officeDocument/2006/relationships/slideLayout" Target="../slideLayouts/slideLayout109.xml"/><Relationship Id="rId9" Type="http://schemas.openxmlformats.org/officeDocument/2006/relationships/slideLayout" Target="../slideLayouts/slideLayout114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4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19.xml"/><Relationship Id="rId7" Type="http://schemas.openxmlformats.org/officeDocument/2006/relationships/slideLayout" Target="../slideLayouts/slideLayout123.xml"/><Relationship Id="rId12" Type="http://schemas.openxmlformats.org/officeDocument/2006/relationships/theme" Target="../theme/theme11.xml"/><Relationship Id="rId2" Type="http://schemas.openxmlformats.org/officeDocument/2006/relationships/slideLayout" Target="../slideLayouts/slideLayout118.xml"/><Relationship Id="rId1" Type="http://schemas.openxmlformats.org/officeDocument/2006/relationships/slideLayout" Target="../slideLayouts/slideLayout117.xml"/><Relationship Id="rId6" Type="http://schemas.openxmlformats.org/officeDocument/2006/relationships/slideLayout" Target="../slideLayouts/slideLayout122.xml"/><Relationship Id="rId11" Type="http://schemas.openxmlformats.org/officeDocument/2006/relationships/slideLayout" Target="../slideLayouts/slideLayout127.xml"/><Relationship Id="rId5" Type="http://schemas.openxmlformats.org/officeDocument/2006/relationships/slideLayout" Target="../slideLayouts/slideLayout121.xml"/><Relationship Id="rId10" Type="http://schemas.openxmlformats.org/officeDocument/2006/relationships/slideLayout" Target="../slideLayouts/slideLayout126.xml"/><Relationship Id="rId4" Type="http://schemas.openxmlformats.org/officeDocument/2006/relationships/slideLayout" Target="../slideLayouts/slideLayout120.xml"/><Relationship Id="rId9" Type="http://schemas.openxmlformats.org/officeDocument/2006/relationships/slideLayout" Target="../slideLayouts/slideLayout125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5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30.xml"/><Relationship Id="rId7" Type="http://schemas.openxmlformats.org/officeDocument/2006/relationships/slideLayout" Target="../slideLayouts/slideLayout134.xml"/><Relationship Id="rId12" Type="http://schemas.openxmlformats.org/officeDocument/2006/relationships/theme" Target="../theme/theme12.xml"/><Relationship Id="rId2" Type="http://schemas.openxmlformats.org/officeDocument/2006/relationships/slideLayout" Target="../slideLayouts/slideLayout129.xml"/><Relationship Id="rId1" Type="http://schemas.openxmlformats.org/officeDocument/2006/relationships/slideLayout" Target="../slideLayouts/slideLayout128.xml"/><Relationship Id="rId6" Type="http://schemas.openxmlformats.org/officeDocument/2006/relationships/slideLayout" Target="../slideLayouts/slideLayout133.xml"/><Relationship Id="rId11" Type="http://schemas.openxmlformats.org/officeDocument/2006/relationships/slideLayout" Target="../slideLayouts/slideLayout138.xml"/><Relationship Id="rId5" Type="http://schemas.openxmlformats.org/officeDocument/2006/relationships/slideLayout" Target="../slideLayouts/slideLayout132.xml"/><Relationship Id="rId10" Type="http://schemas.openxmlformats.org/officeDocument/2006/relationships/slideLayout" Target="../slideLayouts/slideLayout137.xml"/><Relationship Id="rId4" Type="http://schemas.openxmlformats.org/officeDocument/2006/relationships/slideLayout" Target="../slideLayouts/slideLayout131.xml"/><Relationship Id="rId9" Type="http://schemas.openxmlformats.org/officeDocument/2006/relationships/slideLayout" Target="../slideLayouts/slideLayout136.xml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6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41.xml"/><Relationship Id="rId7" Type="http://schemas.openxmlformats.org/officeDocument/2006/relationships/slideLayout" Target="../slideLayouts/slideLayout145.xml"/><Relationship Id="rId12" Type="http://schemas.openxmlformats.org/officeDocument/2006/relationships/theme" Target="../theme/theme13.xml"/><Relationship Id="rId2" Type="http://schemas.openxmlformats.org/officeDocument/2006/relationships/slideLayout" Target="../slideLayouts/slideLayout140.xml"/><Relationship Id="rId1" Type="http://schemas.openxmlformats.org/officeDocument/2006/relationships/slideLayout" Target="../slideLayouts/slideLayout139.xml"/><Relationship Id="rId6" Type="http://schemas.openxmlformats.org/officeDocument/2006/relationships/slideLayout" Target="../slideLayouts/slideLayout144.xml"/><Relationship Id="rId11" Type="http://schemas.openxmlformats.org/officeDocument/2006/relationships/slideLayout" Target="../slideLayouts/slideLayout149.xml"/><Relationship Id="rId5" Type="http://schemas.openxmlformats.org/officeDocument/2006/relationships/slideLayout" Target="../slideLayouts/slideLayout143.xml"/><Relationship Id="rId10" Type="http://schemas.openxmlformats.org/officeDocument/2006/relationships/slideLayout" Target="../slideLayouts/slideLayout148.xml"/><Relationship Id="rId4" Type="http://schemas.openxmlformats.org/officeDocument/2006/relationships/slideLayout" Target="../slideLayouts/slideLayout142.xml"/><Relationship Id="rId9" Type="http://schemas.openxmlformats.org/officeDocument/2006/relationships/slideLayout" Target="../slideLayouts/slideLayout147.xml"/></Relationships>
</file>

<file path=ppt/slideMasters/_rels/slideMaster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7.xml"/><Relationship Id="rId13" Type="http://schemas.openxmlformats.org/officeDocument/2006/relationships/theme" Target="../theme/theme14.xml"/><Relationship Id="rId3" Type="http://schemas.openxmlformats.org/officeDocument/2006/relationships/slideLayout" Target="../slideLayouts/slideLayout152.xml"/><Relationship Id="rId7" Type="http://schemas.openxmlformats.org/officeDocument/2006/relationships/slideLayout" Target="../slideLayouts/slideLayout156.xml"/><Relationship Id="rId12" Type="http://schemas.openxmlformats.org/officeDocument/2006/relationships/slideLayout" Target="../slideLayouts/slideLayout161.xml"/><Relationship Id="rId2" Type="http://schemas.openxmlformats.org/officeDocument/2006/relationships/slideLayout" Target="../slideLayouts/slideLayout151.xml"/><Relationship Id="rId1" Type="http://schemas.openxmlformats.org/officeDocument/2006/relationships/slideLayout" Target="../slideLayouts/slideLayout150.xml"/><Relationship Id="rId6" Type="http://schemas.openxmlformats.org/officeDocument/2006/relationships/slideLayout" Target="../slideLayouts/slideLayout155.xml"/><Relationship Id="rId11" Type="http://schemas.openxmlformats.org/officeDocument/2006/relationships/slideLayout" Target="../slideLayouts/slideLayout160.xml"/><Relationship Id="rId5" Type="http://schemas.openxmlformats.org/officeDocument/2006/relationships/slideLayout" Target="../slideLayouts/slideLayout154.xml"/><Relationship Id="rId10" Type="http://schemas.openxmlformats.org/officeDocument/2006/relationships/slideLayout" Target="../slideLayouts/slideLayout159.xml"/><Relationship Id="rId4" Type="http://schemas.openxmlformats.org/officeDocument/2006/relationships/slideLayout" Target="../slideLayouts/slideLayout153.xml"/><Relationship Id="rId9" Type="http://schemas.openxmlformats.org/officeDocument/2006/relationships/slideLayout" Target="../slideLayouts/slideLayout158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5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Relationship Id="rId14" Type="http://schemas.openxmlformats.org/officeDocument/2006/relationships/image" Target="../media/image1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3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28.xml"/><Relationship Id="rId7" Type="http://schemas.openxmlformats.org/officeDocument/2006/relationships/slideLayout" Target="../slideLayouts/slideLayout32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7.xml"/><Relationship Id="rId1" Type="http://schemas.openxmlformats.org/officeDocument/2006/relationships/slideLayout" Target="../slideLayouts/slideLayout26.xml"/><Relationship Id="rId6" Type="http://schemas.openxmlformats.org/officeDocument/2006/relationships/slideLayout" Target="../slideLayouts/slideLayout31.xml"/><Relationship Id="rId11" Type="http://schemas.openxmlformats.org/officeDocument/2006/relationships/slideLayout" Target="../slideLayouts/slideLayout36.xml"/><Relationship Id="rId5" Type="http://schemas.openxmlformats.org/officeDocument/2006/relationships/slideLayout" Target="../slideLayouts/slideLayout30.xml"/><Relationship Id="rId10" Type="http://schemas.openxmlformats.org/officeDocument/2006/relationships/slideLayout" Target="../slideLayouts/slideLayout35.xml"/><Relationship Id="rId4" Type="http://schemas.openxmlformats.org/officeDocument/2006/relationships/slideLayout" Target="../slideLayouts/slideLayout29.xml"/><Relationship Id="rId9" Type="http://schemas.openxmlformats.org/officeDocument/2006/relationships/slideLayout" Target="../slideLayouts/slideLayout34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8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50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7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62.xml"/><Relationship Id="rId7" Type="http://schemas.openxmlformats.org/officeDocument/2006/relationships/slideLayout" Target="../slideLayouts/slideLayout66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61.xml"/><Relationship Id="rId1" Type="http://schemas.openxmlformats.org/officeDocument/2006/relationships/slideLayout" Target="../slideLayouts/slideLayout60.xml"/><Relationship Id="rId6" Type="http://schemas.openxmlformats.org/officeDocument/2006/relationships/slideLayout" Target="../slideLayouts/slideLayout65.xml"/><Relationship Id="rId11" Type="http://schemas.openxmlformats.org/officeDocument/2006/relationships/slideLayout" Target="../slideLayouts/slideLayout70.xml"/><Relationship Id="rId5" Type="http://schemas.openxmlformats.org/officeDocument/2006/relationships/slideLayout" Target="../slideLayouts/slideLayout64.xml"/><Relationship Id="rId10" Type="http://schemas.openxmlformats.org/officeDocument/2006/relationships/slideLayout" Target="../slideLayouts/slideLayout69.xml"/><Relationship Id="rId4" Type="http://schemas.openxmlformats.org/officeDocument/2006/relationships/slideLayout" Target="../slideLayouts/slideLayout63.xml"/><Relationship Id="rId9" Type="http://schemas.openxmlformats.org/officeDocument/2006/relationships/slideLayout" Target="../slideLayouts/slideLayout68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8.xml"/><Relationship Id="rId13" Type="http://schemas.openxmlformats.org/officeDocument/2006/relationships/theme" Target="../theme/theme7.xml"/><Relationship Id="rId3" Type="http://schemas.openxmlformats.org/officeDocument/2006/relationships/slideLayout" Target="../slideLayouts/slideLayout73.xml"/><Relationship Id="rId7" Type="http://schemas.openxmlformats.org/officeDocument/2006/relationships/slideLayout" Target="../slideLayouts/slideLayout77.xml"/><Relationship Id="rId12" Type="http://schemas.openxmlformats.org/officeDocument/2006/relationships/slideLayout" Target="../slideLayouts/slideLayout82.xml"/><Relationship Id="rId2" Type="http://schemas.openxmlformats.org/officeDocument/2006/relationships/slideLayout" Target="../slideLayouts/slideLayout72.xml"/><Relationship Id="rId1" Type="http://schemas.openxmlformats.org/officeDocument/2006/relationships/slideLayout" Target="../slideLayouts/slideLayout71.xml"/><Relationship Id="rId6" Type="http://schemas.openxmlformats.org/officeDocument/2006/relationships/slideLayout" Target="../slideLayouts/slideLayout76.xml"/><Relationship Id="rId11" Type="http://schemas.openxmlformats.org/officeDocument/2006/relationships/slideLayout" Target="../slideLayouts/slideLayout81.xml"/><Relationship Id="rId5" Type="http://schemas.openxmlformats.org/officeDocument/2006/relationships/slideLayout" Target="../slideLayouts/slideLayout75.xml"/><Relationship Id="rId10" Type="http://schemas.openxmlformats.org/officeDocument/2006/relationships/slideLayout" Target="../slideLayouts/slideLayout80.xml"/><Relationship Id="rId4" Type="http://schemas.openxmlformats.org/officeDocument/2006/relationships/slideLayout" Target="../slideLayouts/slideLayout74.xml"/><Relationship Id="rId9" Type="http://schemas.openxmlformats.org/officeDocument/2006/relationships/slideLayout" Target="../slideLayouts/slideLayout79.xml"/><Relationship Id="rId14" Type="http://schemas.openxmlformats.org/officeDocument/2006/relationships/image" Target="../media/image1.png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0.xml"/><Relationship Id="rId13" Type="http://schemas.openxmlformats.org/officeDocument/2006/relationships/theme" Target="../theme/theme8.xml"/><Relationship Id="rId3" Type="http://schemas.openxmlformats.org/officeDocument/2006/relationships/slideLayout" Target="../slideLayouts/slideLayout85.xml"/><Relationship Id="rId7" Type="http://schemas.openxmlformats.org/officeDocument/2006/relationships/slideLayout" Target="../slideLayouts/slideLayout89.xml"/><Relationship Id="rId12" Type="http://schemas.openxmlformats.org/officeDocument/2006/relationships/slideLayout" Target="../slideLayouts/slideLayout94.xml"/><Relationship Id="rId2" Type="http://schemas.openxmlformats.org/officeDocument/2006/relationships/slideLayout" Target="../slideLayouts/slideLayout84.xml"/><Relationship Id="rId1" Type="http://schemas.openxmlformats.org/officeDocument/2006/relationships/slideLayout" Target="../slideLayouts/slideLayout83.xml"/><Relationship Id="rId6" Type="http://schemas.openxmlformats.org/officeDocument/2006/relationships/slideLayout" Target="../slideLayouts/slideLayout88.xml"/><Relationship Id="rId11" Type="http://schemas.openxmlformats.org/officeDocument/2006/relationships/slideLayout" Target="../slideLayouts/slideLayout93.xml"/><Relationship Id="rId5" Type="http://schemas.openxmlformats.org/officeDocument/2006/relationships/slideLayout" Target="../slideLayouts/slideLayout87.xml"/><Relationship Id="rId10" Type="http://schemas.openxmlformats.org/officeDocument/2006/relationships/slideLayout" Target="../slideLayouts/slideLayout92.xml"/><Relationship Id="rId4" Type="http://schemas.openxmlformats.org/officeDocument/2006/relationships/slideLayout" Target="../slideLayouts/slideLayout86.xml"/><Relationship Id="rId9" Type="http://schemas.openxmlformats.org/officeDocument/2006/relationships/slideLayout" Target="../slideLayouts/slideLayout91.xml"/><Relationship Id="rId14" Type="http://schemas.openxmlformats.org/officeDocument/2006/relationships/image" Target="../media/image1.png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2.xml"/><Relationship Id="rId3" Type="http://schemas.openxmlformats.org/officeDocument/2006/relationships/slideLayout" Target="../slideLayouts/slideLayout97.xml"/><Relationship Id="rId7" Type="http://schemas.openxmlformats.org/officeDocument/2006/relationships/slideLayout" Target="../slideLayouts/slideLayout101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96.xml"/><Relationship Id="rId1" Type="http://schemas.openxmlformats.org/officeDocument/2006/relationships/slideLayout" Target="../slideLayouts/slideLayout95.xml"/><Relationship Id="rId6" Type="http://schemas.openxmlformats.org/officeDocument/2006/relationships/slideLayout" Target="../slideLayouts/slideLayout100.xml"/><Relationship Id="rId11" Type="http://schemas.openxmlformats.org/officeDocument/2006/relationships/slideLayout" Target="../slideLayouts/slideLayout105.xml"/><Relationship Id="rId5" Type="http://schemas.openxmlformats.org/officeDocument/2006/relationships/slideLayout" Target="../slideLayouts/slideLayout99.xml"/><Relationship Id="rId10" Type="http://schemas.openxmlformats.org/officeDocument/2006/relationships/slideLayout" Target="../slideLayouts/slideLayout104.xml"/><Relationship Id="rId4" Type="http://schemas.openxmlformats.org/officeDocument/2006/relationships/slideLayout" Target="../slideLayouts/slideLayout98.xml"/><Relationship Id="rId9" Type="http://schemas.openxmlformats.org/officeDocument/2006/relationships/slideLayout" Target="../slideLayouts/slideLayout10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026">
            <a:extLst>
              <a:ext uri="{FF2B5EF4-FFF2-40B4-BE49-F238E27FC236}">
                <a16:creationId xmlns:a16="http://schemas.microsoft.com/office/drawing/2014/main" id="{46C694A2-54AD-4FF4-B2F2-81DC9923BCE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Rectangle 1027">
            <a:extLst>
              <a:ext uri="{FF2B5EF4-FFF2-40B4-BE49-F238E27FC236}">
                <a16:creationId xmlns:a16="http://schemas.microsoft.com/office/drawing/2014/main" id="{67170251-7E76-4FFB-A952-1B83F887B1F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898525"/>
            <a:ext cx="8610600" cy="523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>
            <a:extLst>
              <a:ext uri="{FF2B5EF4-FFF2-40B4-BE49-F238E27FC236}">
                <a16:creationId xmlns:a16="http://schemas.microsoft.com/office/drawing/2014/main" id="{D4894F77-4824-1C4D-B980-C0F4BA1A5509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000000"/>
                </a:solidFill>
                <a:latin typeface="+mj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0358" name="Rectangle 1030">
            <a:extLst>
              <a:ext uri="{FF2B5EF4-FFF2-40B4-BE49-F238E27FC236}">
                <a16:creationId xmlns:a16="http://schemas.microsoft.com/office/drawing/2014/main" id="{57C535B2-C077-3C46-A187-4CBEF0169A1B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77038" y="631825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600">
                <a:solidFill>
                  <a:srgbClr val="000000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5A1792FE-B979-4B8F-8C52-F1BB9B0ADA1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1030" name="Line 1032">
            <a:extLst>
              <a:ext uri="{FF2B5EF4-FFF2-40B4-BE49-F238E27FC236}">
                <a16:creationId xmlns:a16="http://schemas.microsoft.com/office/drawing/2014/main" id="{2C65365F-97EB-416E-A484-DA52A7C34173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6481763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1" name="Line 1033">
            <a:extLst>
              <a:ext uri="{FF2B5EF4-FFF2-40B4-BE49-F238E27FC236}">
                <a16:creationId xmlns:a16="http://schemas.microsoft.com/office/drawing/2014/main" id="{E86820B6-8C54-40C0-B059-C65ADA4BF7CE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228600" y="898525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302" r:id="rId1"/>
    <p:sldLayoutId id="2147485259" r:id="rId2"/>
    <p:sldLayoutId id="2147485260" r:id="rId3"/>
    <p:sldLayoutId id="2147485261" r:id="rId4"/>
    <p:sldLayoutId id="2147485262" r:id="rId5"/>
    <p:sldLayoutId id="2147485263" r:id="rId6"/>
    <p:sldLayoutId id="2147485264" r:id="rId7"/>
    <p:sldLayoutId id="2147485265" r:id="rId8"/>
    <p:sldLayoutId id="2147485266" r:id="rId9"/>
    <p:sldLayoutId id="2147485267" r:id="rId10"/>
    <p:sldLayoutId id="2147485268" r:id="rId11"/>
    <p:sldLayoutId id="2147485269" r:id="rId12"/>
    <p:sldLayoutId id="2147485582" r:id="rId13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ＭＳ Ｐゴシック" charset="0"/>
          <a:cs typeface="ＭＳ Ｐゴシック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anose="05000000000000000000" pitchFamily="2" charset="2"/>
        <a:buChar char="n"/>
        <a:defRPr sz="24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anose="05000000000000000000" pitchFamily="2" charset="2"/>
        <a:buChar char="q"/>
        <a:defRPr sz="2200">
          <a:solidFill>
            <a:schemeClr val="tx1"/>
          </a:solidFill>
          <a:latin typeface="+mn-lt"/>
          <a:ea typeface="ＭＳ Ｐゴシック" pitchFamily="-106" charset="-128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anose="05000000000000000000" pitchFamily="2" charset="2"/>
        <a:buChar char="n"/>
        <a:defRPr sz="2000">
          <a:solidFill>
            <a:schemeClr val="tx1"/>
          </a:solidFill>
          <a:latin typeface="+mn-lt"/>
          <a:ea typeface="ＭＳ Ｐゴシック" pitchFamily="-106" charset="-128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q"/>
        <a:defRPr>
          <a:solidFill>
            <a:schemeClr val="tx1"/>
          </a:solidFill>
          <a:latin typeface="+mn-lt"/>
          <a:ea typeface="ＭＳ Ｐゴシック" pitchFamily="-106" charset="-128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anose="05000000000000000000" pitchFamily="2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386" name="Rectangle 1026">
            <a:extLst>
              <a:ext uri="{FF2B5EF4-FFF2-40B4-BE49-F238E27FC236}">
                <a16:creationId xmlns:a16="http://schemas.microsoft.com/office/drawing/2014/main" id="{F98AD535-8152-924E-99FA-19353090BB4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44387" name="Rectangle 1027">
            <a:extLst>
              <a:ext uri="{FF2B5EF4-FFF2-40B4-BE49-F238E27FC236}">
                <a16:creationId xmlns:a16="http://schemas.microsoft.com/office/drawing/2014/main" id="{9FCBF52E-CAB0-D64A-9D75-52CA79E470F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371600"/>
            <a:ext cx="8610600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>
            <a:extLst>
              <a:ext uri="{FF2B5EF4-FFF2-40B4-BE49-F238E27FC236}">
                <a16:creationId xmlns:a16="http://schemas.microsoft.com/office/drawing/2014/main" id="{28BB64C7-BC04-0845-BB89-18968FA3BBFB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rgbClr val="000000"/>
                </a:solidFill>
                <a:latin typeface="Garamond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0358" name="Rectangle 1030">
            <a:extLst>
              <a:ext uri="{FF2B5EF4-FFF2-40B4-BE49-F238E27FC236}">
                <a16:creationId xmlns:a16="http://schemas.microsoft.com/office/drawing/2014/main" id="{E8E5E69A-B874-2D4E-B0E7-BFD5A274869A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600">
                <a:solidFill>
                  <a:srgbClr val="000000"/>
                </a:solidFill>
                <a:latin typeface="Garamond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fld id="{714183B8-1739-904D-B082-0E0EA2D1C07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144390" name="Line 1032">
            <a:extLst>
              <a:ext uri="{FF2B5EF4-FFF2-40B4-BE49-F238E27FC236}">
                <a16:creationId xmlns:a16="http://schemas.microsoft.com/office/drawing/2014/main" id="{24E9122A-CADE-7A45-998E-ECA88F46B13F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638175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4391" name="Line 1033">
            <a:extLst>
              <a:ext uri="{FF2B5EF4-FFF2-40B4-BE49-F238E27FC236}">
                <a16:creationId xmlns:a16="http://schemas.microsoft.com/office/drawing/2014/main" id="{08E24FD8-CF51-1643-8D38-33809893AEE6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91440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92811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377" r:id="rId1"/>
    <p:sldLayoutId id="2147485378" r:id="rId2"/>
    <p:sldLayoutId id="2147485379" r:id="rId3"/>
    <p:sldLayoutId id="2147485380" r:id="rId4"/>
    <p:sldLayoutId id="2147485381" r:id="rId5"/>
    <p:sldLayoutId id="2147485382" r:id="rId6"/>
    <p:sldLayoutId id="2147485383" r:id="rId7"/>
    <p:sldLayoutId id="2147485384" r:id="rId8"/>
    <p:sldLayoutId id="2147485385" r:id="rId9"/>
    <p:sldLayoutId id="2147485386" r:id="rId10"/>
    <p:sldLayoutId id="2147485387" r:id="rId11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ＭＳ Ｐゴシック" charset="0"/>
          <a:cs typeface="ＭＳ Ｐゴシック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q"/>
        <a:defRPr sz="2200">
          <a:solidFill>
            <a:schemeClr val="tx1"/>
          </a:solidFill>
          <a:latin typeface="+mn-lt"/>
          <a:ea typeface="ＭＳ Ｐゴシック" charset="0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latin typeface="+mn-lt"/>
          <a:ea typeface="ＭＳ Ｐゴシック" charset="0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q"/>
        <a:defRPr>
          <a:solidFill>
            <a:schemeClr val="tx1"/>
          </a:solidFill>
          <a:latin typeface="+mn-lt"/>
          <a:ea typeface="ＭＳ Ｐゴシック" charset="0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  <a:ea typeface="ＭＳ Ｐゴシック" charset="0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1026">
            <a:extLst>
              <a:ext uri="{FF2B5EF4-FFF2-40B4-BE49-F238E27FC236}">
                <a16:creationId xmlns:a16="http://schemas.microsoft.com/office/drawing/2014/main" id="{3135AEEB-38CE-0E4E-BAE1-22388987094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78851" name="Rectangle 1027">
            <a:extLst>
              <a:ext uri="{FF2B5EF4-FFF2-40B4-BE49-F238E27FC236}">
                <a16:creationId xmlns:a16="http://schemas.microsoft.com/office/drawing/2014/main" id="{6616D9E3-AE7D-5348-8E30-363BDCF2EDC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371600"/>
            <a:ext cx="8610600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>
            <a:extLst>
              <a:ext uri="{FF2B5EF4-FFF2-40B4-BE49-F238E27FC236}">
                <a16:creationId xmlns:a16="http://schemas.microsoft.com/office/drawing/2014/main" id="{2E67F364-CA76-BE48-AC17-287423C9448C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latin typeface="Garamond" pitchFamily="18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0358" name="Rectangle 1030">
            <a:extLst>
              <a:ext uri="{FF2B5EF4-FFF2-40B4-BE49-F238E27FC236}">
                <a16:creationId xmlns:a16="http://schemas.microsoft.com/office/drawing/2014/main" id="{AE1A2D04-524E-7B4B-B613-E5F9A4C89A65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600">
                <a:latin typeface="Garamond" pitchFamily="18" charset="0"/>
              </a:defRPr>
            </a:lvl1pPr>
          </a:lstStyle>
          <a:p>
            <a:pPr>
              <a:defRPr/>
            </a:pPr>
            <a:fld id="{472007ED-F662-FF41-8075-B23FB15CCE9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78854" name="Line 1032">
            <a:extLst>
              <a:ext uri="{FF2B5EF4-FFF2-40B4-BE49-F238E27FC236}">
                <a16:creationId xmlns:a16="http://schemas.microsoft.com/office/drawing/2014/main" id="{EF4903F2-36AA-2C43-AE44-07A7AAFC7AF5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638175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8855" name="Line 1033">
            <a:extLst>
              <a:ext uri="{FF2B5EF4-FFF2-40B4-BE49-F238E27FC236}">
                <a16:creationId xmlns:a16="http://schemas.microsoft.com/office/drawing/2014/main" id="{E379FADA-762A-B44F-B320-C25DC3975CD6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91440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78856" name="Picture 7" descr="safari.png">
            <a:extLst>
              <a:ext uri="{FF2B5EF4-FFF2-40B4-BE49-F238E27FC236}">
                <a16:creationId xmlns:a16="http://schemas.microsoft.com/office/drawing/2014/main" id="{4E5EC37A-B72A-0649-A2DD-8ECE0C7B768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6453188"/>
            <a:ext cx="1079500" cy="312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672226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415" r:id="rId1"/>
    <p:sldLayoutId id="2147485416" r:id="rId2"/>
    <p:sldLayoutId id="2147485417" r:id="rId3"/>
    <p:sldLayoutId id="2147485418" r:id="rId4"/>
    <p:sldLayoutId id="2147485419" r:id="rId5"/>
    <p:sldLayoutId id="2147485420" r:id="rId6"/>
    <p:sldLayoutId id="2147485421" r:id="rId7"/>
    <p:sldLayoutId id="2147485422" r:id="rId8"/>
    <p:sldLayoutId id="2147485423" r:id="rId9"/>
    <p:sldLayoutId id="2147485424" r:id="rId10"/>
    <p:sldLayoutId id="2147485425" r:id="rId11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q"/>
        <a:defRPr sz="2200">
          <a:solidFill>
            <a:schemeClr val="tx1"/>
          </a:solidFill>
          <a:latin typeface="+mn-lt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q"/>
        <a:defRPr>
          <a:solidFill>
            <a:schemeClr val="tx1"/>
          </a:solidFill>
          <a:latin typeface="+mn-lt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858" name="Rectangle 1026">
            <a:extLst>
              <a:ext uri="{FF2B5EF4-FFF2-40B4-BE49-F238E27FC236}">
                <a16:creationId xmlns:a16="http://schemas.microsoft.com/office/drawing/2014/main" id="{9B531495-08CA-AD42-BE68-5054BA66D32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249859" name="Rectangle 1027">
            <a:extLst>
              <a:ext uri="{FF2B5EF4-FFF2-40B4-BE49-F238E27FC236}">
                <a16:creationId xmlns:a16="http://schemas.microsoft.com/office/drawing/2014/main" id="{C47FDF7A-45F6-8741-BD8C-A03CA76F6BF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371600"/>
            <a:ext cx="8610600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>
            <a:extLst>
              <a:ext uri="{FF2B5EF4-FFF2-40B4-BE49-F238E27FC236}">
                <a16:creationId xmlns:a16="http://schemas.microsoft.com/office/drawing/2014/main" id="{F6D1095C-EAEB-C44A-855F-3802B912145A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latin typeface="Garamond" pitchFamily="18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0358" name="Rectangle 1030">
            <a:extLst>
              <a:ext uri="{FF2B5EF4-FFF2-40B4-BE49-F238E27FC236}">
                <a16:creationId xmlns:a16="http://schemas.microsoft.com/office/drawing/2014/main" id="{8131E147-01D2-E54B-A83B-5F367EF14101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600">
                <a:latin typeface="Garamond" pitchFamily="18" charset="0"/>
              </a:defRPr>
            </a:lvl1pPr>
          </a:lstStyle>
          <a:p>
            <a:pPr>
              <a:defRPr/>
            </a:pPr>
            <a:fld id="{C84789FF-BFD8-8B4E-B281-02AF34E6FDD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249862" name="Line 1032">
            <a:extLst>
              <a:ext uri="{FF2B5EF4-FFF2-40B4-BE49-F238E27FC236}">
                <a16:creationId xmlns:a16="http://schemas.microsoft.com/office/drawing/2014/main" id="{6BC2560F-E80A-A74B-8450-49BC8EF4F5CF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638175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49863" name="Line 1033">
            <a:extLst>
              <a:ext uri="{FF2B5EF4-FFF2-40B4-BE49-F238E27FC236}">
                <a16:creationId xmlns:a16="http://schemas.microsoft.com/office/drawing/2014/main" id="{33BDE1BA-CDE3-594C-B9E1-7F8D71FE4FA8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91440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249864" name="Picture 7" descr="safari.png">
            <a:extLst>
              <a:ext uri="{FF2B5EF4-FFF2-40B4-BE49-F238E27FC236}">
                <a16:creationId xmlns:a16="http://schemas.microsoft.com/office/drawing/2014/main" id="{F93562FE-4097-4849-BA7C-FC968AE34F08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6453188"/>
            <a:ext cx="1079500" cy="312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606079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519" r:id="rId1"/>
    <p:sldLayoutId id="2147485520" r:id="rId2"/>
    <p:sldLayoutId id="2147485521" r:id="rId3"/>
    <p:sldLayoutId id="2147485522" r:id="rId4"/>
    <p:sldLayoutId id="2147485523" r:id="rId5"/>
    <p:sldLayoutId id="2147485524" r:id="rId6"/>
    <p:sldLayoutId id="2147485525" r:id="rId7"/>
    <p:sldLayoutId id="2147485526" r:id="rId8"/>
    <p:sldLayoutId id="2147485527" r:id="rId9"/>
    <p:sldLayoutId id="2147485528" r:id="rId10"/>
    <p:sldLayoutId id="2147485529" r:id="rId11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q"/>
        <a:defRPr sz="2200">
          <a:solidFill>
            <a:schemeClr val="tx1"/>
          </a:solidFill>
          <a:latin typeface="+mn-lt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q"/>
        <a:defRPr>
          <a:solidFill>
            <a:schemeClr val="tx1"/>
          </a:solidFill>
          <a:latin typeface="+mn-lt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1026"/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5123" name="Rectangle 1027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371600"/>
            <a:ext cx="8610600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latin typeface="Garamond" pitchFamily="18" charset="0"/>
              </a:defRPr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00358" name="Rectangle 103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600">
                <a:latin typeface="Garamond" pitchFamily="18" charset="0"/>
              </a:defRPr>
            </a:lvl1pPr>
          </a:lstStyle>
          <a:p>
            <a:fld id="{6F400BD0-49BF-48FC-8114-37C1D4F5AB3D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00360" name="Line 1032"/>
          <p:cNvSpPr>
            <a:spLocks noChangeShapeType="1"/>
          </p:cNvSpPr>
          <p:nvPr/>
        </p:nvSpPr>
        <p:spPr bwMode="auto">
          <a:xfrm>
            <a:off x="228600" y="6381328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srgbClr val="000000"/>
              </a:solidFill>
              <a:latin typeface="Tahoma"/>
            </a:endParaRPr>
          </a:p>
        </p:txBody>
      </p:sp>
      <p:sp>
        <p:nvSpPr>
          <p:cNvPr id="100361" name="Line 1033"/>
          <p:cNvSpPr>
            <a:spLocks noChangeShapeType="1"/>
          </p:cNvSpPr>
          <p:nvPr/>
        </p:nvSpPr>
        <p:spPr bwMode="auto">
          <a:xfrm>
            <a:off x="228600" y="91440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srgbClr val="000000"/>
              </a:solidFill>
              <a:latin typeface="Tahoma"/>
            </a:endParaRPr>
          </a:p>
        </p:txBody>
      </p:sp>
      <p:pic>
        <p:nvPicPr>
          <p:cNvPr id="8" name="Picture 7" descr="safari.png"/>
          <p:cNvPicPr>
            <a:picLocks noChangeAspect="1"/>
          </p:cNvPicPr>
          <p:nvPr userDrawn="1"/>
        </p:nvPicPr>
        <p:blipFill>
          <a:blip r:embed="rId13" cstate="print"/>
          <a:stretch>
            <a:fillRect/>
          </a:stretch>
        </p:blipFill>
        <p:spPr>
          <a:xfrm>
            <a:off x="179512" y="6453336"/>
            <a:ext cx="1080120" cy="3125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38179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557" r:id="rId1"/>
    <p:sldLayoutId id="2147485558" r:id="rId2"/>
    <p:sldLayoutId id="2147485559" r:id="rId3"/>
    <p:sldLayoutId id="2147485560" r:id="rId4"/>
    <p:sldLayoutId id="2147485561" r:id="rId5"/>
    <p:sldLayoutId id="2147485562" r:id="rId6"/>
    <p:sldLayoutId id="2147485563" r:id="rId7"/>
    <p:sldLayoutId id="2147485564" r:id="rId8"/>
    <p:sldLayoutId id="2147485565" r:id="rId9"/>
    <p:sldLayoutId id="2147485566" r:id="rId10"/>
    <p:sldLayoutId id="2147485567" r:id="rId11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q"/>
        <a:defRPr sz="2200">
          <a:solidFill>
            <a:schemeClr val="tx1"/>
          </a:solidFill>
          <a:latin typeface="+mn-lt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q"/>
        <a:defRPr>
          <a:solidFill>
            <a:schemeClr val="tx1"/>
          </a:solidFill>
          <a:latin typeface="+mn-lt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026">
            <a:extLst>
              <a:ext uri="{FF2B5EF4-FFF2-40B4-BE49-F238E27FC236}">
                <a16:creationId xmlns:a16="http://schemas.microsoft.com/office/drawing/2014/main" id="{46C694A2-54AD-4FF4-B2F2-81DC9923BCE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Rectangle 1027">
            <a:extLst>
              <a:ext uri="{FF2B5EF4-FFF2-40B4-BE49-F238E27FC236}">
                <a16:creationId xmlns:a16="http://schemas.microsoft.com/office/drawing/2014/main" id="{67170251-7E76-4FFB-A952-1B83F887B1F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898525"/>
            <a:ext cx="8610600" cy="523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>
            <a:extLst>
              <a:ext uri="{FF2B5EF4-FFF2-40B4-BE49-F238E27FC236}">
                <a16:creationId xmlns:a16="http://schemas.microsoft.com/office/drawing/2014/main" id="{D4894F77-4824-1C4D-B980-C0F4BA1A5509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000000"/>
                </a:solidFill>
                <a:latin typeface="+mj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30" name="Line 1032">
            <a:extLst>
              <a:ext uri="{FF2B5EF4-FFF2-40B4-BE49-F238E27FC236}">
                <a16:creationId xmlns:a16="http://schemas.microsoft.com/office/drawing/2014/main" id="{2C65365F-97EB-416E-A484-DA52A7C34173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6481763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1" name="Line 1033">
            <a:extLst>
              <a:ext uri="{FF2B5EF4-FFF2-40B4-BE49-F238E27FC236}">
                <a16:creationId xmlns:a16="http://schemas.microsoft.com/office/drawing/2014/main" id="{E86820B6-8C54-40C0-B059-C65ADA4BF7CE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228600" y="898525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6839174" y="6602413"/>
            <a:ext cx="2057400" cy="2612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E3FCFE49-F7D8-9F40-A47B-CD8F660E719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99881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570" r:id="rId1"/>
    <p:sldLayoutId id="2147485571" r:id="rId2"/>
    <p:sldLayoutId id="2147485572" r:id="rId3"/>
    <p:sldLayoutId id="2147485573" r:id="rId4"/>
    <p:sldLayoutId id="2147485574" r:id="rId5"/>
    <p:sldLayoutId id="2147485575" r:id="rId6"/>
    <p:sldLayoutId id="2147485576" r:id="rId7"/>
    <p:sldLayoutId id="2147485577" r:id="rId8"/>
    <p:sldLayoutId id="2147485578" r:id="rId9"/>
    <p:sldLayoutId id="2147485579" r:id="rId10"/>
    <p:sldLayoutId id="2147485580" r:id="rId11"/>
    <p:sldLayoutId id="2147485581" r:id="rId12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ＭＳ Ｐゴシック" charset="0"/>
          <a:cs typeface="ＭＳ Ｐゴシック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anose="05000000000000000000" pitchFamily="2" charset="2"/>
        <a:buChar char="n"/>
        <a:defRPr sz="24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anose="05000000000000000000" pitchFamily="2" charset="2"/>
        <a:buChar char="q"/>
        <a:defRPr sz="2200">
          <a:solidFill>
            <a:schemeClr val="tx1"/>
          </a:solidFill>
          <a:latin typeface="+mn-lt"/>
          <a:ea typeface="ＭＳ Ｐゴシック" pitchFamily="-106" charset="-128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anose="05000000000000000000" pitchFamily="2" charset="2"/>
        <a:buChar char="n"/>
        <a:defRPr sz="2000">
          <a:solidFill>
            <a:schemeClr val="tx1"/>
          </a:solidFill>
          <a:latin typeface="+mn-lt"/>
          <a:ea typeface="ＭＳ Ｐゴシック" pitchFamily="-106" charset="-128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q"/>
        <a:defRPr>
          <a:solidFill>
            <a:schemeClr val="tx1"/>
          </a:solidFill>
          <a:latin typeface="+mn-lt"/>
          <a:ea typeface="ＭＳ Ｐゴシック" pitchFamily="-106" charset="-128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anose="05000000000000000000" pitchFamily="2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026">
            <a:extLst>
              <a:ext uri="{FF2B5EF4-FFF2-40B4-BE49-F238E27FC236}">
                <a16:creationId xmlns:a16="http://schemas.microsoft.com/office/drawing/2014/main" id="{4100DFBF-1FEE-4ACB-900C-42CD990BE56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884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2051" name="Rectangle 1027">
            <a:extLst>
              <a:ext uri="{FF2B5EF4-FFF2-40B4-BE49-F238E27FC236}">
                <a16:creationId xmlns:a16="http://schemas.microsoft.com/office/drawing/2014/main" id="{7B86C5D9-AB13-4DED-A44A-D17CB1C1FDF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095375"/>
            <a:ext cx="8610600" cy="5153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>
            <a:extLst>
              <a:ext uri="{FF2B5EF4-FFF2-40B4-BE49-F238E27FC236}">
                <a16:creationId xmlns:a16="http://schemas.microsoft.com/office/drawing/2014/main" id="{D84474C4-284F-9440-A98C-FA4AB90F76FB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000000"/>
                </a:solidFill>
                <a:latin typeface="Garamond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0358" name="Rectangle 1030">
            <a:extLst>
              <a:ext uri="{FF2B5EF4-FFF2-40B4-BE49-F238E27FC236}">
                <a16:creationId xmlns:a16="http://schemas.microsoft.com/office/drawing/2014/main" id="{653E7E89-9F9B-F740-A030-C38912ADA09E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46900" y="6373813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600">
                <a:solidFill>
                  <a:srgbClr val="000000"/>
                </a:solidFill>
                <a:latin typeface="Garamond" panose="02020404030301010803" pitchFamily="18" charset="0"/>
              </a:defRPr>
            </a:lvl1pPr>
          </a:lstStyle>
          <a:p>
            <a:pPr>
              <a:defRPr/>
            </a:pPr>
            <a:fld id="{6A6BA0A0-A7BE-4DC4-A1D2-67560873BDC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2054" name="Line 1032">
            <a:extLst>
              <a:ext uri="{FF2B5EF4-FFF2-40B4-BE49-F238E27FC236}">
                <a16:creationId xmlns:a16="http://schemas.microsoft.com/office/drawing/2014/main" id="{B2BA4185-DAF2-4408-906B-C503302DE471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6446838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55" name="Line 1033">
            <a:extLst>
              <a:ext uri="{FF2B5EF4-FFF2-40B4-BE49-F238E27FC236}">
                <a16:creationId xmlns:a16="http://schemas.microsoft.com/office/drawing/2014/main" id="{BFB13A2A-7836-4554-BA73-7213A39EA284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228600" y="91440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2056" name="Picture 7" descr="safari.png">
            <a:extLst>
              <a:ext uri="{FF2B5EF4-FFF2-40B4-BE49-F238E27FC236}">
                <a16:creationId xmlns:a16="http://schemas.microsoft.com/office/drawing/2014/main" id="{1177FD16-61A1-4390-9ECA-67D35227FBA3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975" y="6602413"/>
            <a:ext cx="847725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5303" r:id="rId1"/>
    <p:sldLayoutId id="2147485270" r:id="rId2"/>
    <p:sldLayoutId id="2147485271" r:id="rId3"/>
    <p:sldLayoutId id="2147485272" r:id="rId4"/>
    <p:sldLayoutId id="2147485273" r:id="rId5"/>
    <p:sldLayoutId id="2147485274" r:id="rId6"/>
    <p:sldLayoutId id="2147485275" r:id="rId7"/>
    <p:sldLayoutId id="2147485276" r:id="rId8"/>
    <p:sldLayoutId id="2147485277" r:id="rId9"/>
    <p:sldLayoutId id="2147485278" r:id="rId10"/>
    <p:sldLayoutId id="2147485279" r:id="rId11"/>
    <p:sldLayoutId id="2147485280" r:id="rId12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ＭＳ Ｐゴシック" pitchFamily="-106" charset="-128"/>
          <a:cs typeface="ＭＳ Ｐゴシック" pitchFamily="-106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  <a:ea typeface="ＭＳ Ｐゴシック" pitchFamily="-106" charset="-128"/>
          <a:cs typeface="ＭＳ Ｐゴシック" pitchFamily="-106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  <a:ea typeface="ＭＳ Ｐゴシック" pitchFamily="-106" charset="-128"/>
          <a:cs typeface="ＭＳ Ｐゴシック" pitchFamily="-106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  <a:ea typeface="ＭＳ Ｐゴシック" pitchFamily="-106" charset="-128"/>
          <a:cs typeface="ＭＳ Ｐゴシック" pitchFamily="-106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  <a:ea typeface="ＭＳ Ｐゴシック" pitchFamily="-106" charset="-128"/>
          <a:cs typeface="ＭＳ Ｐゴシック" pitchFamily="-106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anose="05000000000000000000" pitchFamily="2" charset="2"/>
        <a:buChar char="n"/>
        <a:defRPr sz="2400">
          <a:solidFill>
            <a:schemeClr val="tx1"/>
          </a:solidFill>
          <a:latin typeface="+mn-lt"/>
          <a:ea typeface="ＭＳ Ｐゴシック" pitchFamily="-106" charset="-128"/>
          <a:cs typeface="ＭＳ Ｐゴシック" pitchFamily="-106" charset="-128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anose="05000000000000000000" pitchFamily="2" charset="2"/>
        <a:buChar char="q"/>
        <a:defRPr sz="2200">
          <a:solidFill>
            <a:schemeClr val="tx1"/>
          </a:solidFill>
          <a:latin typeface="+mn-lt"/>
          <a:ea typeface="ＭＳ Ｐゴシック" pitchFamily="-106" charset="-128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anose="05000000000000000000" pitchFamily="2" charset="2"/>
        <a:buChar char="n"/>
        <a:defRPr sz="2000">
          <a:solidFill>
            <a:schemeClr val="tx1"/>
          </a:solidFill>
          <a:latin typeface="+mn-lt"/>
          <a:ea typeface="ＭＳ Ｐゴシック" pitchFamily="-106" charset="-128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q"/>
        <a:defRPr>
          <a:solidFill>
            <a:schemeClr val="tx1"/>
          </a:solidFill>
          <a:latin typeface="+mn-lt"/>
          <a:ea typeface="ＭＳ Ｐゴシック" pitchFamily="-106" charset="-128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anose="05000000000000000000" pitchFamily="2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-106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-106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-106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-106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1026">
            <a:extLst>
              <a:ext uri="{FF2B5EF4-FFF2-40B4-BE49-F238E27FC236}">
                <a16:creationId xmlns:a16="http://schemas.microsoft.com/office/drawing/2014/main" id="{3EB3CCA9-DE02-4298-9823-5ABE043EE31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3075" name="Rectangle 1027">
            <a:extLst>
              <a:ext uri="{FF2B5EF4-FFF2-40B4-BE49-F238E27FC236}">
                <a16:creationId xmlns:a16="http://schemas.microsoft.com/office/drawing/2014/main" id="{7843735E-8BE8-4A0B-BA5D-12E78F979E7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371600"/>
            <a:ext cx="8610600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>
            <a:extLst>
              <a:ext uri="{FF2B5EF4-FFF2-40B4-BE49-F238E27FC236}">
                <a16:creationId xmlns:a16="http://schemas.microsoft.com/office/drawing/2014/main" id="{28E151CC-0722-8047-AC30-EFEB1C30778A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rgbClr val="000000"/>
                </a:solidFill>
                <a:latin typeface="Garamond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0358" name="Rectangle 1030">
            <a:extLst>
              <a:ext uri="{FF2B5EF4-FFF2-40B4-BE49-F238E27FC236}">
                <a16:creationId xmlns:a16="http://schemas.microsoft.com/office/drawing/2014/main" id="{C1391C51-FF32-6F4E-84BB-E2AE1EDBB8EC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600">
                <a:solidFill>
                  <a:srgbClr val="000000"/>
                </a:solidFill>
                <a:latin typeface="Garamond" panose="02020404030301010803" pitchFamily="18" charset="0"/>
              </a:defRPr>
            </a:lvl1pPr>
          </a:lstStyle>
          <a:p>
            <a:pPr>
              <a:defRPr/>
            </a:pPr>
            <a:fld id="{C231C648-D07C-42D2-B69E-8CA0556C8B1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3078" name="Line 1032">
            <a:extLst>
              <a:ext uri="{FF2B5EF4-FFF2-40B4-BE49-F238E27FC236}">
                <a16:creationId xmlns:a16="http://schemas.microsoft.com/office/drawing/2014/main" id="{2FF49D95-C895-408B-90A6-421648BD6D73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638175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79" name="Line 1033">
            <a:extLst>
              <a:ext uri="{FF2B5EF4-FFF2-40B4-BE49-F238E27FC236}">
                <a16:creationId xmlns:a16="http://schemas.microsoft.com/office/drawing/2014/main" id="{2A7EEB6C-C570-4EC8-ABCA-79B198B67599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91440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3080" name="Picture 7" descr="safari.png">
            <a:extLst>
              <a:ext uri="{FF2B5EF4-FFF2-40B4-BE49-F238E27FC236}">
                <a16:creationId xmlns:a16="http://schemas.microsoft.com/office/drawing/2014/main" id="{437A3DA1-3F62-41BE-8C6C-21BC99EDB3FF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6453188"/>
            <a:ext cx="1079500" cy="312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5304" r:id="rId1"/>
    <p:sldLayoutId id="2147485305" r:id="rId2"/>
    <p:sldLayoutId id="2147485306" r:id="rId3"/>
    <p:sldLayoutId id="2147485307" r:id="rId4"/>
    <p:sldLayoutId id="2147485308" r:id="rId5"/>
    <p:sldLayoutId id="2147485309" r:id="rId6"/>
    <p:sldLayoutId id="2147485310" r:id="rId7"/>
    <p:sldLayoutId id="2147485311" r:id="rId8"/>
    <p:sldLayoutId id="2147485312" r:id="rId9"/>
    <p:sldLayoutId id="2147485313" r:id="rId10"/>
    <p:sldLayoutId id="2147485314" r:id="rId11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ＭＳ Ｐゴシック" charset="0"/>
          <a:cs typeface="ＭＳ Ｐゴシック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anose="05000000000000000000" pitchFamily="2" charset="2"/>
        <a:buChar char="n"/>
        <a:defRPr sz="24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anose="05000000000000000000" pitchFamily="2" charset="2"/>
        <a:buChar char="q"/>
        <a:defRPr sz="2200">
          <a:solidFill>
            <a:schemeClr val="tx1"/>
          </a:solidFill>
          <a:latin typeface="+mn-lt"/>
          <a:ea typeface="ＭＳ Ｐゴシック" charset="0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anose="05000000000000000000" pitchFamily="2" charset="2"/>
        <a:buChar char="n"/>
        <a:defRPr sz="2000">
          <a:solidFill>
            <a:schemeClr val="tx1"/>
          </a:solidFill>
          <a:latin typeface="+mn-lt"/>
          <a:ea typeface="ＭＳ Ｐゴシック" charset="0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q"/>
        <a:defRPr>
          <a:solidFill>
            <a:schemeClr val="tx1"/>
          </a:solidFill>
          <a:latin typeface="+mn-lt"/>
          <a:ea typeface="ＭＳ Ｐゴシック" charset="0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anose="05000000000000000000" pitchFamily="2" charset="2"/>
        <a:buChar char="§"/>
        <a:defRPr sz="1600">
          <a:solidFill>
            <a:schemeClr val="tx1"/>
          </a:solidFill>
          <a:latin typeface="+mn-lt"/>
          <a:ea typeface="ＭＳ Ｐゴシック" charset="0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7AF2CEC-AA56-0D48-A242-620685F7CE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85850"/>
          </a:xfrm>
          <a:prstGeom prst="rect">
            <a:avLst/>
          </a:prstGeom>
          <a:solidFill>
            <a:schemeClr val="accent1"/>
          </a:solid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099" name="Text Placeholder 2">
            <a:extLst>
              <a:ext uri="{FF2B5EF4-FFF2-40B4-BE49-F238E27FC236}">
                <a16:creationId xmlns:a16="http://schemas.microsoft.com/office/drawing/2014/main" id="{564BA31B-F592-40D0-9695-2DC717A171D6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123825" y="1250950"/>
            <a:ext cx="8897938" cy="5222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6F6D783-1CAB-2848-BBBF-4603BEC9207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23825" y="6543675"/>
            <a:ext cx="1820863" cy="22860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900">
                <a:solidFill>
                  <a:srgbClr val="000000"/>
                </a:solidFill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BD4C21CA-49F7-4586-828F-D30C67F38387}" type="datetime1">
              <a:rPr lang="en-US" altLang="en-US"/>
              <a:pPr>
                <a:defRPr/>
              </a:pPr>
              <a:t>3/5/20</a:t>
            </a:fld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E410F0C-FBDB-4547-9CEF-3417F15B4B0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549525" y="6543675"/>
            <a:ext cx="37719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950" cap="all" baseline="0">
                <a:solidFill>
                  <a:prstClr val="black">
                    <a:alpha val="75000"/>
                  </a:prstClr>
                </a:solidFill>
                <a:latin typeface="Calibri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93930EBA-A110-5943-A601-3E892D3E69C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924675" y="6456363"/>
            <a:ext cx="2057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600">
                <a:solidFill>
                  <a:srgbClr val="000000"/>
                </a:solidFill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F963F65D-9E5F-4F18-AE71-B5B875BABC8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315" r:id="rId1"/>
    <p:sldLayoutId id="2147485316" r:id="rId2"/>
    <p:sldLayoutId id="2147485317" r:id="rId3"/>
    <p:sldLayoutId id="2147485318" r:id="rId4"/>
    <p:sldLayoutId id="2147485319" r:id="rId5"/>
    <p:sldLayoutId id="2147485320" r:id="rId6"/>
    <p:sldLayoutId id="2147485321" r:id="rId7"/>
    <p:sldLayoutId id="2147485322" r:id="rId8"/>
    <p:sldLayoutId id="2147485323" r:id="rId9"/>
    <p:sldLayoutId id="2147485324" r:id="rId10"/>
    <p:sldLayoutId id="2147485325" r:id="rId11"/>
    <p:sldLayoutId id="2147485326" r:id="rId12"/>
  </p:sldLayoutIdLst>
  <p:hf hdr="0" ftr="0" dt="0"/>
  <p:txStyles>
    <p:titleStyle>
      <a:lvl1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 kern="1200" spc="-120">
          <a:solidFill>
            <a:schemeClr val="bg1"/>
          </a:solidFill>
          <a:latin typeface="+mj-lt"/>
          <a:ea typeface="ＭＳ Ｐゴシック" charset="0"/>
          <a:cs typeface="ＭＳ Ｐゴシック" charset="0"/>
        </a:defRPr>
      </a:lvl1pPr>
      <a:lvl2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bg1"/>
          </a:solidFill>
          <a:latin typeface="Calibri" charset="0"/>
          <a:ea typeface="ＭＳ Ｐゴシック" charset="0"/>
          <a:cs typeface="ＭＳ Ｐゴシック" charset="0"/>
        </a:defRPr>
      </a:lvl2pPr>
      <a:lvl3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bg1"/>
          </a:solidFill>
          <a:latin typeface="Calibri" charset="0"/>
          <a:ea typeface="ＭＳ Ｐゴシック" charset="0"/>
          <a:cs typeface="ＭＳ Ｐゴシック" charset="0"/>
        </a:defRPr>
      </a:lvl3pPr>
      <a:lvl4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bg1"/>
          </a:solidFill>
          <a:latin typeface="Calibri" charset="0"/>
          <a:ea typeface="ＭＳ Ｐゴシック" charset="0"/>
          <a:cs typeface="ＭＳ Ｐゴシック" charset="0"/>
        </a:defRPr>
      </a:lvl4pPr>
      <a:lvl5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bg1"/>
          </a:solidFill>
          <a:latin typeface="Calibri" charset="0"/>
          <a:ea typeface="ＭＳ Ｐゴシック" charset="0"/>
          <a:cs typeface="ＭＳ Ｐゴシック" charset="0"/>
        </a:defRPr>
      </a:lvl5pPr>
      <a:lvl6pPr marL="457200" algn="ctr" rtl="0" fontAlgn="base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bg1"/>
          </a:solidFill>
          <a:latin typeface="Calibri" charset="0"/>
          <a:ea typeface="ＭＳ Ｐゴシック" charset="0"/>
          <a:cs typeface="ＭＳ Ｐゴシック" charset="0"/>
        </a:defRPr>
      </a:lvl6pPr>
      <a:lvl7pPr marL="914400" algn="ctr" rtl="0" fontAlgn="base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bg1"/>
          </a:solidFill>
          <a:latin typeface="Calibri" charset="0"/>
          <a:ea typeface="ＭＳ Ｐゴシック" charset="0"/>
          <a:cs typeface="ＭＳ Ｐゴシック" charset="0"/>
        </a:defRPr>
      </a:lvl7pPr>
      <a:lvl8pPr marL="1371600" algn="ctr" rtl="0" fontAlgn="base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bg1"/>
          </a:solidFill>
          <a:latin typeface="Calibri" charset="0"/>
          <a:ea typeface="ＭＳ Ｐゴシック" charset="0"/>
          <a:cs typeface="ＭＳ Ｐゴシック" charset="0"/>
        </a:defRPr>
      </a:lvl8pPr>
      <a:lvl9pPr marL="1828800" algn="ctr" rtl="0" fontAlgn="base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bg1"/>
          </a:solidFill>
          <a:latin typeface="Calibri" charset="0"/>
          <a:ea typeface="ＭＳ Ｐゴシック" charset="0"/>
          <a:cs typeface="ＭＳ Ｐゴシック" charset="0"/>
        </a:defRPr>
      </a:lvl9pPr>
    </p:titleStyle>
    <p:bodyStyle>
      <a:lvl1pPr marL="182563" indent="-182563" algn="l" rtl="0" eaLnBrk="0" fontAlgn="base" hangingPunct="0">
        <a:lnSpc>
          <a:spcPct val="85000"/>
        </a:lnSpc>
        <a:spcBef>
          <a:spcPts val="1300"/>
        </a:spcBef>
        <a:spcAft>
          <a:spcPct val="0"/>
        </a:spcAft>
        <a:buFont typeface="Arial" panose="020B0604020202020204" pitchFamily="34" charset="0"/>
        <a:buChar char="•"/>
        <a:defRPr sz="2800" i="1" kern="12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365125" indent="-182563" algn="l" rtl="0" eaLnBrk="0" fontAlgn="base" hangingPunct="0">
        <a:lnSpc>
          <a:spcPct val="85000"/>
        </a:lnSpc>
        <a:spcBef>
          <a:spcPts val="600"/>
        </a:spcBef>
        <a:spcAft>
          <a:spcPct val="0"/>
        </a:spcAft>
        <a:buFont typeface="Calibri" panose="020F0502020204030204" pitchFamily="34" charset="0"/>
        <a:buChar char="‐"/>
        <a:defRPr sz="2400" kern="1200">
          <a:solidFill>
            <a:schemeClr val="tx1"/>
          </a:solidFill>
          <a:latin typeface="+mn-lt"/>
          <a:ea typeface="ＭＳ Ｐゴシック" charset="0"/>
          <a:cs typeface="+mn-cs"/>
        </a:defRPr>
      </a:lvl2pPr>
      <a:lvl3pPr marL="547688" indent="-182563" algn="l" rtl="0" eaLnBrk="0" fontAlgn="base" hangingPunct="0">
        <a:lnSpc>
          <a:spcPct val="85000"/>
        </a:lnSpc>
        <a:spcBef>
          <a:spcPts val="600"/>
        </a:spcBef>
        <a:spcAft>
          <a:spcPct val="0"/>
        </a:spcAft>
        <a:buFont typeface="Arial" panose="020B0604020202020204" pitchFamily="34" charset="0"/>
        <a:buChar char="•"/>
        <a:defRPr sz="2000" i="1" kern="1200">
          <a:solidFill>
            <a:schemeClr val="tx1"/>
          </a:solidFill>
          <a:latin typeface="+mn-lt"/>
          <a:ea typeface="ＭＳ Ｐゴシック" charset="0"/>
          <a:cs typeface="+mn-cs"/>
        </a:defRPr>
      </a:lvl3pPr>
      <a:lvl4pPr marL="730250" indent="-182563" algn="l" rtl="0" eaLnBrk="0" fontAlgn="base" hangingPunct="0">
        <a:lnSpc>
          <a:spcPct val="85000"/>
        </a:lnSpc>
        <a:spcBef>
          <a:spcPts val="6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ＭＳ Ｐゴシック" charset="0"/>
          <a:cs typeface="+mn-cs"/>
        </a:defRPr>
      </a:lvl4pPr>
      <a:lvl5pPr marL="914400" indent="-182563" algn="l" rtl="0" eaLnBrk="0" fontAlgn="base" hangingPunct="0">
        <a:lnSpc>
          <a:spcPct val="85000"/>
        </a:lnSpc>
        <a:spcBef>
          <a:spcPts val="6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ＭＳ Ｐゴシック" charset="0"/>
          <a:cs typeface="+mn-cs"/>
        </a:defRPr>
      </a:lvl5pPr>
      <a:lvl6pPr marL="12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6pPr>
      <a:lvl7pPr marL="14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7pPr>
      <a:lvl8pPr marL="16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8pPr>
      <a:lvl9pPr marL="18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1026">
            <a:extLst>
              <a:ext uri="{FF2B5EF4-FFF2-40B4-BE49-F238E27FC236}">
                <a16:creationId xmlns:a16="http://schemas.microsoft.com/office/drawing/2014/main" id="{54BA50E1-14E1-4ADE-AAC9-7F3698295CF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5123" name="Rectangle 1027">
            <a:extLst>
              <a:ext uri="{FF2B5EF4-FFF2-40B4-BE49-F238E27FC236}">
                <a16:creationId xmlns:a16="http://schemas.microsoft.com/office/drawing/2014/main" id="{CB0994A3-5B18-4DB8-9AFB-DA100C5E9AF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371600"/>
            <a:ext cx="8610600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>
            <a:extLst>
              <a:ext uri="{FF2B5EF4-FFF2-40B4-BE49-F238E27FC236}">
                <a16:creationId xmlns:a16="http://schemas.microsoft.com/office/drawing/2014/main" id="{DA5DE035-3F58-8243-BB65-70E157F4F733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rgbClr val="000000"/>
                </a:solidFill>
                <a:latin typeface="Garamond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0358" name="Rectangle 1030">
            <a:extLst>
              <a:ext uri="{FF2B5EF4-FFF2-40B4-BE49-F238E27FC236}">
                <a16:creationId xmlns:a16="http://schemas.microsoft.com/office/drawing/2014/main" id="{52C86960-30F1-004A-BE4E-C032E351B4F0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600">
                <a:solidFill>
                  <a:srgbClr val="000000"/>
                </a:solidFill>
                <a:latin typeface="Garamond" panose="02020404030301010803" pitchFamily="18" charset="0"/>
              </a:defRPr>
            </a:lvl1pPr>
          </a:lstStyle>
          <a:p>
            <a:pPr>
              <a:defRPr/>
            </a:pPr>
            <a:fld id="{D7AACF20-2BB0-43F0-8EB3-81A96022327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5126" name="Line 1032">
            <a:extLst>
              <a:ext uri="{FF2B5EF4-FFF2-40B4-BE49-F238E27FC236}">
                <a16:creationId xmlns:a16="http://schemas.microsoft.com/office/drawing/2014/main" id="{4CC4B3CC-D27E-4F3F-83CE-E8AC24C8B5AD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638175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27" name="Line 1033">
            <a:extLst>
              <a:ext uri="{FF2B5EF4-FFF2-40B4-BE49-F238E27FC236}">
                <a16:creationId xmlns:a16="http://schemas.microsoft.com/office/drawing/2014/main" id="{10317469-0D48-4B25-B493-B9177B81D584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91440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5128" name="Picture 7" descr="safari.png">
            <a:extLst>
              <a:ext uri="{FF2B5EF4-FFF2-40B4-BE49-F238E27FC236}">
                <a16:creationId xmlns:a16="http://schemas.microsoft.com/office/drawing/2014/main" id="{E5640C5E-13C3-499F-92F4-4F4EF2CDC2F4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6453188"/>
            <a:ext cx="1079500" cy="312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5327" r:id="rId1"/>
    <p:sldLayoutId id="2147485328" r:id="rId2"/>
    <p:sldLayoutId id="2147485329" r:id="rId3"/>
    <p:sldLayoutId id="2147485330" r:id="rId4"/>
    <p:sldLayoutId id="2147485331" r:id="rId5"/>
    <p:sldLayoutId id="2147485332" r:id="rId6"/>
    <p:sldLayoutId id="2147485333" r:id="rId7"/>
    <p:sldLayoutId id="2147485334" r:id="rId8"/>
    <p:sldLayoutId id="2147485335" r:id="rId9"/>
    <p:sldLayoutId id="2147485336" r:id="rId10"/>
    <p:sldLayoutId id="2147485337" r:id="rId11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ＭＳ Ｐゴシック" charset="0"/>
          <a:cs typeface="ＭＳ Ｐゴシック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anose="05000000000000000000" pitchFamily="2" charset="2"/>
        <a:buChar char="n"/>
        <a:defRPr sz="24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anose="05000000000000000000" pitchFamily="2" charset="2"/>
        <a:buChar char="q"/>
        <a:defRPr sz="2200">
          <a:solidFill>
            <a:schemeClr val="tx1"/>
          </a:solidFill>
          <a:latin typeface="+mn-lt"/>
          <a:ea typeface="ＭＳ Ｐゴシック" charset="0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anose="05000000000000000000" pitchFamily="2" charset="2"/>
        <a:buChar char="n"/>
        <a:defRPr sz="2000">
          <a:solidFill>
            <a:schemeClr val="tx1"/>
          </a:solidFill>
          <a:latin typeface="+mn-lt"/>
          <a:ea typeface="ＭＳ Ｐゴシック" charset="0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q"/>
        <a:defRPr>
          <a:solidFill>
            <a:schemeClr val="tx1"/>
          </a:solidFill>
          <a:latin typeface="+mn-lt"/>
          <a:ea typeface="ＭＳ Ｐゴシック" charset="0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anose="05000000000000000000" pitchFamily="2" charset="2"/>
        <a:buChar char="§"/>
        <a:defRPr sz="1600">
          <a:solidFill>
            <a:schemeClr val="tx1"/>
          </a:solidFill>
          <a:latin typeface="+mn-lt"/>
          <a:ea typeface="ＭＳ Ｐゴシック" charset="0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1026">
            <a:extLst>
              <a:ext uri="{FF2B5EF4-FFF2-40B4-BE49-F238E27FC236}">
                <a16:creationId xmlns:a16="http://schemas.microsoft.com/office/drawing/2014/main" id="{96444F7C-8637-4AFF-93A3-9424EB83995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6147" name="Rectangle 1027">
            <a:extLst>
              <a:ext uri="{FF2B5EF4-FFF2-40B4-BE49-F238E27FC236}">
                <a16:creationId xmlns:a16="http://schemas.microsoft.com/office/drawing/2014/main" id="{67980B73-EE9A-4A9F-A849-418ED9E55ED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371600"/>
            <a:ext cx="8610600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>
            <a:extLst>
              <a:ext uri="{FF2B5EF4-FFF2-40B4-BE49-F238E27FC236}">
                <a16:creationId xmlns:a16="http://schemas.microsoft.com/office/drawing/2014/main" id="{26E53ED3-032D-470A-BD44-ACED28E1934E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latin typeface="Garamond" pitchFamily="18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0358" name="Rectangle 1030">
            <a:extLst>
              <a:ext uri="{FF2B5EF4-FFF2-40B4-BE49-F238E27FC236}">
                <a16:creationId xmlns:a16="http://schemas.microsoft.com/office/drawing/2014/main" id="{6966DFEA-5D22-44B2-B53B-A1C2D1661E93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600">
                <a:latin typeface="Garamond" pitchFamily="18" charset="0"/>
              </a:defRPr>
            </a:lvl1pPr>
          </a:lstStyle>
          <a:p>
            <a:pPr>
              <a:defRPr/>
            </a:pPr>
            <a:fld id="{F302963B-25EB-4E7C-B605-0E5AF7B7074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6150" name="Line 1032">
            <a:extLst>
              <a:ext uri="{FF2B5EF4-FFF2-40B4-BE49-F238E27FC236}">
                <a16:creationId xmlns:a16="http://schemas.microsoft.com/office/drawing/2014/main" id="{AC040637-2FFA-4304-8DA4-B9D72CA8F86F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638175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51" name="Line 1033">
            <a:extLst>
              <a:ext uri="{FF2B5EF4-FFF2-40B4-BE49-F238E27FC236}">
                <a16:creationId xmlns:a16="http://schemas.microsoft.com/office/drawing/2014/main" id="{81FC570F-A149-4E1A-AA82-D217FBF1CBCE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91440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6152" name="Picture 7" descr="safari.png">
            <a:extLst>
              <a:ext uri="{FF2B5EF4-FFF2-40B4-BE49-F238E27FC236}">
                <a16:creationId xmlns:a16="http://schemas.microsoft.com/office/drawing/2014/main" id="{6E2B3123-9827-4451-9178-8156A69DE56D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6453188"/>
            <a:ext cx="1079500" cy="312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5338" r:id="rId1"/>
    <p:sldLayoutId id="2147485281" r:id="rId2"/>
    <p:sldLayoutId id="2147485282" r:id="rId3"/>
    <p:sldLayoutId id="2147485283" r:id="rId4"/>
    <p:sldLayoutId id="2147485284" r:id="rId5"/>
    <p:sldLayoutId id="2147485285" r:id="rId6"/>
    <p:sldLayoutId id="2147485286" r:id="rId7"/>
    <p:sldLayoutId id="2147485287" r:id="rId8"/>
    <p:sldLayoutId id="2147485288" r:id="rId9"/>
    <p:sldLayoutId id="2147485289" r:id="rId10"/>
    <p:sldLayoutId id="2147485290" r:id="rId11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anose="05000000000000000000" pitchFamily="2" charset="2"/>
        <a:buChar char="n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anose="05000000000000000000" pitchFamily="2" charset="2"/>
        <a:buChar char="q"/>
        <a:defRPr sz="2200">
          <a:solidFill>
            <a:schemeClr val="tx1"/>
          </a:solidFill>
          <a:latin typeface="+mn-lt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anose="05000000000000000000" pitchFamily="2" charset="2"/>
        <a:buChar char="n"/>
        <a:defRPr sz="2000">
          <a:solidFill>
            <a:schemeClr val="tx1"/>
          </a:solidFill>
          <a:latin typeface="+mn-lt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q"/>
        <a:defRPr>
          <a:solidFill>
            <a:schemeClr val="tx1"/>
          </a:solidFill>
          <a:latin typeface="+mn-lt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anose="05000000000000000000" pitchFamily="2" charset="2"/>
        <a:buChar char="§"/>
        <a:defRPr sz="1600">
          <a:solidFill>
            <a:schemeClr val="tx1"/>
          </a:solidFill>
          <a:latin typeface="+mn-lt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1026">
            <a:extLst>
              <a:ext uri="{FF2B5EF4-FFF2-40B4-BE49-F238E27FC236}">
                <a16:creationId xmlns:a16="http://schemas.microsoft.com/office/drawing/2014/main" id="{7029A965-6F92-4DE5-A16C-05444315EC9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884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7171" name="Rectangle 1027">
            <a:extLst>
              <a:ext uri="{FF2B5EF4-FFF2-40B4-BE49-F238E27FC236}">
                <a16:creationId xmlns:a16="http://schemas.microsoft.com/office/drawing/2014/main" id="{105198BF-99FE-4964-ACB3-C00D597694B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095375"/>
            <a:ext cx="8610600" cy="5153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>
            <a:extLst>
              <a:ext uri="{FF2B5EF4-FFF2-40B4-BE49-F238E27FC236}">
                <a16:creationId xmlns:a16="http://schemas.microsoft.com/office/drawing/2014/main" id="{E005010D-8881-E842-9FB3-66D00624A682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000000"/>
                </a:solidFill>
                <a:latin typeface="Garamond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0358" name="Rectangle 1030">
            <a:extLst>
              <a:ext uri="{FF2B5EF4-FFF2-40B4-BE49-F238E27FC236}">
                <a16:creationId xmlns:a16="http://schemas.microsoft.com/office/drawing/2014/main" id="{8CB5A692-781F-D848-941D-83CEF499892C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46900" y="6373813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600">
                <a:solidFill>
                  <a:srgbClr val="000000"/>
                </a:solidFill>
                <a:latin typeface="Garamond" panose="02020404030301010803" pitchFamily="18" charset="0"/>
              </a:defRPr>
            </a:lvl1pPr>
          </a:lstStyle>
          <a:p>
            <a:pPr>
              <a:defRPr/>
            </a:pPr>
            <a:fld id="{FE54C3F5-0C1E-4BDC-A0AC-E439EB1AD06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7174" name="Line 1032">
            <a:extLst>
              <a:ext uri="{FF2B5EF4-FFF2-40B4-BE49-F238E27FC236}">
                <a16:creationId xmlns:a16="http://schemas.microsoft.com/office/drawing/2014/main" id="{E2BFC794-71A9-48BD-BA5A-18DA6BD5BBCD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6446838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175" name="Line 1033">
            <a:extLst>
              <a:ext uri="{FF2B5EF4-FFF2-40B4-BE49-F238E27FC236}">
                <a16:creationId xmlns:a16="http://schemas.microsoft.com/office/drawing/2014/main" id="{D2AC6302-A9F5-4B7F-906E-5FD18FEDC223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228600" y="91440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7176" name="Picture 7" descr="safari.png">
            <a:extLst>
              <a:ext uri="{FF2B5EF4-FFF2-40B4-BE49-F238E27FC236}">
                <a16:creationId xmlns:a16="http://schemas.microsoft.com/office/drawing/2014/main" id="{3935C3FA-A79C-4534-AEE8-B07400F56334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975" y="6602413"/>
            <a:ext cx="847725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5339" r:id="rId1"/>
    <p:sldLayoutId id="2147485291" r:id="rId2"/>
    <p:sldLayoutId id="2147485292" r:id="rId3"/>
    <p:sldLayoutId id="2147485293" r:id="rId4"/>
    <p:sldLayoutId id="2147485294" r:id="rId5"/>
    <p:sldLayoutId id="2147485295" r:id="rId6"/>
    <p:sldLayoutId id="2147485296" r:id="rId7"/>
    <p:sldLayoutId id="2147485297" r:id="rId8"/>
    <p:sldLayoutId id="2147485298" r:id="rId9"/>
    <p:sldLayoutId id="2147485299" r:id="rId10"/>
    <p:sldLayoutId id="2147485300" r:id="rId11"/>
    <p:sldLayoutId id="2147485301" r:id="rId12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ＭＳ Ｐゴシック" pitchFamily="-106" charset="-128"/>
          <a:cs typeface="ＭＳ Ｐゴシック" pitchFamily="-106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  <a:ea typeface="ＭＳ Ｐゴシック" pitchFamily="-106" charset="-128"/>
          <a:cs typeface="ＭＳ Ｐゴシック" pitchFamily="-106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  <a:ea typeface="ＭＳ Ｐゴシック" pitchFamily="-106" charset="-128"/>
          <a:cs typeface="ＭＳ Ｐゴシック" pitchFamily="-106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  <a:ea typeface="ＭＳ Ｐゴシック" pitchFamily="-106" charset="-128"/>
          <a:cs typeface="ＭＳ Ｐゴシック" pitchFamily="-106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  <a:ea typeface="ＭＳ Ｐゴシック" pitchFamily="-106" charset="-128"/>
          <a:cs typeface="ＭＳ Ｐゴシック" pitchFamily="-106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anose="05000000000000000000" pitchFamily="2" charset="2"/>
        <a:buChar char="n"/>
        <a:defRPr sz="2400">
          <a:solidFill>
            <a:schemeClr val="tx1"/>
          </a:solidFill>
          <a:latin typeface="+mn-lt"/>
          <a:ea typeface="ＭＳ Ｐゴシック" pitchFamily="-106" charset="-128"/>
          <a:cs typeface="ＭＳ Ｐゴシック" pitchFamily="-106" charset="-128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anose="05000000000000000000" pitchFamily="2" charset="2"/>
        <a:buChar char="q"/>
        <a:defRPr sz="2200">
          <a:solidFill>
            <a:schemeClr val="tx1"/>
          </a:solidFill>
          <a:latin typeface="+mn-lt"/>
          <a:ea typeface="ＭＳ Ｐゴシック" pitchFamily="-106" charset="-128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anose="05000000000000000000" pitchFamily="2" charset="2"/>
        <a:buChar char="n"/>
        <a:defRPr sz="2000">
          <a:solidFill>
            <a:schemeClr val="tx1"/>
          </a:solidFill>
          <a:latin typeface="+mn-lt"/>
          <a:ea typeface="ＭＳ Ｐゴシック" pitchFamily="-106" charset="-128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q"/>
        <a:defRPr>
          <a:solidFill>
            <a:schemeClr val="tx1"/>
          </a:solidFill>
          <a:latin typeface="+mn-lt"/>
          <a:ea typeface="ＭＳ Ｐゴシック" pitchFamily="-106" charset="-128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anose="05000000000000000000" pitchFamily="2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-106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-106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-106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-106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1026">
            <a:extLst>
              <a:ext uri="{FF2B5EF4-FFF2-40B4-BE49-F238E27FC236}">
                <a16:creationId xmlns:a16="http://schemas.microsoft.com/office/drawing/2014/main" id="{EA7F96CD-2456-4B5B-B0C5-B6433E83029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884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8195" name="Rectangle 1027">
            <a:extLst>
              <a:ext uri="{FF2B5EF4-FFF2-40B4-BE49-F238E27FC236}">
                <a16:creationId xmlns:a16="http://schemas.microsoft.com/office/drawing/2014/main" id="{87FFF0CD-53E2-464E-B018-B5E90D10F1F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095375"/>
            <a:ext cx="8610600" cy="5153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>
            <a:extLst>
              <a:ext uri="{FF2B5EF4-FFF2-40B4-BE49-F238E27FC236}">
                <a16:creationId xmlns:a16="http://schemas.microsoft.com/office/drawing/2014/main" id="{F20F2A39-3FF8-496B-8D97-BF5A25536A44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000000"/>
                </a:solidFill>
                <a:latin typeface="Garamond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0358" name="Rectangle 1030">
            <a:extLst>
              <a:ext uri="{FF2B5EF4-FFF2-40B4-BE49-F238E27FC236}">
                <a16:creationId xmlns:a16="http://schemas.microsoft.com/office/drawing/2014/main" id="{0E071B09-EF95-467A-8D0F-FA93AF6FCA60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46900" y="6373813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600">
                <a:solidFill>
                  <a:srgbClr val="000000"/>
                </a:solidFill>
                <a:latin typeface="Garamond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4C851046-22F8-440A-A742-9129E284ADD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198" name="Line 1032">
            <a:extLst>
              <a:ext uri="{FF2B5EF4-FFF2-40B4-BE49-F238E27FC236}">
                <a16:creationId xmlns:a16="http://schemas.microsoft.com/office/drawing/2014/main" id="{5243BCDF-D41C-4800-9DD8-3681926CD36B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6446838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199" name="Line 1033">
            <a:extLst>
              <a:ext uri="{FF2B5EF4-FFF2-40B4-BE49-F238E27FC236}">
                <a16:creationId xmlns:a16="http://schemas.microsoft.com/office/drawing/2014/main" id="{F0999D6A-4004-4EAD-A74C-472128F0A30B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228600" y="91440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8200" name="Picture 7" descr="safari.png">
            <a:extLst>
              <a:ext uri="{FF2B5EF4-FFF2-40B4-BE49-F238E27FC236}">
                <a16:creationId xmlns:a16="http://schemas.microsoft.com/office/drawing/2014/main" id="{02708E13-B542-42BC-B140-B5A5293BC14D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975" y="6602413"/>
            <a:ext cx="847725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5340" r:id="rId1"/>
    <p:sldLayoutId id="2147485341" r:id="rId2"/>
    <p:sldLayoutId id="2147485342" r:id="rId3"/>
    <p:sldLayoutId id="2147485343" r:id="rId4"/>
    <p:sldLayoutId id="2147485344" r:id="rId5"/>
    <p:sldLayoutId id="2147485345" r:id="rId6"/>
    <p:sldLayoutId id="2147485346" r:id="rId7"/>
    <p:sldLayoutId id="2147485347" r:id="rId8"/>
    <p:sldLayoutId id="2147485348" r:id="rId9"/>
    <p:sldLayoutId id="2147485349" r:id="rId10"/>
    <p:sldLayoutId id="2147485350" r:id="rId11"/>
    <p:sldLayoutId id="2147485351" r:id="rId12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ＭＳ Ｐゴシック" pitchFamily="-106" charset="-128"/>
          <a:cs typeface="ＭＳ Ｐゴシック" pitchFamily="-106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  <a:ea typeface="ＭＳ Ｐゴシック" pitchFamily="-106" charset="-128"/>
          <a:cs typeface="ＭＳ Ｐゴシック" pitchFamily="-106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  <a:ea typeface="ＭＳ Ｐゴシック" pitchFamily="-106" charset="-128"/>
          <a:cs typeface="ＭＳ Ｐゴシック" pitchFamily="-106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  <a:ea typeface="ＭＳ Ｐゴシック" pitchFamily="-106" charset="-128"/>
          <a:cs typeface="ＭＳ Ｐゴシック" pitchFamily="-106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  <a:ea typeface="ＭＳ Ｐゴシック" pitchFamily="-106" charset="-128"/>
          <a:cs typeface="ＭＳ Ｐゴシック" pitchFamily="-106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anose="05000000000000000000" pitchFamily="2" charset="2"/>
        <a:buChar char="n"/>
        <a:defRPr sz="2400">
          <a:solidFill>
            <a:schemeClr val="tx1"/>
          </a:solidFill>
          <a:latin typeface="+mn-lt"/>
          <a:ea typeface="ＭＳ Ｐゴシック" pitchFamily="-106" charset="-128"/>
          <a:cs typeface="ＭＳ Ｐゴシック" pitchFamily="-106" charset="-128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anose="05000000000000000000" pitchFamily="2" charset="2"/>
        <a:buChar char="q"/>
        <a:defRPr sz="2200">
          <a:solidFill>
            <a:schemeClr val="tx1"/>
          </a:solidFill>
          <a:latin typeface="+mn-lt"/>
          <a:ea typeface="ＭＳ Ｐゴシック" pitchFamily="-106" charset="-128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anose="05000000000000000000" pitchFamily="2" charset="2"/>
        <a:buChar char="n"/>
        <a:defRPr sz="2000">
          <a:solidFill>
            <a:schemeClr val="tx1"/>
          </a:solidFill>
          <a:latin typeface="+mn-lt"/>
          <a:ea typeface="ＭＳ Ｐゴシック" pitchFamily="-106" charset="-128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q"/>
        <a:defRPr>
          <a:solidFill>
            <a:schemeClr val="tx1"/>
          </a:solidFill>
          <a:latin typeface="+mn-lt"/>
          <a:ea typeface="ＭＳ Ｐゴシック" pitchFamily="-106" charset="-128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anose="05000000000000000000" pitchFamily="2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-106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-106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-106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-106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1026">
            <a:extLst>
              <a:ext uri="{FF2B5EF4-FFF2-40B4-BE49-F238E27FC236}">
                <a16:creationId xmlns:a16="http://schemas.microsoft.com/office/drawing/2014/main" id="{5237522D-A013-4C83-8858-E3061A80685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9219" name="Rectangle 1027">
            <a:extLst>
              <a:ext uri="{FF2B5EF4-FFF2-40B4-BE49-F238E27FC236}">
                <a16:creationId xmlns:a16="http://schemas.microsoft.com/office/drawing/2014/main" id="{2E1EA031-DE89-40FD-8D41-F24848FAF8A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371600"/>
            <a:ext cx="8610600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>
            <a:extLst>
              <a:ext uri="{FF2B5EF4-FFF2-40B4-BE49-F238E27FC236}">
                <a16:creationId xmlns:a16="http://schemas.microsoft.com/office/drawing/2014/main" id="{28BB64C7-BC04-0845-BB89-18968FA3BBFB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rgbClr val="000000"/>
                </a:solidFill>
                <a:latin typeface="Garamond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0358" name="Rectangle 1030">
            <a:extLst>
              <a:ext uri="{FF2B5EF4-FFF2-40B4-BE49-F238E27FC236}">
                <a16:creationId xmlns:a16="http://schemas.microsoft.com/office/drawing/2014/main" id="{E8E5E69A-B874-2D4E-B0E7-BFD5A274869A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600">
                <a:solidFill>
                  <a:srgbClr val="000000"/>
                </a:solidFill>
                <a:latin typeface="Garamond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fld id="{03CED0AF-882B-49C0-9CD0-A38ECCA8EB5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9222" name="Line 1032">
            <a:extLst>
              <a:ext uri="{FF2B5EF4-FFF2-40B4-BE49-F238E27FC236}">
                <a16:creationId xmlns:a16="http://schemas.microsoft.com/office/drawing/2014/main" id="{07879019-893F-4294-A9E1-515B7A9EDC06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638175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223" name="Line 1033">
            <a:extLst>
              <a:ext uri="{FF2B5EF4-FFF2-40B4-BE49-F238E27FC236}">
                <a16:creationId xmlns:a16="http://schemas.microsoft.com/office/drawing/2014/main" id="{A64C619D-1877-4E76-ACF2-89217F88DE60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91440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352" r:id="rId1"/>
    <p:sldLayoutId id="2147485353" r:id="rId2"/>
    <p:sldLayoutId id="2147485354" r:id="rId3"/>
    <p:sldLayoutId id="2147485355" r:id="rId4"/>
    <p:sldLayoutId id="2147485356" r:id="rId5"/>
    <p:sldLayoutId id="2147485357" r:id="rId6"/>
    <p:sldLayoutId id="2147485358" r:id="rId7"/>
    <p:sldLayoutId id="2147485359" r:id="rId8"/>
    <p:sldLayoutId id="2147485360" r:id="rId9"/>
    <p:sldLayoutId id="2147485361" r:id="rId10"/>
    <p:sldLayoutId id="2147485362" r:id="rId11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ＭＳ Ｐゴシック" charset="0"/>
          <a:cs typeface="ＭＳ Ｐゴシック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anose="05000000000000000000" pitchFamily="2" charset="2"/>
        <a:buChar char="n"/>
        <a:defRPr sz="24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anose="05000000000000000000" pitchFamily="2" charset="2"/>
        <a:buChar char="q"/>
        <a:defRPr sz="2200">
          <a:solidFill>
            <a:schemeClr val="tx1"/>
          </a:solidFill>
          <a:latin typeface="+mn-lt"/>
          <a:ea typeface="ＭＳ Ｐゴシック" charset="0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anose="05000000000000000000" pitchFamily="2" charset="2"/>
        <a:buChar char="n"/>
        <a:defRPr sz="2000">
          <a:solidFill>
            <a:schemeClr val="tx1"/>
          </a:solidFill>
          <a:latin typeface="+mn-lt"/>
          <a:ea typeface="ＭＳ Ｐゴシック" charset="0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q"/>
        <a:defRPr>
          <a:solidFill>
            <a:schemeClr val="tx1"/>
          </a:solidFill>
          <a:latin typeface="+mn-lt"/>
          <a:ea typeface="ＭＳ Ｐゴシック" charset="0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anose="05000000000000000000" pitchFamily="2" charset="2"/>
        <a:buChar char="§"/>
        <a:defRPr sz="1600">
          <a:solidFill>
            <a:schemeClr val="tx1"/>
          </a:solidFill>
          <a:latin typeface="+mn-lt"/>
          <a:ea typeface="ＭＳ Ｐゴシック" charset="0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00.xml.rels><?xml version="1.0" encoding="UTF-8" standalone="yes"?>
<Relationships xmlns="http://schemas.openxmlformats.org/package/2006/relationships"><Relationship Id="rId3" Type="http://schemas.openxmlformats.org/officeDocument/2006/relationships/tags" Target="../tags/tag76.xml"/><Relationship Id="rId7" Type="http://schemas.openxmlformats.org/officeDocument/2006/relationships/image" Target="../media/image39.wmf"/><Relationship Id="rId2" Type="http://schemas.openxmlformats.org/officeDocument/2006/relationships/tags" Target="../tags/tag75.xml"/><Relationship Id="rId1" Type="http://schemas.openxmlformats.org/officeDocument/2006/relationships/vmlDrawing" Target="../drawings/vmlDrawing26.vml"/><Relationship Id="rId6" Type="http://schemas.openxmlformats.org/officeDocument/2006/relationships/oleObject" Target="../embeddings/oleObject36.bin"/><Relationship Id="rId5" Type="http://schemas.openxmlformats.org/officeDocument/2006/relationships/slideLayout" Target="../slideLayouts/slideLayout151.xml"/><Relationship Id="rId4" Type="http://schemas.openxmlformats.org/officeDocument/2006/relationships/tags" Target="../tags/tag77.xml"/></Relationships>
</file>

<file path=ppt/slides/_rels/slide101.xml.rels><?xml version="1.0" encoding="UTF-8" standalone="yes"?>
<Relationships xmlns="http://schemas.openxmlformats.org/package/2006/relationships"><Relationship Id="rId3" Type="http://schemas.openxmlformats.org/officeDocument/2006/relationships/tags" Target="../tags/tag79.xml"/><Relationship Id="rId7" Type="http://schemas.openxmlformats.org/officeDocument/2006/relationships/image" Target="../media/image39.wmf"/><Relationship Id="rId2" Type="http://schemas.openxmlformats.org/officeDocument/2006/relationships/tags" Target="../tags/tag78.xml"/><Relationship Id="rId1" Type="http://schemas.openxmlformats.org/officeDocument/2006/relationships/vmlDrawing" Target="../drawings/vmlDrawing27.vml"/><Relationship Id="rId6" Type="http://schemas.openxmlformats.org/officeDocument/2006/relationships/oleObject" Target="../embeddings/oleObject37.bin"/><Relationship Id="rId5" Type="http://schemas.openxmlformats.org/officeDocument/2006/relationships/slideLayout" Target="../slideLayouts/slideLayout151.xml"/><Relationship Id="rId4" Type="http://schemas.openxmlformats.org/officeDocument/2006/relationships/tags" Target="../tags/tag80.xml"/></Relationships>
</file>

<file path=ppt/slides/_rels/slide102.xml.rels><?xml version="1.0" encoding="UTF-8" standalone="yes"?>
<Relationships xmlns="http://schemas.openxmlformats.org/package/2006/relationships"><Relationship Id="rId3" Type="http://schemas.openxmlformats.org/officeDocument/2006/relationships/tags" Target="../tags/tag82.xml"/><Relationship Id="rId7" Type="http://schemas.openxmlformats.org/officeDocument/2006/relationships/image" Target="../media/image39.wmf"/><Relationship Id="rId2" Type="http://schemas.openxmlformats.org/officeDocument/2006/relationships/tags" Target="../tags/tag81.xml"/><Relationship Id="rId1" Type="http://schemas.openxmlformats.org/officeDocument/2006/relationships/vmlDrawing" Target="../drawings/vmlDrawing28.vml"/><Relationship Id="rId6" Type="http://schemas.openxmlformats.org/officeDocument/2006/relationships/oleObject" Target="../embeddings/oleObject38.bin"/><Relationship Id="rId5" Type="http://schemas.openxmlformats.org/officeDocument/2006/relationships/slideLayout" Target="../slideLayouts/slideLayout151.xml"/><Relationship Id="rId4" Type="http://schemas.openxmlformats.org/officeDocument/2006/relationships/tags" Target="../tags/tag83.xml"/></Relationships>
</file>

<file path=ppt/slides/_rels/slide103.xml.rels><?xml version="1.0" encoding="UTF-8" standalone="yes"?>
<Relationships xmlns="http://schemas.openxmlformats.org/package/2006/relationships"><Relationship Id="rId3" Type="http://schemas.openxmlformats.org/officeDocument/2006/relationships/tags" Target="../tags/tag85.xml"/><Relationship Id="rId7" Type="http://schemas.openxmlformats.org/officeDocument/2006/relationships/image" Target="../media/image39.wmf"/><Relationship Id="rId2" Type="http://schemas.openxmlformats.org/officeDocument/2006/relationships/tags" Target="../tags/tag84.xml"/><Relationship Id="rId1" Type="http://schemas.openxmlformats.org/officeDocument/2006/relationships/vmlDrawing" Target="../drawings/vmlDrawing29.vml"/><Relationship Id="rId6" Type="http://schemas.openxmlformats.org/officeDocument/2006/relationships/oleObject" Target="../embeddings/oleObject39.bin"/><Relationship Id="rId5" Type="http://schemas.openxmlformats.org/officeDocument/2006/relationships/slideLayout" Target="../slideLayouts/slideLayout151.xml"/><Relationship Id="rId4" Type="http://schemas.openxmlformats.org/officeDocument/2006/relationships/tags" Target="../tags/tag86.xml"/></Relationships>
</file>

<file path=ppt/slides/_rels/slide104.xml.rels><?xml version="1.0" encoding="UTF-8" standalone="yes"?>
<Relationships xmlns="http://schemas.openxmlformats.org/package/2006/relationships"><Relationship Id="rId3" Type="http://schemas.openxmlformats.org/officeDocument/2006/relationships/tags" Target="../tags/tag88.xml"/><Relationship Id="rId7" Type="http://schemas.openxmlformats.org/officeDocument/2006/relationships/image" Target="../media/image39.wmf"/><Relationship Id="rId2" Type="http://schemas.openxmlformats.org/officeDocument/2006/relationships/tags" Target="../tags/tag87.xml"/><Relationship Id="rId1" Type="http://schemas.openxmlformats.org/officeDocument/2006/relationships/vmlDrawing" Target="../drawings/vmlDrawing30.vml"/><Relationship Id="rId6" Type="http://schemas.openxmlformats.org/officeDocument/2006/relationships/oleObject" Target="../embeddings/oleObject40.bin"/><Relationship Id="rId5" Type="http://schemas.openxmlformats.org/officeDocument/2006/relationships/slideLayout" Target="../slideLayouts/slideLayout151.xml"/><Relationship Id="rId4" Type="http://schemas.openxmlformats.org/officeDocument/2006/relationships/tags" Target="../tags/tag89.xml"/></Relationships>
</file>

<file path=ppt/slides/_rels/slide10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0.xml"/></Relationships>
</file>

<file path=ppt/slides/_rels/slide10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151.xml"/></Relationships>
</file>

<file path=ppt/slides/_rels/slide107.xml.rels><?xml version="1.0" encoding="UTF-8" standalone="yes"?>
<Relationships xmlns="http://schemas.openxmlformats.org/package/2006/relationships"><Relationship Id="rId3" Type="http://schemas.openxmlformats.org/officeDocument/2006/relationships/tags" Target="../tags/tag91.xml"/><Relationship Id="rId2" Type="http://schemas.openxmlformats.org/officeDocument/2006/relationships/tags" Target="../tags/tag90.xml"/><Relationship Id="rId1" Type="http://schemas.openxmlformats.org/officeDocument/2006/relationships/vmlDrawing" Target="../drawings/vmlDrawing31.vml"/><Relationship Id="rId6" Type="http://schemas.openxmlformats.org/officeDocument/2006/relationships/image" Target="../media/image41.wmf"/><Relationship Id="rId5" Type="http://schemas.openxmlformats.org/officeDocument/2006/relationships/oleObject" Target="../embeddings/oleObject41.bin"/><Relationship Id="rId4" Type="http://schemas.openxmlformats.org/officeDocument/2006/relationships/slideLayout" Target="../slideLayouts/slideLayout151.xml"/></Relationships>
</file>

<file path=ppt/slides/_rels/slide108.xml.rels><?xml version="1.0" encoding="UTF-8" standalone="yes"?>
<Relationships xmlns="http://schemas.openxmlformats.org/package/2006/relationships"><Relationship Id="rId3" Type="http://schemas.openxmlformats.org/officeDocument/2006/relationships/tags" Target="../tags/tag93.xml"/><Relationship Id="rId2" Type="http://schemas.openxmlformats.org/officeDocument/2006/relationships/tags" Target="../tags/tag92.xml"/><Relationship Id="rId1" Type="http://schemas.openxmlformats.org/officeDocument/2006/relationships/vmlDrawing" Target="../drawings/vmlDrawing32.vml"/><Relationship Id="rId6" Type="http://schemas.openxmlformats.org/officeDocument/2006/relationships/image" Target="../media/image42.wmf"/><Relationship Id="rId5" Type="http://schemas.openxmlformats.org/officeDocument/2006/relationships/oleObject" Target="../embeddings/oleObject42.bin"/><Relationship Id="rId4" Type="http://schemas.openxmlformats.org/officeDocument/2006/relationships/slideLayout" Target="../slideLayouts/slideLayout151.xml"/></Relationships>
</file>

<file path=ppt/slides/_rels/slide109.xml.rels><?xml version="1.0" encoding="UTF-8" standalone="yes"?>
<Relationships xmlns="http://schemas.openxmlformats.org/package/2006/relationships"><Relationship Id="rId3" Type="http://schemas.openxmlformats.org/officeDocument/2006/relationships/tags" Target="../tags/tag95.xml"/><Relationship Id="rId2" Type="http://schemas.openxmlformats.org/officeDocument/2006/relationships/tags" Target="../tags/tag94.xml"/><Relationship Id="rId1" Type="http://schemas.openxmlformats.org/officeDocument/2006/relationships/vmlDrawing" Target="../drawings/vmlDrawing33.vml"/><Relationship Id="rId6" Type="http://schemas.openxmlformats.org/officeDocument/2006/relationships/image" Target="../media/image43.wmf"/><Relationship Id="rId5" Type="http://schemas.openxmlformats.org/officeDocument/2006/relationships/oleObject" Target="../embeddings/oleObject43.bin"/><Relationship Id="rId4" Type="http://schemas.openxmlformats.org/officeDocument/2006/relationships/slideLayout" Target="../slideLayouts/slideLayout15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10.xml.rels><?xml version="1.0" encoding="UTF-8" standalone="yes"?>
<Relationships xmlns="http://schemas.openxmlformats.org/package/2006/relationships"><Relationship Id="rId3" Type="http://schemas.openxmlformats.org/officeDocument/2006/relationships/tags" Target="../tags/tag97.xml"/><Relationship Id="rId2" Type="http://schemas.openxmlformats.org/officeDocument/2006/relationships/tags" Target="../tags/tag96.xml"/><Relationship Id="rId1" Type="http://schemas.openxmlformats.org/officeDocument/2006/relationships/vmlDrawing" Target="../drawings/vmlDrawing34.vml"/><Relationship Id="rId6" Type="http://schemas.openxmlformats.org/officeDocument/2006/relationships/image" Target="../media/image44.wmf"/><Relationship Id="rId5" Type="http://schemas.openxmlformats.org/officeDocument/2006/relationships/oleObject" Target="../embeddings/oleObject44.bin"/><Relationship Id="rId4" Type="http://schemas.openxmlformats.org/officeDocument/2006/relationships/slideLayout" Target="../slideLayouts/slideLayout151.xml"/></Relationships>
</file>

<file path=ppt/slides/_rels/slide111.xml.rels><?xml version="1.0" encoding="UTF-8" standalone="yes"?>
<Relationships xmlns="http://schemas.openxmlformats.org/package/2006/relationships"><Relationship Id="rId3" Type="http://schemas.openxmlformats.org/officeDocument/2006/relationships/tags" Target="../tags/tag99.xml"/><Relationship Id="rId2" Type="http://schemas.openxmlformats.org/officeDocument/2006/relationships/tags" Target="../tags/tag98.xml"/><Relationship Id="rId1" Type="http://schemas.openxmlformats.org/officeDocument/2006/relationships/vmlDrawing" Target="../drawings/vmlDrawing35.vml"/><Relationship Id="rId6" Type="http://schemas.openxmlformats.org/officeDocument/2006/relationships/image" Target="../media/image44.wmf"/><Relationship Id="rId5" Type="http://schemas.openxmlformats.org/officeDocument/2006/relationships/oleObject" Target="../embeddings/oleObject45.bin"/><Relationship Id="rId4" Type="http://schemas.openxmlformats.org/officeDocument/2006/relationships/slideLayout" Target="../slideLayouts/slideLayout151.xml"/></Relationships>
</file>

<file path=ppt/slides/_rels/slide112.xml.rels><?xml version="1.0" encoding="UTF-8" standalone="yes"?>
<Relationships xmlns="http://schemas.openxmlformats.org/package/2006/relationships"><Relationship Id="rId3" Type="http://schemas.openxmlformats.org/officeDocument/2006/relationships/tags" Target="../tags/tag101.xml"/><Relationship Id="rId2" Type="http://schemas.openxmlformats.org/officeDocument/2006/relationships/tags" Target="../tags/tag100.xml"/><Relationship Id="rId1" Type="http://schemas.openxmlformats.org/officeDocument/2006/relationships/vmlDrawing" Target="../drawings/vmlDrawing36.vml"/><Relationship Id="rId6" Type="http://schemas.openxmlformats.org/officeDocument/2006/relationships/image" Target="../media/image44.wmf"/><Relationship Id="rId5" Type="http://schemas.openxmlformats.org/officeDocument/2006/relationships/oleObject" Target="../embeddings/oleObject46.bin"/><Relationship Id="rId4" Type="http://schemas.openxmlformats.org/officeDocument/2006/relationships/slideLayout" Target="../slideLayouts/slideLayout151.xml"/></Relationships>
</file>

<file path=ppt/slides/_rels/slide113.xml.rels><?xml version="1.0" encoding="UTF-8" standalone="yes"?>
<Relationships xmlns="http://schemas.openxmlformats.org/package/2006/relationships"><Relationship Id="rId3" Type="http://schemas.openxmlformats.org/officeDocument/2006/relationships/tags" Target="../tags/tag103.xml"/><Relationship Id="rId2" Type="http://schemas.openxmlformats.org/officeDocument/2006/relationships/tags" Target="../tags/tag102.xml"/><Relationship Id="rId1" Type="http://schemas.openxmlformats.org/officeDocument/2006/relationships/vmlDrawing" Target="../drawings/vmlDrawing37.vml"/><Relationship Id="rId6" Type="http://schemas.openxmlformats.org/officeDocument/2006/relationships/image" Target="../media/image44.wmf"/><Relationship Id="rId5" Type="http://schemas.openxmlformats.org/officeDocument/2006/relationships/oleObject" Target="../embeddings/oleObject47.bin"/><Relationship Id="rId4" Type="http://schemas.openxmlformats.org/officeDocument/2006/relationships/slideLayout" Target="../slideLayouts/slideLayout151.xml"/></Relationships>
</file>

<file path=ppt/slides/_rels/slide114.xml.rels><?xml version="1.0" encoding="UTF-8" standalone="yes"?>
<Relationships xmlns="http://schemas.openxmlformats.org/package/2006/relationships"><Relationship Id="rId3" Type="http://schemas.openxmlformats.org/officeDocument/2006/relationships/tags" Target="../tags/tag105.xml"/><Relationship Id="rId2" Type="http://schemas.openxmlformats.org/officeDocument/2006/relationships/tags" Target="../tags/tag104.xml"/><Relationship Id="rId1" Type="http://schemas.openxmlformats.org/officeDocument/2006/relationships/vmlDrawing" Target="../drawings/vmlDrawing38.vml"/><Relationship Id="rId6" Type="http://schemas.openxmlformats.org/officeDocument/2006/relationships/image" Target="../media/image44.wmf"/><Relationship Id="rId5" Type="http://schemas.openxmlformats.org/officeDocument/2006/relationships/oleObject" Target="../embeddings/oleObject48.bin"/><Relationship Id="rId4" Type="http://schemas.openxmlformats.org/officeDocument/2006/relationships/slideLayout" Target="../slideLayouts/slideLayout151.xml"/></Relationships>
</file>

<file path=ppt/slides/_rels/slide115.xml.rels><?xml version="1.0" encoding="UTF-8" standalone="yes"?>
<Relationships xmlns="http://schemas.openxmlformats.org/package/2006/relationships"><Relationship Id="rId3" Type="http://schemas.openxmlformats.org/officeDocument/2006/relationships/tags" Target="../tags/tag107.xml"/><Relationship Id="rId2" Type="http://schemas.openxmlformats.org/officeDocument/2006/relationships/tags" Target="../tags/tag106.xml"/><Relationship Id="rId1" Type="http://schemas.openxmlformats.org/officeDocument/2006/relationships/vmlDrawing" Target="../drawings/vmlDrawing39.vml"/><Relationship Id="rId6" Type="http://schemas.openxmlformats.org/officeDocument/2006/relationships/image" Target="../media/image44.wmf"/><Relationship Id="rId5" Type="http://schemas.openxmlformats.org/officeDocument/2006/relationships/oleObject" Target="../embeddings/oleObject49.bin"/><Relationship Id="rId4" Type="http://schemas.openxmlformats.org/officeDocument/2006/relationships/slideLayout" Target="../slideLayouts/slideLayout151.xml"/></Relationships>
</file>

<file path=ppt/slides/_rels/slide116.xml.rels><?xml version="1.0" encoding="UTF-8" standalone="yes"?>
<Relationships xmlns="http://schemas.openxmlformats.org/package/2006/relationships"><Relationship Id="rId3" Type="http://schemas.openxmlformats.org/officeDocument/2006/relationships/tags" Target="../tags/tag109.xml"/><Relationship Id="rId2" Type="http://schemas.openxmlformats.org/officeDocument/2006/relationships/tags" Target="../tags/tag108.xml"/><Relationship Id="rId1" Type="http://schemas.openxmlformats.org/officeDocument/2006/relationships/vmlDrawing" Target="../drawings/vmlDrawing40.vml"/><Relationship Id="rId6" Type="http://schemas.openxmlformats.org/officeDocument/2006/relationships/image" Target="../media/image44.wmf"/><Relationship Id="rId5" Type="http://schemas.openxmlformats.org/officeDocument/2006/relationships/oleObject" Target="../embeddings/oleObject50.bin"/><Relationship Id="rId4" Type="http://schemas.openxmlformats.org/officeDocument/2006/relationships/slideLayout" Target="../slideLayouts/slideLayout151.xml"/></Relationships>
</file>

<file path=ppt/slides/_rels/slide117.xml.rels><?xml version="1.0" encoding="UTF-8" standalone="yes"?>
<Relationships xmlns="http://schemas.openxmlformats.org/package/2006/relationships"><Relationship Id="rId3" Type="http://schemas.openxmlformats.org/officeDocument/2006/relationships/tags" Target="../tags/tag111.xml"/><Relationship Id="rId2" Type="http://schemas.openxmlformats.org/officeDocument/2006/relationships/tags" Target="../tags/tag110.xml"/><Relationship Id="rId1" Type="http://schemas.openxmlformats.org/officeDocument/2006/relationships/vmlDrawing" Target="../drawings/vmlDrawing41.vml"/><Relationship Id="rId6" Type="http://schemas.openxmlformats.org/officeDocument/2006/relationships/image" Target="../media/image44.wmf"/><Relationship Id="rId5" Type="http://schemas.openxmlformats.org/officeDocument/2006/relationships/oleObject" Target="../embeddings/oleObject51.bin"/><Relationship Id="rId4" Type="http://schemas.openxmlformats.org/officeDocument/2006/relationships/slideLayout" Target="../slideLayouts/slideLayout151.xml"/></Relationships>
</file>

<file path=ppt/slides/_rels/slide118.xml.rels><?xml version="1.0" encoding="UTF-8" standalone="yes"?>
<Relationships xmlns="http://schemas.openxmlformats.org/package/2006/relationships"><Relationship Id="rId3" Type="http://schemas.openxmlformats.org/officeDocument/2006/relationships/tags" Target="../tags/tag113.xml"/><Relationship Id="rId2" Type="http://schemas.openxmlformats.org/officeDocument/2006/relationships/tags" Target="../tags/tag112.xml"/><Relationship Id="rId1" Type="http://schemas.openxmlformats.org/officeDocument/2006/relationships/vmlDrawing" Target="../drawings/vmlDrawing42.vml"/><Relationship Id="rId6" Type="http://schemas.openxmlformats.org/officeDocument/2006/relationships/image" Target="../media/image44.wmf"/><Relationship Id="rId5" Type="http://schemas.openxmlformats.org/officeDocument/2006/relationships/oleObject" Target="../embeddings/oleObject52.bin"/><Relationship Id="rId4" Type="http://schemas.openxmlformats.org/officeDocument/2006/relationships/slideLayout" Target="../slideLayouts/slideLayout151.xml"/></Relationships>
</file>

<file path=ppt/slides/_rels/slide119.xml.rels><?xml version="1.0" encoding="UTF-8" standalone="yes"?>
<Relationships xmlns="http://schemas.openxmlformats.org/package/2006/relationships"><Relationship Id="rId3" Type="http://schemas.openxmlformats.org/officeDocument/2006/relationships/tags" Target="../tags/tag115.xml"/><Relationship Id="rId2" Type="http://schemas.openxmlformats.org/officeDocument/2006/relationships/tags" Target="../tags/tag114.xml"/><Relationship Id="rId1" Type="http://schemas.openxmlformats.org/officeDocument/2006/relationships/vmlDrawing" Target="../drawings/vmlDrawing43.vml"/><Relationship Id="rId6" Type="http://schemas.openxmlformats.org/officeDocument/2006/relationships/image" Target="../media/image44.wmf"/><Relationship Id="rId5" Type="http://schemas.openxmlformats.org/officeDocument/2006/relationships/oleObject" Target="../embeddings/oleObject53.bin"/><Relationship Id="rId4" Type="http://schemas.openxmlformats.org/officeDocument/2006/relationships/slideLayout" Target="../slideLayouts/slideLayout15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5.xml"/></Relationships>
</file>

<file path=ppt/slides/_rels/slide1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0.xml"/></Relationships>
</file>

<file path=ppt/slides/_rels/slide1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51.xml"/></Relationships>
</file>

<file path=ppt/slides/_rels/slide1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1.xml"/></Relationships>
</file>

<file path=ppt/slides/_rels/slide1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1.xml"/></Relationships>
</file>

<file path=ppt/slides/_rels/slide1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1.xml"/></Relationships>
</file>

<file path=ppt/slides/_rels/slide1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0.xml"/></Relationships>
</file>

<file path=ppt/slides/_rels/slide12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51.xml"/><Relationship Id="rId2" Type="http://schemas.openxmlformats.org/officeDocument/2006/relationships/tags" Target="../tags/tag116.xml"/><Relationship Id="rId1" Type="http://schemas.openxmlformats.org/officeDocument/2006/relationships/vmlDrawing" Target="../drawings/vmlDrawing44.vml"/><Relationship Id="rId5" Type="http://schemas.openxmlformats.org/officeDocument/2006/relationships/image" Target="../media/image35.wmf"/><Relationship Id="rId4" Type="http://schemas.openxmlformats.org/officeDocument/2006/relationships/oleObject" Target="../embeddings/oleObject54.bin"/></Relationships>
</file>

<file path=ppt/slides/_rels/slide12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51.xml"/><Relationship Id="rId2" Type="http://schemas.openxmlformats.org/officeDocument/2006/relationships/tags" Target="../tags/tag117.xml"/><Relationship Id="rId1" Type="http://schemas.openxmlformats.org/officeDocument/2006/relationships/vmlDrawing" Target="../drawings/vmlDrawing45.vml"/><Relationship Id="rId6" Type="http://schemas.openxmlformats.org/officeDocument/2006/relationships/image" Target="../media/image45.png"/><Relationship Id="rId5" Type="http://schemas.openxmlformats.org/officeDocument/2006/relationships/image" Target="../media/image35.wmf"/><Relationship Id="rId4" Type="http://schemas.openxmlformats.org/officeDocument/2006/relationships/oleObject" Target="../embeddings/oleObject55.bin"/></Relationships>
</file>

<file path=ppt/slides/_rels/slide12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51.xml"/><Relationship Id="rId2" Type="http://schemas.openxmlformats.org/officeDocument/2006/relationships/tags" Target="../tags/tag118.xml"/><Relationship Id="rId1" Type="http://schemas.openxmlformats.org/officeDocument/2006/relationships/vmlDrawing" Target="../drawings/vmlDrawing46.vml"/><Relationship Id="rId6" Type="http://schemas.openxmlformats.org/officeDocument/2006/relationships/image" Target="../media/image45.png"/><Relationship Id="rId5" Type="http://schemas.openxmlformats.org/officeDocument/2006/relationships/image" Target="../media/image35.wmf"/><Relationship Id="rId4" Type="http://schemas.openxmlformats.org/officeDocument/2006/relationships/oleObject" Target="../embeddings/oleObject56.bin"/></Relationships>
</file>

<file path=ppt/slides/_rels/slide1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wmf"/><Relationship Id="rId3" Type="http://schemas.openxmlformats.org/officeDocument/2006/relationships/tags" Target="../tags/tag120.xml"/><Relationship Id="rId7" Type="http://schemas.openxmlformats.org/officeDocument/2006/relationships/oleObject" Target="../embeddings/oleObject58.bin"/><Relationship Id="rId2" Type="http://schemas.openxmlformats.org/officeDocument/2006/relationships/tags" Target="../tags/tag119.xml"/><Relationship Id="rId1" Type="http://schemas.openxmlformats.org/officeDocument/2006/relationships/vmlDrawing" Target="../drawings/vmlDrawing47.vml"/><Relationship Id="rId6" Type="http://schemas.openxmlformats.org/officeDocument/2006/relationships/image" Target="../media/image46.wmf"/><Relationship Id="rId5" Type="http://schemas.openxmlformats.org/officeDocument/2006/relationships/oleObject" Target="../embeddings/oleObject57.bin"/><Relationship Id="rId4" Type="http://schemas.openxmlformats.org/officeDocument/2006/relationships/slideLayout" Target="../slideLayouts/slideLayout151.xml"/><Relationship Id="rId9" Type="http://schemas.openxmlformats.org/officeDocument/2006/relationships/image" Target="../media/image4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5.xml"/></Relationships>
</file>

<file path=ppt/slides/_rels/slide1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1.xml"/></Relationships>
</file>

<file path=ppt/slides/_rels/slide1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emf"/><Relationship Id="rId1" Type="http://schemas.openxmlformats.org/officeDocument/2006/relationships/slideLayout" Target="../slideLayouts/slideLayout151.xml"/></Relationships>
</file>

<file path=ppt/slides/_rels/slide1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151.xml"/></Relationships>
</file>

<file path=ppt/slides/_rels/slide1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.xml"/></Relationships>
</file>

<file path=ppt/slides/_rels/slide1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0.xml"/></Relationships>
</file>

<file path=ppt/slides/_rels/slide13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51.xml"/><Relationship Id="rId2" Type="http://schemas.openxmlformats.org/officeDocument/2006/relationships/tags" Target="../tags/tag121.xml"/><Relationship Id="rId1" Type="http://schemas.openxmlformats.org/officeDocument/2006/relationships/vmlDrawing" Target="../drawings/vmlDrawing48.vml"/><Relationship Id="rId5" Type="http://schemas.openxmlformats.org/officeDocument/2006/relationships/image" Target="../media/image50.wmf"/><Relationship Id="rId4" Type="http://schemas.openxmlformats.org/officeDocument/2006/relationships/oleObject" Target="../embeddings/oleObject59.bin"/></Relationships>
</file>

<file path=ppt/slides/_rels/slide13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51.xml"/><Relationship Id="rId2" Type="http://schemas.openxmlformats.org/officeDocument/2006/relationships/tags" Target="../tags/tag122.xml"/><Relationship Id="rId1" Type="http://schemas.openxmlformats.org/officeDocument/2006/relationships/vmlDrawing" Target="../drawings/vmlDrawing49.vml"/><Relationship Id="rId5" Type="http://schemas.openxmlformats.org/officeDocument/2006/relationships/image" Target="../media/image51.wmf"/><Relationship Id="rId4" Type="http://schemas.openxmlformats.org/officeDocument/2006/relationships/oleObject" Target="../embeddings/oleObject60.bin"/></Relationships>
</file>

<file path=ppt/slides/_rels/slide13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51.xml"/><Relationship Id="rId2" Type="http://schemas.openxmlformats.org/officeDocument/2006/relationships/tags" Target="../tags/tag123.xml"/><Relationship Id="rId1" Type="http://schemas.openxmlformats.org/officeDocument/2006/relationships/vmlDrawing" Target="../drawings/vmlDrawing50.vml"/><Relationship Id="rId5" Type="http://schemas.openxmlformats.org/officeDocument/2006/relationships/image" Target="../media/image52.wmf"/><Relationship Id="rId4" Type="http://schemas.openxmlformats.org/officeDocument/2006/relationships/oleObject" Target="../embeddings/oleObject61.bin"/></Relationships>
</file>

<file path=ppt/slides/_rels/slide13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51.xml"/><Relationship Id="rId2" Type="http://schemas.openxmlformats.org/officeDocument/2006/relationships/tags" Target="../tags/tag124.xml"/><Relationship Id="rId1" Type="http://schemas.openxmlformats.org/officeDocument/2006/relationships/vmlDrawing" Target="../drawings/vmlDrawing51.vml"/><Relationship Id="rId5" Type="http://schemas.openxmlformats.org/officeDocument/2006/relationships/image" Target="../media/image53.wmf"/><Relationship Id="rId4" Type="http://schemas.openxmlformats.org/officeDocument/2006/relationships/oleObject" Target="../embeddings/oleObject62.bin"/></Relationships>
</file>

<file path=ppt/slides/_rels/slide1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5.xml"/></Relationships>
</file>

<file path=ppt/slides/_rels/slide14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8.png"/><Relationship Id="rId3" Type="http://schemas.openxmlformats.org/officeDocument/2006/relationships/image" Target="../media/image163.png"/><Relationship Id="rId7" Type="http://schemas.openxmlformats.org/officeDocument/2006/relationships/image" Target="../media/image16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6.png"/><Relationship Id="rId5" Type="http://schemas.openxmlformats.org/officeDocument/2006/relationships/image" Target="../media/image165.png"/><Relationship Id="rId4" Type="http://schemas.openxmlformats.org/officeDocument/2006/relationships/image" Target="../media/image17.png"/></Relationships>
</file>

<file path=ppt/slides/_rels/slide1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9.png"/><Relationship Id="rId1" Type="http://schemas.openxmlformats.org/officeDocument/2006/relationships/slideLayout" Target="../slideLayouts/slideLayout2.xml"/></Relationships>
</file>

<file path=ppt/slides/_rels/slide1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1.png"/><Relationship Id="rId7" Type="http://schemas.openxmlformats.org/officeDocument/2006/relationships/image" Target="../media/image175.png"/><Relationship Id="rId2" Type="http://schemas.openxmlformats.org/officeDocument/2006/relationships/image" Target="../media/image17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4.png"/><Relationship Id="rId5" Type="http://schemas.openxmlformats.org/officeDocument/2006/relationships/image" Target="../media/image173.png"/><Relationship Id="rId4" Type="http://schemas.openxmlformats.org/officeDocument/2006/relationships/image" Target="../media/image172.png"/></Relationships>
</file>

<file path=ppt/slides/_rels/slide1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5.png"/><Relationship Id="rId2" Type="http://schemas.openxmlformats.org/officeDocument/2006/relationships/image" Target="../media/image176.png"/><Relationship Id="rId1" Type="http://schemas.openxmlformats.org/officeDocument/2006/relationships/slideLayout" Target="../slideLayouts/slideLayout6.xml"/></Relationships>
</file>

<file path=ppt/slides/_rels/slide14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3.png"/><Relationship Id="rId3" Type="http://schemas.openxmlformats.org/officeDocument/2006/relationships/image" Target="../media/image178.png"/><Relationship Id="rId7" Type="http://schemas.openxmlformats.org/officeDocument/2006/relationships/image" Target="../media/image182.png"/><Relationship Id="rId2" Type="http://schemas.openxmlformats.org/officeDocument/2006/relationships/image" Target="../media/image17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1.png"/><Relationship Id="rId5" Type="http://schemas.openxmlformats.org/officeDocument/2006/relationships/image" Target="../media/image180.png"/><Relationship Id="rId4" Type="http://schemas.openxmlformats.org/officeDocument/2006/relationships/image" Target="../media/image179.png"/></Relationships>
</file>

<file path=ppt/slides/_rels/slide14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8.png"/><Relationship Id="rId3" Type="http://schemas.openxmlformats.org/officeDocument/2006/relationships/image" Target="../media/image185.png"/><Relationship Id="rId7" Type="http://schemas.openxmlformats.org/officeDocument/2006/relationships/image" Target="../media/image187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6.png"/><Relationship Id="rId5" Type="http://schemas.openxmlformats.org/officeDocument/2006/relationships/image" Target="../media/image63.png"/><Relationship Id="rId4" Type="http://schemas.openxmlformats.org/officeDocument/2006/relationships/image" Target="../media/image93.png"/><Relationship Id="rId9" Type="http://schemas.openxmlformats.org/officeDocument/2006/relationships/image" Target="../media/image189.png"/></Relationships>
</file>

<file path=ppt/slides/_rels/slide1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0.png"/><Relationship Id="rId1" Type="http://schemas.openxmlformats.org/officeDocument/2006/relationships/slideLayout" Target="../slideLayouts/slideLayout2.xml"/></Relationships>
</file>

<file path=ppt/slides/_rels/slide1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2.png"/><Relationship Id="rId7" Type="http://schemas.openxmlformats.org/officeDocument/2006/relationships/image" Target="../media/image196.png"/><Relationship Id="rId2" Type="http://schemas.openxmlformats.org/officeDocument/2006/relationships/image" Target="../media/image191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95.png"/><Relationship Id="rId5" Type="http://schemas.openxmlformats.org/officeDocument/2006/relationships/image" Target="../media/image194.png"/><Relationship Id="rId4" Type="http://schemas.openxmlformats.org/officeDocument/2006/relationships/image" Target="../media/image193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5.xml"/></Relationships>
</file>

<file path=ppt/slides/_rels/slide1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2.png"/><Relationship Id="rId7" Type="http://schemas.openxmlformats.org/officeDocument/2006/relationships/image" Target="../media/image199.png"/><Relationship Id="rId2" Type="http://schemas.openxmlformats.org/officeDocument/2006/relationships/image" Target="../media/image191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98.png"/><Relationship Id="rId5" Type="http://schemas.openxmlformats.org/officeDocument/2006/relationships/image" Target="../media/image197.png"/><Relationship Id="rId4" Type="http://schemas.openxmlformats.org/officeDocument/2006/relationships/image" Target="../media/image193.png"/></Relationships>
</file>

<file path=ppt/slides/_rels/slide1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5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4.png"/><Relationship Id="rId3" Type="http://schemas.openxmlformats.org/officeDocument/2006/relationships/image" Target="../media/image200.png"/><Relationship Id="rId7" Type="http://schemas.openxmlformats.org/officeDocument/2006/relationships/image" Target="../media/image203.png"/><Relationship Id="rId2" Type="http://schemas.openxmlformats.org/officeDocument/2006/relationships/image" Target="../media/image1770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202.png"/><Relationship Id="rId5" Type="http://schemas.openxmlformats.org/officeDocument/2006/relationships/image" Target="../media/image201.png"/><Relationship Id="rId4" Type="http://schemas.openxmlformats.org/officeDocument/2006/relationships/image" Target="../media/image1700.png"/><Relationship Id="rId9" Type="http://schemas.openxmlformats.org/officeDocument/2006/relationships/image" Target="../media/image205.png"/></Relationships>
</file>

<file path=ppt/slides/_rels/slide1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tiff"/><Relationship Id="rId2" Type="http://schemas.openxmlformats.org/officeDocument/2006/relationships/image" Target="../media/image14.tif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8.png"/><Relationship Id="rId3" Type="http://schemas.openxmlformats.org/officeDocument/2006/relationships/image" Target="../media/image163.png"/><Relationship Id="rId7" Type="http://schemas.openxmlformats.org/officeDocument/2006/relationships/image" Target="../media/image16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6.png"/><Relationship Id="rId5" Type="http://schemas.openxmlformats.org/officeDocument/2006/relationships/image" Target="../media/image165.png"/><Relationship Id="rId4" Type="http://schemas.openxmlformats.org/officeDocument/2006/relationships/image" Target="../media/image17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https://youtu.be/ozs18ARNG6s?list=PL5Q2soXY2Zi8J58xLKBNFQFHRO3GrXxA9&amp;t=220" TargetMode="External"/><Relationship Id="rId2" Type="http://schemas.openxmlformats.org/officeDocument/2006/relationships/hyperlink" Target="https://youtu.be/0ks0PeaOUjE?list=PL5Q2soXY2Zi8J58xLKBNFQFHRO3GrXxA9&amp;t=4570" TargetMode="Externa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0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5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0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51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0.wmf"/><Relationship Id="rId5" Type="http://schemas.openxmlformats.org/officeDocument/2006/relationships/oleObject" Target="../embeddings/oleObject1.bin"/><Relationship Id="rId4" Type="http://schemas.openxmlformats.org/officeDocument/2006/relationships/slideLayout" Target="../slideLayouts/slideLayout151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151.xml"/><Relationship Id="rId1" Type="http://schemas.openxmlformats.org/officeDocument/2006/relationships/tags" Target="../tags/tag3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0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1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1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0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1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1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moodle-app2.let.ethz.ch/mod/assign/view.php?id=421558" TargetMode="External"/><Relationship Id="rId2" Type="http://schemas.openxmlformats.org/officeDocument/2006/relationships/hyperlink" Target="https://www.youtube.com/watch?v=kgiZlSOcGFM" TargetMode="Externa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0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1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1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0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1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51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51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151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151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15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s://safari.ethz.ch/digitaltechnik/spring2019/lib/exe/fetch.php?media=gordon_moore_1965_article.pdf" TargetMode="External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51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1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51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51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151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0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tif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51.xml"/><Relationship Id="rId4" Type="http://schemas.openxmlformats.org/officeDocument/2006/relationships/image" Target="../media/image23.tiff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tiff"/><Relationship Id="rId1" Type="http://schemas.openxmlformats.org/officeDocument/2006/relationships/slideLayout" Target="../slideLayouts/slideLayout151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51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1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hyperlink" Target="https://people.inf.ethz.ch/omutlu/pub/staged-memory-scheduling_isca12.pdf" TargetMode="External"/><Relationship Id="rId3" Type="http://schemas.openxmlformats.org/officeDocument/2006/relationships/hyperlink" Target="https://safari.ethz.ch/digitaltechnik/spring2019/lib/exe/fetch.php?media=onur-digitaldesign-s19-how-to-do-the-paper-reviews.ppt" TargetMode="External"/><Relationship Id="rId7" Type="http://schemas.openxmlformats.org/officeDocument/2006/relationships/hyperlink" Target="https://safari.ethz.ch/digitaltechnik/spring2019/lib/exe/fetch.php?media=review-chapter-om-2.pdf" TargetMode="External"/><Relationship Id="rId2" Type="http://schemas.openxmlformats.org/officeDocument/2006/relationships/hyperlink" Target="https://safari.ethz.ch/digitaltechnik/spring2019/lib/exe/fetch.php?media=onur-digitaldesign-s19-how-to-do-the-paper-reviews.pdf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safari.ethz.ch/digitaltechnik/spring2019/lib/exe/fetch.php?media=review-chapter-om.pdf" TargetMode="External"/><Relationship Id="rId5" Type="http://schemas.openxmlformats.org/officeDocument/2006/relationships/hyperlink" Target="https://people.inf.ethz.ch/omutlu/pub/main-memory-scaling_springer15.pdf" TargetMode="External"/><Relationship Id="rId4" Type="http://schemas.openxmlformats.org/officeDocument/2006/relationships/hyperlink" Target="https://www.youtube.com/watch?v=tOL6FANAJ8c" TargetMode="External"/><Relationship Id="rId9" Type="http://schemas.openxmlformats.org/officeDocument/2006/relationships/hyperlink" Target="https://safari.ethz.ch/digitaltechnik/spring2019/lib/exe/fetch.php?media=review-sms.pdf" TargetMode="Externa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51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1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0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51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1.xml"/></Relationships>
</file>

<file path=ppt/slides/_rels/slide6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wmf"/><Relationship Id="rId3" Type="http://schemas.openxmlformats.org/officeDocument/2006/relationships/tags" Target="../tags/tag5.xml"/><Relationship Id="rId7" Type="http://schemas.openxmlformats.org/officeDocument/2006/relationships/oleObject" Target="../embeddings/oleObject2.bin"/><Relationship Id="rId2" Type="http://schemas.openxmlformats.org/officeDocument/2006/relationships/tags" Target="../tags/tag4.xml"/><Relationship Id="rId1" Type="http://schemas.openxmlformats.org/officeDocument/2006/relationships/vmlDrawing" Target="../drawings/vmlDrawing2.vml"/><Relationship Id="rId6" Type="http://schemas.openxmlformats.org/officeDocument/2006/relationships/notesSlide" Target="../notesSlides/notesSlide11.xml"/><Relationship Id="rId5" Type="http://schemas.openxmlformats.org/officeDocument/2006/relationships/slideLayout" Target="../slideLayouts/slideLayout151.xml"/><Relationship Id="rId4" Type="http://schemas.openxmlformats.org/officeDocument/2006/relationships/tags" Target="../tags/tag6.xml"/></Relationships>
</file>

<file path=ppt/slides/_rels/slide6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wmf"/><Relationship Id="rId3" Type="http://schemas.openxmlformats.org/officeDocument/2006/relationships/tags" Target="../tags/tag8.xml"/><Relationship Id="rId7" Type="http://schemas.openxmlformats.org/officeDocument/2006/relationships/oleObject" Target="../embeddings/oleObject3.bin"/><Relationship Id="rId12" Type="http://schemas.openxmlformats.org/officeDocument/2006/relationships/image" Target="../media/image29.wmf"/><Relationship Id="rId2" Type="http://schemas.openxmlformats.org/officeDocument/2006/relationships/tags" Target="../tags/tag7.xml"/><Relationship Id="rId1" Type="http://schemas.openxmlformats.org/officeDocument/2006/relationships/vmlDrawing" Target="../drawings/vmlDrawing3.vml"/><Relationship Id="rId6" Type="http://schemas.openxmlformats.org/officeDocument/2006/relationships/notesSlide" Target="../notesSlides/notesSlide12.xml"/><Relationship Id="rId11" Type="http://schemas.openxmlformats.org/officeDocument/2006/relationships/oleObject" Target="../embeddings/oleObject5.bin"/><Relationship Id="rId5" Type="http://schemas.openxmlformats.org/officeDocument/2006/relationships/slideLayout" Target="../slideLayouts/slideLayout151.xml"/><Relationship Id="rId10" Type="http://schemas.openxmlformats.org/officeDocument/2006/relationships/image" Target="../media/image28.wmf"/><Relationship Id="rId4" Type="http://schemas.openxmlformats.org/officeDocument/2006/relationships/tags" Target="../tags/tag9.xml"/><Relationship Id="rId9" Type="http://schemas.openxmlformats.org/officeDocument/2006/relationships/oleObject" Target="../embeddings/oleObject4.bin"/></Relationships>
</file>

<file path=ppt/slides/_rels/slide6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wmf"/><Relationship Id="rId3" Type="http://schemas.openxmlformats.org/officeDocument/2006/relationships/tags" Target="../tags/tag11.xml"/><Relationship Id="rId7" Type="http://schemas.openxmlformats.org/officeDocument/2006/relationships/oleObject" Target="../embeddings/oleObject6.bin"/><Relationship Id="rId12" Type="http://schemas.openxmlformats.org/officeDocument/2006/relationships/image" Target="../media/image29.wmf"/><Relationship Id="rId2" Type="http://schemas.openxmlformats.org/officeDocument/2006/relationships/tags" Target="../tags/tag10.xml"/><Relationship Id="rId1" Type="http://schemas.openxmlformats.org/officeDocument/2006/relationships/vmlDrawing" Target="../drawings/vmlDrawing4.vml"/><Relationship Id="rId6" Type="http://schemas.openxmlformats.org/officeDocument/2006/relationships/notesSlide" Target="../notesSlides/notesSlide13.xml"/><Relationship Id="rId11" Type="http://schemas.openxmlformats.org/officeDocument/2006/relationships/oleObject" Target="../embeddings/oleObject8.bin"/><Relationship Id="rId5" Type="http://schemas.openxmlformats.org/officeDocument/2006/relationships/slideLayout" Target="../slideLayouts/slideLayout151.xml"/><Relationship Id="rId10" Type="http://schemas.openxmlformats.org/officeDocument/2006/relationships/image" Target="../media/image28.wmf"/><Relationship Id="rId4" Type="http://schemas.openxmlformats.org/officeDocument/2006/relationships/tags" Target="../tags/tag12.xml"/><Relationship Id="rId9" Type="http://schemas.openxmlformats.org/officeDocument/2006/relationships/oleObject" Target="../embeddings/oleObject7.bin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51.xml"/><Relationship Id="rId4" Type="http://schemas.openxmlformats.org/officeDocument/2006/relationships/image" Target="../media/image25.png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5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51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51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1.xml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51.xml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51.xml"/></Relationships>
</file>

<file path=ppt/slides/_rels/slide7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51.xml"/></Relationships>
</file>

<file path=ppt/slides/_rels/slide7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51.xml"/><Relationship Id="rId2" Type="http://schemas.openxmlformats.org/officeDocument/2006/relationships/tags" Target="../tags/tag13.xml"/><Relationship Id="rId1" Type="http://schemas.openxmlformats.org/officeDocument/2006/relationships/vmlDrawing" Target="../drawings/vmlDrawing5.vml"/><Relationship Id="rId5" Type="http://schemas.openxmlformats.org/officeDocument/2006/relationships/image" Target="../media/image31.wmf"/><Relationship Id="rId4" Type="http://schemas.openxmlformats.org/officeDocument/2006/relationships/oleObject" Target="../embeddings/oleObject9.bin"/></Relationships>
</file>

<file path=ppt/slides/_rels/slide7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wmf"/><Relationship Id="rId3" Type="http://schemas.openxmlformats.org/officeDocument/2006/relationships/tags" Target="../tags/tag15.xml"/><Relationship Id="rId7" Type="http://schemas.openxmlformats.org/officeDocument/2006/relationships/oleObject" Target="../embeddings/oleObject11.bin"/><Relationship Id="rId2" Type="http://schemas.openxmlformats.org/officeDocument/2006/relationships/tags" Target="../tags/tag14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32.wmf"/><Relationship Id="rId5" Type="http://schemas.openxmlformats.org/officeDocument/2006/relationships/oleObject" Target="../embeddings/oleObject10.bin"/><Relationship Id="rId4" Type="http://schemas.openxmlformats.org/officeDocument/2006/relationships/slideLayout" Target="../slideLayouts/slideLayout151.xml"/></Relationships>
</file>

<file path=ppt/slides/_rels/slide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151.xml"/></Relationships>
</file>

<file path=ppt/slides/_rels/slide7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51.xml"/><Relationship Id="rId2" Type="http://schemas.openxmlformats.org/officeDocument/2006/relationships/tags" Target="../tags/tag16.xml"/><Relationship Id="rId1" Type="http://schemas.openxmlformats.org/officeDocument/2006/relationships/vmlDrawing" Target="../drawings/vmlDrawing7.vml"/><Relationship Id="rId5" Type="http://schemas.openxmlformats.org/officeDocument/2006/relationships/image" Target="../media/image35.wmf"/><Relationship Id="rId4" Type="http://schemas.openxmlformats.org/officeDocument/2006/relationships/oleObject" Target="../embeddings/oleObject12.bin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51.xml"/><Relationship Id="rId2" Type="http://schemas.openxmlformats.org/officeDocument/2006/relationships/tags" Target="../tags/tag17.xml"/><Relationship Id="rId1" Type="http://schemas.openxmlformats.org/officeDocument/2006/relationships/vmlDrawing" Target="../drawings/vmlDrawing8.vml"/><Relationship Id="rId5" Type="http://schemas.openxmlformats.org/officeDocument/2006/relationships/image" Target="../media/image35.wmf"/><Relationship Id="rId4" Type="http://schemas.openxmlformats.org/officeDocument/2006/relationships/oleObject" Target="../embeddings/oleObject13.bin"/></Relationships>
</file>

<file path=ppt/slides/_rels/slide8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51.xml"/><Relationship Id="rId2" Type="http://schemas.openxmlformats.org/officeDocument/2006/relationships/tags" Target="../tags/tag18.xml"/><Relationship Id="rId1" Type="http://schemas.openxmlformats.org/officeDocument/2006/relationships/vmlDrawing" Target="../drawings/vmlDrawing9.vml"/><Relationship Id="rId6" Type="http://schemas.openxmlformats.org/officeDocument/2006/relationships/image" Target="../media/image36.wmf"/><Relationship Id="rId5" Type="http://schemas.openxmlformats.org/officeDocument/2006/relationships/oleObject" Target="../embeddings/oleObject14.bin"/><Relationship Id="rId4" Type="http://schemas.openxmlformats.org/officeDocument/2006/relationships/notesSlide" Target="../notesSlides/notesSlide18.xml"/></Relationships>
</file>

<file path=ppt/slides/_rels/slide8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51.xml"/><Relationship Id="rId2" Type="http://schemas.openxmlformats.org/officeDocument/2006/relationships/tags" Target="../tags/tag19.xml"/><Relationship Id="rId1" Type="http://schemas.openxmlformats.org/officeDocument/2006/relationships/vmlDrawing" Target="../drawings/vmlDrawing10.vml"/><Relationship Id="rId5" Type="http://schemas.openxmlformats.org/officeDocument/2006/relationships/image" Target="../media/image37.wmf"/><Relationship Id="rId4" Type="http://schemas.openxmlformats.org/officeDocument/2006/relationships/oleObject" Target="../embeddings/oleObject15.bin"/></Relationships>
</file>

<file path=ppt/slides/_rels/slide8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wmf"/><Relationship Id="rId3" Type="http://schemas.openxmlformats.org/officeDocument/2006/relationships/tags" Target="../tags/tag21.xml"/><Relationship Id="rId7" Type="http://schemas.openxmlformats.org/officeDocument/2006/relationships/oleObject" Target="../embeddings/oleObject17.bin"/><Relationship Id="rId2" Type="http://schemas.openxmlformats.org/officeDocument/2006/relationships/tags" Target="../tags/tag20.xml"/><Relationship Id="rId1" Type="http://schemas.openxmlformats.org/officeDocument/2006/relationships/vmlDrawing" Target="../drawings/vmlDrawing11.vml"/><Relationship Id="rId6" Type="http://schemas.openxmlformats.org/officeDocument/2006/relationships/image" Target="../media/image38.wmf"/><Relationship Id="rId5" Type="http://schemas.openxmlformats.org/officeDocument/2006/relationships/oleObject" Target="../embeddings/oleObject16.bin"/><Relationship Id="rId4" Type="http://schemas.openxmlformats.org/officeDocument/2006/relationships/slideLayout" Target="../slideLayouts/slideLayout151.xml"/></Relationships>
</file>

<file path=ppt/slides/_rels/slide8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wmf"/><Relationship Id="rId3" Type="http://schemas.openxmlformats.org/officeDocument/2006/relationships/tags" Target="../tags/tag23.xml"/><Relationship Id="rId7" Type="http://schemas.openxmlformats.org/officeDocument/2006/relationships/oleObject" Target="../embeddings/oleObject19.bin"/><Relationship Id="rId2" Type="http://schemas.openxmlformats.org/officeDocument/2006/relationships/tags" Target="../tags/tag22.xml"/><Relationship Id="rId1" Type="http://schemas.openxmlformats.org/officeDocument/2006/relationships/vmlDrawing" Target="../drawings/vmlDrawing12.vml"/><Relationship Id="rId6" Type="http://schemas.openxmlformats.org/officeDocument/2006/relationships/image" Target="../media/image36.wmf"/><Relationship Id="rId5" Type="http://schemas.openxmlformats.org/officeDocument/2006/relationships/oleObject" Target="../embeddings/oleObject18.bin"/><Relationship Id="rId4" Type="http://schemas.openxmlformats.org/officeDocument/2006/relationships/slideLayout" Target="../slideLayouts/slideLayout151.xml"/></Relationships>
</file>

<file path=ppt/slides/_rels/slide8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wmf"/><Relationship Id="rId3" Type="http://schemas.openxmlformats.org/officeDocument/2006/relationships/tags" Target="../tags/tag25.xml"/><Relationship Id="rId7" Type="http://schemas.openxmlformats.org/officeDocument/2006/relationships/oleObject" Target="../embeddings/oleObject21.bin"/><Relationship Id="rId2" Type="http://schemas.openxmlformats.org/officeDocument/2006/relationships/tags" Target="../tags/tag24.xml"/><Relationship Id="rId1" Type="http://schemas.openxmlformats.org/officeDocument/2006/relationships/vmlDrawing" Target="../drawings/vmlDrawing13.vml"/><Relationship Id="rId6" Type="http://schemas.openxmlformats.org/officeDocument/2006/relationships/image" Target="../media/image36.wmf"/><Relationship Id="rId5" Type="http://schemas.openxmlformats.org/officeDocument/2006/relationships/oleObject" Target="../embeddings/oleObject20.bin"/><Relationship Id="rId4" Type="http://schemas.openxmlformats.org/officeDocument/2006/relationships/slideLayout" Target="../slideLayouts/slideLayout151.xml"/></Relationships>
</file>

<file path=ppt/slides/_rels/slide8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wmf"/><Relationship Id="rId3" Type="http://schemas.openxmlformats.org/officeDocument/2006/relationships/tags" Target="../tags/tag27.xml"/><Relationship Id="rId7" Type="http://schemas.openxmlformats.org/officeDocument/2006/relationships/oleObject" Target="../embeddings/oleObject23.bin"/><Relationship Id="rId2" Type="http://schemas.openxmlformats.org/officeDocument/2006/relationships/tags" Target="../tags/tag26.xml"/><Relationship Id="rId1" Type="http://schemas.openxmlformats.org/officeDocument/2006/relationships/vmlDrawing" Target="../drawings/vmlDrawing14.vml"/><Relationship Id="rId6" Type="http://schemas.openxmlformats.org/officeDocument/2006/relationships/image" Target="../media/image36.wmf"/><Relationship Id="rId5" Type="http://schemas.openxmlformats.org/officeDocument/2006/relationships/oleObject" Target="../embeddings/oleObject22.bin"/><Relationship Id="rId4" Type="http://schemas.openxmlformats.org/officeDocument/2006/relationships/slideLayout" Target="../slideLayouts/slideLayout151.xml"/></Relationships>
</file>

<file path=ppt/slides/_rels/slide8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wmf"/><Relationship Id="rId3" Type="http://schemas.openxmlformats.org/officeDocument/2006/relationships/tags" Target="../tags/tag29.xml"/><Relationship Id="rId7" Type="http://schemas.openxmlformats.org/officeDocument/2006/relationships/oleObject" Target="../embeddings/oleObject25.bin"/><Relationship Id="rId2" Type="http://schemas.openxmlformats.org/officeDocument/2006/relationships/tags" Target="../tags/tag28.xml"/><Relationship Id="rId1" Type="http://schemas.openxmlformats.org/officeDocument/2006/relationships/vmlDrawing" Target="../drawings/vmlDrawing15.vml"/><Relationship Id="rId6" Type="http://schemas.openxmlformats.org/officeDocument/2006/relationships/image" Target="../media/image36.wmf"/><Relationship Id="rId5" Type="http://schemas.openxmlformats.org/officeDocument/2006/relationships/oleObject" Target="../embeddings/oleObject24.bin"/><Relationship Id="rId4" Type="http://schemas.openxmlformats.org/officeDocument/2006/relationships/slideLayout" Target="../slideLayouts/slideLayout151.xml"/></Relationships>
</file>

<file path=ppt/slides/_rels/slide8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0.xml"/></Relationships>
</file>

<file path=ppt/slides/_rels/slide8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6.bin"/><Relationship Id="rId3" Type="http://schemas.openxmlformats.org/officeDocument/2006/relationships/tags" Target="../tags/tag31.xml"/><Relationship Id="rId7" Type="http://schemas.openxmlformats.org/officeDocument/2006/relationships/notesSlide" Target="../notesSlides/notesSlide19.xml"/><Relationship Id="rId2" Type="http://schemas.openxmlformats.org/officeDocument/2006/relationships/tags" Target="../tags/tag30.xml"/><Relationship Id="rId1" Type="http://schemas.openxmlformats.org/officeDocument/2006/relationships/vmlDrawing" Target="../drawings/vmlDrawing16.vml"/><Relationship Id="rId6" Type="http://schemas.openxmlformats.org/officeDocument/2006/relationships/slideLayout" Target="../slideLayouts/slideLayout151.xml"/><Relationship Id="rId5" Type="http://schemas.openxmlformats.org/officeDocument/2006/relationships/tags" Target="../tags/tag33.xml"/><Relationship Id="rId4" Type="http://schemas.openxmlformats.org/officeDocument/2006/relationships/tags" Target="../tags/tag32.xml"/><Relationship Id="rId9" Type="http://schemas.openxmlformats.org/officeDocument/2006/relationships/image" Target="../media/image39.wmf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iff"/><Relationship Id="rId1" Type="http://schemas.openxmlformats.org/officeDocument/2006/relationships/slideLayout" Target="../slideLayouts/slideLayout15.xml"/></Relationships>
</file>

<file path=ppt/slides/_rels/slide9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7.bin"/><Relationship Id="rId3" Type="http://schemas.openxmlformats.org/officeDocument/2006/relationships/tags" Target="../tags/tag35.xml"/><Relationship Id="rId7" Type="http://schemas.openxmlformats.org/officeDocument/2006/relationships/notesSlide" Target="../notesSlides/notesSlide20.xml"/><Relationship Id="rId2" Type="http://schemas.openxmlformats.org/officeDocument/2006/relationships/tags" Target="../tags/tag34.xml"/><Relationship Id="rId1" Type="http://schemas.openxmlformats.org/officeDocument/2006/relationships/vmlDrawing" Target="../drawings/vmlDrawing17.vml"/><Relationship Id="rId6" Type="http://schemas.openxmlformats.org/officeDocument/2006/relationships/slideLayout" Target="../slideLayouts/slideLayout151.xml"/><Relationship Id="rId5" Type="http://schemas.openxmlformats.org/officeDocument/2006/relationships/tags" Target="../tags/tag37.xml"/><Relationship Id="rId4" Type="http://schemas.openxmlformats.org/officeDocument/2006/relationships/tags" Target="../tags/tag36.xml"/><Relationship Id="rId9" Type="http://schemas.openxmlformats.org/officeDocument/2006/relationships/image" Target="../media/image39.wmf"/></Relationships>
</file>

<file path=ppt/slides/_rels/slide91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21.xml"/><Relationship Id="rId3" Type="http://schemas.openxmlformats.org/officeDocument/2006/relationships/tags" Target="../tags/tag39.xml"/><Relationship Id="rId7" Type="http://schemas.openxmlformats.org/officeDocument/2006/relationships/slideLayout" Target="../slideLayouts/slideLayout151.xml"/><Relationship Id="rId2" Type="http://schemas.openxmlformats.org/officeDocument/2006/relationships/tags" Target="../tags/tag38.xml"/><Relationship Id="rId1" Type="http://schemas.openxmlformats.org/officeDocument/2006/relationships/vmlDrawing" Target="../drawings/vmlDrawing18.vml"/><Relationship Id="rId6" Type="http://schemas.openxmlformats.org/officeDocument/2006/relationships/tags" Target="../tags/tag42.xml"/><Relationship Id="rId5" Type="http://schemas.openxmlformats.org/officeDocument/2006/relationships/tags" Target="../tags/tag41.xml"/><Relationship Id="rId10" Type="http://schemas.openxmlformats.org/officeDocument/2006/relationships/image" Target="../media/image39.wmf"/><Relationship Id="rId4" Type="http://schemas.openxmlformats.org/officeDocument/2006/relationships/tags" Target="../tags/tag40.xml"/><Relationship Id="rId9" Type="http://schemas.openxmlformats.org/officeDocument/2006/relationships/oleObject" Target="../embeddings/oleObject28.bin"/></Relationships>
</file>

<file path=ppt/slides/_rels/slide92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22.xml"/><Relationship Id="rId3" Type="http://schemas.openxmlformats.org/officeDocument/2006/relationships/tags" Target="../tags/tag44.xml"/><Relationship Id="rId7" Type="http://schemas.openxmlformats.org/officeDocument/2006/relationships/slideLayout" Target="../slideLayouts/slideLayout151.xml"/><Relationship Id="rId2" Type="http://schemas.openxmlformats.org/officeDocument/2006/relationships/tags" Target="../tags/tag43.xml"/><Relationship Id="rId1" Type="http://schemas.openxmlformats.org/officeDocument/2006/relationships/vmlDrawing" Target="../drawings/vmlDrawing19.vml"/><Relationship Id="rId6" Type="http://schemas.openxmlformats.org/officeDocument/2006/relationships/tags" Target="../tags/tag47.xml"/><Relationship Id="rId5" Type="http://schemas.openxmlformats.org/officeDocument/2006/relationships/tags" Target="../tags/tag46.xml"/><Relationship Id="rId10" Type="http://schemas.openxmlformats.org/officeDocument/2006/relationships/image" Target="../media/image39.wmf"/><Relationship Id="rId4" Type="http://schemas.openxmlformats.org/officeDocument/2006/relationships/tags" Target="../tags/tag45.xml"/><Relationship Id="rId9" Type="http://schemas.openxmlformats.org/officeDocument/2006/relationships/oleObject" Target="../embeddings/oleObject29.bin"/></Relationships>
</file>

<file path=ppt/slides/_rels/slide93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23.xml"/><Relationship Id="rId3" Type="http://schemas.openxmlformats.org/officeDocument/2006/relationships/tags" Target="../tags/tag49.xml"/><Relationship Id="rId7" Type="http://schemas.openxmlformats.org/officeDocument/2006/relationships/slideLayout" Target="../slideLayouts/slideLayout151.xml"/><Relationship Id="rId2" Type="http://schemas.openxmlformats.org/officeDocument/2006/relationships/tags" Target="../tags/tag48.xml"/><Relationship Id="rId1" Type="http://schemas.openxmlformats.org/officeDocument/2006/relationships/vmlDrawing" Target="../drawings/vmlDrawing20.vml"/><Relationship Id="rId6" Type="http://schemas.openxmlformats.org/officeDocument/2006/relationships/tags" Target="../tags/tag52.xml"/><Relationship Id="rId5" Type="http://schemas.openxmlformats.org/officeDocument/2006/relationships/tags" Target="../tags/tag51.xml"/><Relationship Id="rId10" Type="http://schemas.openxmlformats.org/officeDocument/2006/relationships/image" Target="../media/image39.wmf"/><Relationship Id="rId4" Type="http://schemas.openxmlformats.org/officeDocument/2006/relationships/tags" Target="../tags/tag50.xml"/><Relationship Id="rId9" Type="http://schemas.openxmlformats.org/officeDocument/2006/relationships/oleObject" Target="../embeddings/oleObject30.bin"/></Relationships>
</file>

<file path=ppt/slides/_rels/slide94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24.xml"/><Relationship Id="rId3" Type="http://schemas.openxmlformats.org/officeDocument/2006/relationships/tags" Target="../tags/tag54.xml"/><Relationship Id="rId7" Type="http://schemas.openxmlformats.org/officeDocument/2006/relationships/slideLayout" Target="../slideLayouts/slideLayout151.xml"/><Relationship Id="rId2" Type="http://schemas.openxmlformats.org/officeDocument/2006/relationships/tags" Target="../tags/tag53.xml"/><Relationship Id="rId1" Type="http://schemas.openxmlformats.org/officeDocument/2006/relationships/vmlDrawing" Target="../drawings/vmlDrawing21.vml"/><Relationship Id="rId6" Type="http://schemas.openxmlformats.org/officeDocument/2006/relationships/tags" Target="../tags/tag57.xml"/><Relationship Id="rId5" Type="http://schemas.openxmlformats.org/officeDocument/2006/relationships/tags" Target="../tags/tag56.xml"/><Relationship Id="rId10" Type="http://schemas.openxmlformats.org/officeDocument/2006/relationships/image" Target="../media/image39.wmf"/><Relationship Id="rId4" Type="http://schemas.openxmlformats.org/officeDocument/2006/relationships/tags" Target="../tags/tag55.xml"/><Relationship Id="rId9" Type="http://schemas.openxmlformats.org/officeDocument/2006/relationships/oleObject" Target="../embeddings/oleObject31.bin"/></Relationships>
</file>

<file path=ppt/slides/_rels/slide95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25.xml"/><Relationship Id="rId3" Type="http://schemas.openxmlformats.org/officeDocument/2006/relationships/tags" Target="../tags/tag59.xml"/><Relationship Id="rId7" Type="http://schemas.openxmlformats.org/officeDocument/2006/relationships/slideLayout" Target="../slideLayouts/slideLayout151.xml"/><Relationship Id="rId2" Type="http://schemas.openxmlformats.org/officeDocument/2006/relationships/tags" Target="../tags/tag58.xml"/><Relationship Id="rId1" Type="http://schemas.openxmlformats.org/officeDocument/2006/relationships/vmlDrawing" Target="../drawings/vmlDrawing22.vml"/><Relationship Id="rId6" Type="http://schemas.openxmlformats.org/officeDocument/2006/relationships/tags" Target="../tags/tag62.xml"/><Relationship Id="rId5" Type="http://schemas.openxmlformats.org/officeDocument/2006/relationships/tags" Target="../tags/tag61.xml"/><Relationship Id="rId10" Type="http://schemas.openxmlformats.org/officeDocument/2006/relationships/image" Target="../media/image39.wmf"/><Relationship Id="rId4" Type="http://schemas.openxmlformats.org/officeDocument/2006/relationships/tags" Target="../tags/tag60.xml"/><Relationship Id="rId9" Type="http://schemas.openxmlformats.org/officeDocument/2006/relationships/oleObject" Target="../embeddings/oleObject32.bin"/></Relationships>
</file>

<file path=ppt/slides/_rels/slide96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26.xml"/><Relationship Id="rId3" Type="http://schemas.openxmlformats.org/officeDocument/2006/relationships/tags" Target="../tags/tag64.xml"/><Relationship Id="rId7" Type="http://schemas.openxmlformats.org/officeDocument/2006/relationships/slideLayout" Target="../slideLayouts/slideLayout151.xml"/><Relationship Id="rId2" Type="http://schemas.openxmlformats.org/officeDocument/2006/relationships/tags" Target="../tags/tag63.xml"/><Relationship Id="rId1" Type="http://schemas.openxmlformats.org/officeDocument/2006/relationships/vmlDrawing" Target="../drawings/vmlDrawing23.vml"/><Relationship Id="rId6" Type="http://schemas.openxmlformats.org/officeDocument/2006/relationships/tags" Target="../tags/tag67.xml"/><Relationship Id="rId5" Type="http://schemas.openxmlformats.org/officeDocument/2006/relationships/tags" Target="../tags/tag66.xml"/><Relationship Id="rId10" Type="http://schemas.openxmlformats.org/officeDocument/2006/relationships/image" Target="../media/image39.wmf"/><Relationship Id="rId4" Type="http://schemas.openxmlformats.org/officeDocument/2006/relationships/tags" Target="../tags/tag65.xml"/><Relationship Id="rId9" Type="http://schemas.openxmlformats.org/officeDocument/2006/relationships/oleObject" Target="../embeddings/oleObject33.bin"/></Relationships>
</file>

<file path=ppt/slides/_rels/slide97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27.xml"/><Relationship Id="rId3" Type="http://schemas.openxmlformats.org/officeDocument/2006/relationships/tags" Target="../tags/tag69.xml"/><Relationship Id="rId7" Type="http://schemas.openxmlformats.org/officeDocument/2006/relationships/slideLayout" Target="../slideLayouts/slideLayout151.xml"/><Relationship Id="rId2" Type="http://schemas.openxmlformats.org/officeDocument/2006/relationships/tags" Target="../tags/tag68.xml"/><Relationship Id="rId1" Type="http://schemas.openxmlformats.org/officeDocument/2006/relationships/vmlDrawing" Target="../drawings/vmlDrawing24.vml"/><Relationship Id="rId6" Type="http://schemas.openxmlformats.org/officeDocument/2006/relationships/tags" Target="../tags/tag72.xml"/><Relationship Id="rId5" Type="http://schemas.openxmlformats.org/officeDocument/2006/relationships/tags" Target="../tags/tag71.xml"/><Relationship Id="rId10" Type="http://schemas.openxmlformats.org/officeDocument/2006/relationships/image" Target="../media/image39.wmf"/><Relationship Id="rId4" Type="http://schemas.openxmlformats.org/officeDocument/2006/relationships/tags" Target="../tags/tag70.xml"/><Relationship Id="rId9" Type="http://schemas.openxmlformats.org/officeDocument/2006/relationships/oleObject" Target="../embeddings/oleObject34.bin"/></Relationships>
</file>

<file path=ppt/slides/_rels/slide9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0.xml"/></Relationships>
</file>

<file path=ppt/slides/_rels/slide99.xml.rels><?xml version="1.0" encoding="UTF-8" standalone="yes"?>
<Relationships xmlns="http://schemas.openxmlformats.org/package/2006/relationships"><Relationship Id="rId3" Type="http://schemas.openxmlformats.org/officeDocument/2006/relationships/tags" Target="../tags/tag74.xml"/><Relationship Id="rId2" Type="http://schemas.openxmlformats.org/officeDocument/2006/relationships/tags" Target="../tags/tag73.xml"/><Relationship Id="rId1" Type="http://schemas.openxmlformats.org/officeDocument/2006/relationships/vmlDrawing" Target="../drawings/vmlDrawing25.vml"/><Relationship Id="rId6" Type="http://schemas.openxmlformats.org/officeDocument/2006/relationships/image" Target="../media/image39.wmf"/><Relationship Id="rId5" Type="http://schemas.openxmlformats.org/officeDocument/2006/relationships/oleObject" Target="../embeddings/oleObject35.bin"/><Relationship Id="rId4" Type="http://schemas.openxmlformats.org/officeDocument/2006/relationships/slideLayout" Target="../slideLayouts/slideLayout15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3" name="Rectangle 4">
            <a:extLst>
              <a:ext uri="{FF2B5EF4-FFF2-40B4-BE49-F238E27FC236}">
                <a16:creationId xmlns:a16="http://schemas.microsoft.com/office/drawing/2014/main" id="{48A963B1-7CED-5440-A0CA-52578B5A24AB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334963" y="641350"/>
            <a:ext cx="8428037" cy="1720850"/>
          </a:xfrm>
        </p:spPr>
        <p:txBody>
          <a:bodyPr/>
          <a:lstStyle/>
          <a:p>
            <a:pPr algn="ctr" eaLnBrk="1" hangingPunct="1"/>
            <a:br>
              <a:rPr lang="en-US" altLang="en-US" dirty="0">
                <a:ea typeface="ＭＳ Ｐゴシック" panose="020B0600070205080204" pitchFamily="34" charset="-128"/>
              </a:rPr>
            </a:br>
            <a:r>
              <a:rPr lang="en-US" altLang="en-US" sz="4500" b="1" dirty="0">
                <a:ea typeface="ＭＳ Ｐゴシック" panose="020B0600070205080204" pitchFamily="34" charset="-128"/>
              </a:rPr>
              <a:t>Digital Design &amp; Computer Arch.</a:t>
            </a:r>
            <a:br>
              <a:rPr lang="en-US" altLang="en-US" sz="4500" b="1" dirty="0">
                <a:ea typeface="ＭＳ Ｐゴシック" panose="020B0600070205080204" pitchFamily="34" charset="-128"/>
              </a:rPr>
            </a:br>
            <a:br>
              <a:rPr lang="en-US" altLang="en-US" sz="1000" b="1" dirty="0">
                <a:ea typeface="ＭＳ Ｐゴシック" panose="020B0600070205080204" pitchFamily="34" charset="-128"/>
              </a:rPr>
            </a:br>
            <a:r>
              <a:rPr lang="en-US" altLang="en-US" sz="4400" dirty="0">
                <a:solidFill>
                  <a:srgbClr val="FF0000"/>
                </a:solidFill>
                <a:ea typeface="ＭＳ Ｐゴシック" panose="020B0600070205080204" pitchFamily="34" charset="-128"/>
              </a:rPr>
              <a:t>Lecture 6: Sequential Logic Design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CE712055-A21C-2048-B880-6CEA6B625F58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2900363"/>
          </a:xfrm>
        </p:spPr>
        <p:txBody>
          <a:bodyPr/>
          <a:lstStyle/>
          <a:p>
            <a:pPr eaLnBrk="1" hangingPunct="1"/>
            <a:endParaRPr lang="en-US" altLang="en-US" dirty="0">
              <a:solidFill>
                <a:srgbClr val="003399"/>
              </a:solidFill>
              <a:ea typeface="ＭＳ Ｐゴシック" panose="020B0600070205080204" pitchFamily="34" charset="-128"/>
            </a:endParaRPr>
          </a:p>
          <a:p>
            <a:pPr eaLnBrk="1" hangingPunct="1"/>
            <a:r>
              <a:rPr lang="en-US" altLang="en-US" sz="2800" dirty="0">
                <a:solidFill>
                  <a:srgbClr val="003399"/>
                </a:solidFill>
                <a:ea typeface="ＭＳ Ｐゴシック" panose="020B0600070205080204" pitchFamily="34" charset="-128"/>
              </a:rPr>
              <a:t>Prof. </a:t>
            </a:r>
            <a:r>
              <a:rPr lang="en-US" altLang="en-US" sz="2800" dirty="0" err="1">
                <a:solidFill>
                  <a:srgbClr val="003399"/>
                </a:solidFill>
                <a:ea typeface="ＭＳ Ｐゴシック" panose="020B0600070205080204" pitchFamily="34" charset="-128"/>
              </a:rPr>
              <a:t>Onur</a:t>
            </a:r>
            <a:r>
              <a:rPr lang="en-US" altLang="en-US" sz="2800" dirty="0">
                <a:solidFill>
                  <a:srgbClr val="003399"/>
                </a:solidFill>
                <a:ea typeface="ＭＳ Ｐゴシック" panose="020B0600070205080204" pitchFamily="34" charset="-128"/>
              </a:rPr>
              <a:t> </a:t>
            </a:r>
            <a:r>
              <a:rPr lang="en-US" altLang="en-US" sz="2800" dirty="0" err="1">
                <a:solidFill>
                  <a:srgbClr val="003399"/>
                </a:solidFill>
                <a:ea typeface="ＭＳ Ｐゴシック" panose="020B0600070205080204" pitchFamily="34" charset="-128"/>
              </a:rPr>
              <a:t>Mutlu</a:t>
            </a:r>
            <a:endParaRPr lang="en-US" altLang="en-US" sz="2800" dirty="0">
              <a:solidFill>
                <a:srgbClr val="003399"/>
              </a:solidFill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 sz="2800" dirty="0">
              <a:solidFill>
                <a:srgbClr val="003399"/>
              </a:solidFill>
              <a:ea typeface="ＭＳ Ｐゴシック" panose="020B0600070205080204" pitchFamily="34" charset="-128"/>
            </a:endParaRPr>
          </a:p>
          <a:p>
            <a:pPr eaLnBrk="1" hangingPunct="1"/>
            <a:r>
              <a:rPr lang="en-US" altLang="en-US" dirty="0">
                <a:ea typeface="ＭＳ Ｐゴシック" panose="020B0600070205080204" pitchFamily="34" charset="-128"/>
              </a:rPr>
              <a:t>ETH Zürich</a:t>
            </a:r>
          </a:p>
          <a:p>
            <a:pPr eaLnBrk="1" hangingPunct="1"/>
            <a:r>
              <a:rPr lang="en-US" altLang="en-US" dirty="0">
                <a:ea typeface="ＭＳ Ｐゴシック" panose="020B0600070205080204" pitchFamily="34" charset="-128"/>
              </a:rPr>
              <a:t>Spring 2020</a:t>
            </a:r>
          </a:p>
          <a:p>
            <a:pPr eaLnBrk="1" hangingPunct="1"/>
            <a:r>
              <a:rPr lang="en-US" altLang="en-US" dirty="0">
                <a:ea typeface="ＭＳ Ｐゴシック" panose="020B0600070205080204" pitchFamily="34" charset="-128"/>
              </a:rPr>
              <a:t>6 March 2020</a:t>
            </a:r>
          </a:p>
          <a:p>
            <a:pPr eaLnBrk="1" hangingPunct="1"/>
            <a:endParaRPr lang="en-US" altLang="en-US" dirty="0"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 dirty="0"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 dirty="0"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886325713"/>
      </p:ext>
    </p:extLst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560C40-87F8-F640-AA4D-FDF48DBC79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Recall: Example: Use of Tri-State Buffers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9D6B949-82E7-544B-A0EA-9493C316279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Imagine a wire connecting the CPU and memory</a:t>
            </a:r>
          </a:p>
          <a:p>
            <a:pPr lvl="1"/>
            <a:endParaRPr lang="en-US"/>
          </a:p>
          <a:p>
            <a:pPr lvl="1"/>
            <a:r>
              <a:rPr lang="en-US"/>
              <a:t>At any time only the CPU or the memory can place a value on the wire, both not both</a:t>
            </a:r>
          </a:p>
          <a:p>
            <a:pPr lvl="1"/>
            <a:endParaRPr lang="en-US"/>
          </a:p>
          <a:p>
            <a:pPr lvl="1"/>
            <a:r>
              <a:rPr lang="en-US"/>
              <a:t>You can have two </a:t>
            </a:r>
            <a:r>
              <a:rPr lang="en-US" err="1"/>
              <a:t>tri-state</a:t>
            </a:r>
            <a:r>
              <a:rPr lang="en-US"/>
              <a:t> buffers: one driven by CPU, the other memory; and ensure at most one is enabled at any time</a:t>
            </a:r>
          </a:p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706AE8B-916F-F749-906C-027E683EEF9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8B19D7DF-598B-483B-A6D0-8553CDFAE631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19822157"/>
      </p:ext>
    </p:extLst>
  </p:cSld>
  <p:clrMapOvr>
    <a:masterClrMapping/>
  </p:clrMapOvr>
  <p:transition/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FSM Output Table</a:t>
            </a:r>
          </a:p>
        </p:txBody>
      </p:sp>
      <p:graphicFrame>
        <p:nvGraphicFramePr>
          <p:cNvPr id="5" name="Object 4"/>
          <p:cNvGraphicFramePr>
            <a:graphicFrameLocks noGrp="1" noChangeAspect="1"/>
          </p:cNvGraphicFramePr>
          <p:nvPr>
            <p:custDataLst>
              <p:tags r:id="rId2"/>
            </p:custDataLst>
            <p:extLst/>
          </p:nvPr>
        </p:nvGraphicFramePr>
        <p:xfrm>
          <a:off x="98677" y="939008"/>
          <a:ext cx="3799883" cy="378539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9480" name="VISIO" r:id="rId6" imgW="2001299" imgH="1993667" progId="Visio.Drawing.6">
                  <p:embed/>
                </p:oleObj>
              </mc:Choice>
              <mc:Fallback>
                <p:oleObj name="VISIO" r:id="rId6" imgW="2001299" imgH="1993667" progId="Visio.Drawing.6">
                  <p:embed/>
                  <p:pic>
                    <p:nvPicPr>
                      <p:cNvPr id="5" name="Object 4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8677" y="939008"/>
                        <a:ext cx="3799883" cy="378539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Group 236"/>
          <p:cNvGraphicFramePr>
            <a:graphicFrameLocks/>
          </p:cNvGraphicFramePr>
          <p:nvPr>
            <p:custDataLst>
              <p:tags r:id="rId3"/>
            </p:custDataLst>
            <p:extLst/>
          </p:nvPr>
        </p:nvGraphicFramePr>
        <p:xfrm>
          <a:off x="3962400" y="990600"/>
          <a:ext cx="4876799" cy="2377440"/>
        </p:xfrm>
        <a:graphic>
          <a:graphicData uri="http://schemas.openxmlformats.org/drawingml/2006/table">
            <a:tbl>
              <a:tblPr firstRow="1" bandRow="1">
                <a:tableStyleId>{0660B408-B3CF-4A94-85FC-2B1E0A45F4A2}</a:tableStyleId>
              </a:tblPr>
              <a:tblGrid>
                <a:gridCol w="92891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2891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7078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481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81000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Current State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Outputs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</a:t>
                      </a:r>
                      <a:r>
                        <a:rPr kumimoji="0" lang="en-US" sz="2000" u="none" strike="noStrike" cap="none" normalizeH="0" baseline="-250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  <a:endParaRPr kumimoji="0" lang="en-US" sz="2000" b="0" i="0" u="none" strike="noStrike" cap="none" normalizeH="0" baseline="-2500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</a:t>
                      </a:r>
                      <a:r>
                        <a:rPr kumimoji="0" lang="en-US" sz="2000" b="0" i="0" u="none" strike="noStrike" cap="none" normalizeH="0" baseline="-250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L</a:t>
                      </a:r>
                      <a:r>
                        <a:rPr kumimoji="0" lang="en-US" sz="2000" u="none" strike="noStrike" cap="none" normalizeH="0" baseline="-250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A</a:t>
                      </a:r>
                      <a:endParaRPr kumimoji="0" lang="en-US" sz="2000" b="0" i="1" u="none" strike="noStrike" cap="none" normalizeH="0" baseline="-2500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L</a:t>
                      </a:r>
                      <a:r>
                        <a:rPr kumimoji="0" lang="en-US" sz="2000" u="none" strike="noStrike" cap="none" normalizeH="0" baseline="-250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B</a:t>
                      </a:r>
                      <a:endParaRPr kumimoji="0" lang="en-US" sz="2000" b="0" i="1" u="none" strike="noStrike" cap="none" normalizeH="0" baseline="-2500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green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red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yellow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red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red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green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red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yellow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aphicFrame>
        <p:nvGraphicFramePr>
          <p:cNvPr id="10" name="Group 191"/>
          <p:cNvGraphicFramePr>
            <a:graphicFrameLocks/>
          </p:cNvGraphicFramePr>
          <p:nvPr>
            <p:custDataLst>
              <p:tags r:id="rId4"/>
            </p:custDataLst>
            <p:extLst/>
          </p:nvPr>
        </p:nvGraphicFramePr>
        <p:xfrm>
          <a:off x="6324600" y="4236720"/>
          <a:ext cx="2514600" cy="1718514"/>
        </p:xfrm>
        <a:graphic>
          <a:graphicData uri="http://schemas.openxmlformats.org/drawingml/2006/table">
            <a:tbl>
              <a:tblPr firstRow="1" bandRow="1">
                <a:tableStyleId>{0660B408-B3CF-4A94-85FC-2B1E0A45F4A2}</a:tableStyleId>
              </a:tblPr>
              <a:tblGrid>
                <a:gridCol w="1066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9760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Output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Encoding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4075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green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00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4075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yellow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01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4075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red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10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7" name="Slide Number Placeholder 3">
            <a:extLst>
              <a:ext uri="{FF2B5EF4-FFF2-40B4-BE49-F238E27FC236}">
                <a16:creationId xmlns:a16="http://schemas.microsoft.com/office/drawing/2014/main" id="{29596F28-B373-4613-A3E5-37E376E1EE0E}"/>
              </a:ext>
            </a:extLst>
          </p:cNvPr>
          <p:cNvSpPr txBox="1">
            <a:spLocks/>
          </p:cNvSpPr>
          <p:nvPr/>
        </p:nvSpPr>
        <p:spPr>
          <a:xfrm>
            <a:off x="6839174" y="6498516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ＭＳ Ｐゴシック" panose="020B0600070205080204" pitchFamily="34" charset="-128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9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70</a:t>
            </a:r>
          </a:p>
        </p:txBody>
      </p:sp>
    </p:spTree>
    <p:extLst>
      <p:ext uri="{BB962C8B-B14F-4D97-AF65-F5344CB8AC3E}">
        <p14:creationId xmlns:p14="http://schemas.microsoft.com/office/powerpoint/2010/main" val="3440755361"/>
      </p:ext>
    </p:extLst>
  </p:cSld>
  <p:clrMapOvr>
    <a:masterClrMapping/>
  </p:clrMapOvr>
  <p:transition/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FSM Output Table</a:t>
            </a:r>
          </a:p>
        </p:txBody>
      </p:sp>
      <p:graphicFrame>
        <p:nvGraphicFramePr>
          <p:cNvPr id="5" name="Object 4"/>
          <p:cNvGraphicFramePr>
            <a:graphicFrameLocks noGrp="1" noChangeAspect="1"/>
          </p:cNvGraphicFramePr>
          <p:nvPr>
            <p:custDataLst>
              <p:tags r:id="rId2"/>
            </p:custDataLst>
            <p:extLst/>
          </p:nvPr>
        </p:nvGraphicFramePr>
        <p:xfrm>
          <a:off x="98677" y="939008"/>
          <a:ext cx="3799883" cy="378539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0504" name="VISIO" r:id="rId6" imgW="2001299" imgH="1993667" progId="Visio.Drawing.6">
                  <p:embed/>
                </p:oleObj>
              </mc:Choice>
              <mc:Fallback>
                <p:oleObj name="VISIO" r:id="rId6" imgW="2001299" imgH="1993667" progId="Visio.Drawing.6">
                  <p:embed/>
                  <p:pic>
                    <p:nvPicPr>
                      <p:cNvPr id="5" name="Object 4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8677" y="939008"/>
                        <a:ext cx="3799883" cy="378539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Group 236"/>
          <p:cNvGraphicFramePr>
            <a:graphicFrameLocks/>
          </p:cNvGraphicFramePr>
          <p:nvPr>
            <p:custDataLst>
              <p:tags r:id="rId3"/>
            </p:custDataLst>
            <p:extLst/>
          </p:nvPr>
        </p:nvGraphicFramePr>
        <p:xfrm>
          <a:off x="3962400" y="990600"/>
          <a:ext cx="4876800" cy="2377440"/>
        </p:xfrm>
        <a:graphic>
          <a:graphicData uri="http://schemas.openxmlformats.org/drawingml/2006/table">
            <a:tbl>
              <a:tblPr firstRow="1" bandRow="1">
                <a:tableStyleId>{0660B408-B3CF-4A94-85FC-2B1E0A45F4A2}</a:tableStyleId>
              </a:tblPr>
              <a:tblGrid>
                <a:gridCol w="92891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2891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3539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3539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7409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7409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81000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Current State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Outputs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</a:t>
                      </a:r>
                      <a:r>
                        <a:rPr kumimoji="0" lang="en-US" sz="2000" u="none" strike="noStrike" cap="none" normalizeH="0" baseline="-250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  <a:endParaRPr kumimoji="0" lang="en-US" sz="2000" b="0" i="0" u="none" strike="noStrike" cap="none" normalizeH="0" baseline="-2500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</a:t>
                      </a:r>
                      <a:r>
                        <a:rPr kumimoji="0" lang="en-US" sz="2000" b="0" i="0" u="none" strike="noStrike" cap="none" normalizeH="0" baseline="-250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L</a:t>
                      </a:r>
                      <a:r>
                        <a:rPr kumimoji="0" lang="en-US" sz="2000" u="none" strike="noStrike" cap="none" normalizeH="0" baseline="-250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A1</a:t>
                      </a:r>
                      <a:endParaRPr kumimoji="0" lang="en-US" sz="2000" b="0" i="1" u="none" strike="noStrike" cap="none" normalizeH="0" baseline="-2500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L</a:t>
                      </a:r>
                      <a:r>
                        <a:rPr kumimoji="0" lang="en-US" sz="2000" b="0" i="0" u="none" strike="noStrike" cap="none" normalizeH="0" baseline="-250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A0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L</a:t>
                      </a:r>
                      <a:r>
                        <a:rPr kumimoji="0" lang="en-US" sz="2000" u="none" strike="noStrike" cap="none" normalizeH="0" baseline="-250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B1</a:t>
                      </a:r>
                      <a:endParaRPr kumimoji="0" lang="en-US" sz="2000" b="0" i="1" u="none" strike="noStrike" cap="none" normalizeH="0" baseline="-2500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L</a:t>
                      </a:r>
                      <a:r>
                        <a:rPr kumimoji="0" lang="en-US" sz="2000" u="none" strike="noStrike" cap="none" normalizeH="0" baseline="-250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B0</a:t>
                      </a:r>
                      <a:endParaRPr kumimoji="0" lang="en-US" sz="2000" b="0" i="1" u="none" strike="noStrike" cap="none" normalizeH="0" baseline="-2500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aphicFrame>
        <p:nvGraphicFramePr>
          <p:cNvPr id="10" name="Group 191"/>
          <p:cNvGraphicFramePr>
            <a:graphicFrameLocks/>
          </p:cNvGraphicFramePr>
          <p:nvPr>
            <p:custDataLst>
              <p:tags r:id="rId4"/>
            </p:custDataLst>
            <p:extLst/>
          </p:nvPr>
        </p:nvGraphicFramePr>
        <p:xfrm>
          <a:off x="6324600" y="4236720"/>
          <a:ext cx="2514600" cy="1718514"/>
        </p:xfrm>
        <a:graphic>
          <a:graphicData uri="http://schemas.openxmlformats.org/drawingml/2006/table">
            <a:tbl>
              <a:tblPr firstRow="1" bandRow="1">
                <a:tableStyleId>{0660B408-B3CF-4A94-85FC-2B1E0A45F4A2}</a:tableStyleId>
              </a:tblPr>
              <a:tblGrid>
                <a:gridCol w="1066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9760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Output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Encoding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4075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green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00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4075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yellow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01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4075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red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10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685800" y="4876800"/>
            <a:ext cx="2286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L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A1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 = S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1</a:t>
            </a:r>
          </a:p>
        </p:txBody>
      </p:sp>
      <p:sp>
        <p:nvSpPr>
          <p:cNvPr id="12" name="Rectangle 11"/>
          <p:cNvSpPr/>
          <p:nvPr/>
        </p:nvSpPr>
        <p:spPr bwMode="auto">
          <a:xfrm>
            <a:off x="3962401" y="2569319"/>
            <a:ext cx="4876799" cy="808870"/>
          </a:xfrm>
          <a:prstGeom prst="rect">
            <a:avLst/>
          </a:prstGeom>
          <a:solidFill>
            <a:srgbClr val="FF0000">
              <a:alpha val="3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1" name="Slide Number Placeholder 3">
            <a:extLst>
              <a:ext uri="{FF2B5EF4-FFF2-40B4-BE49-F238E27FC236}">
                <a16:creationId xmlns:a16="http://schemas.microsoft.com/office/drawing/2014/main" id="{29596F28-B373-4613-A3E5-37E376E1EE0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858000" y="6498516"/>
            <a:ext cx="2057400" cy="365125"/>
          </a:xfrm>
        </p:spPr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71</a:t>
            </a:r>
          </a:p>
        </p:txBody>
      </p:sp>
    </p:spTree>
    <p:extLst>
      <p:ext uri="{BB962C8B-B14F-4D97-AF65-F5344CB8AC3E}">
        <p14:creationId xmlns:p14="http://schemas.microsoft.com/office/powerpoint/2010/main" val="1250436399"/>
      </p:ext>
    </p:extLst>
  </p:cSld>
  <p:clrMapOvr>
    <a:masterClrMapping/>
  </p:clrMapOvr>
  <p:transition/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FSM Output Table</a:t>
            </a:r>
          </a:p>
        </p:txBody>
      </p:sp>
      <p:graphicFrame>
        <p:nvGraphicFramePr>
          <p:cNvPr id="5" name="Object 4"/>
          <p:cNvGraphicFramePr>
            <a:graphicFrameLocks noGrp="1" noChangeAspect="1"/>
          </p:cNvGraphicFramePr>
          <p:nvPr>
            <p:custDataLst>
              <p:tags r:id="rId2"/>
            </p:custDataLst>
            <p:extLst/>
          </p:nvPr>
        </p:nvGraphicFramePr>
        <p:xfrm>
          <a:off x="98677" y="939008"/>
          <a:ext cx="3799883" cy="378539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1528" name="VISIO" r:id="rId6" imgW="2001299" imgH="1993667" progId="Visio.Drawing.6">
                  <p:embed/>
                </p:oleObj>
              </mc:Choice>
              <mc:Fallback>
                <p:oleObj name="VISIO" r:id="rId6" imgW="2001299" imgH="1993667" progId="Visio.Drawing.6">
                  <p:embed/>
                  <p:pic>
                    <p:nvPicPr>
                      <p:cNvPr id="5" name="Object 4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8677" y="939008"/>
                        <a:ext cx="3799883" cy="378539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Group 236"/>
          <p:cNvGraphicFramePr>
            <a:graphicFrameLocks/>
          </p:cNvGraphicFramePr>
          <p:nvPr>
            <p:custDataLst>
              <p:tags r:id="rId3"/>
            </p:custDataLst>
            <p:extLst/>
          </p:nvPr>
        </p:nvGraphicFramePr>
        <p:xfrm>
          <a:off x="3962400" y="990600"/>
          <a:ext cx="4876800" cy="2377440"/>
        </p:xfrm>
        <a:graphic>
          <a:graphicData uri="http://schemas.openxmlformats.org/drawingml/2006/table">
            <a:tbl>
              <a:tblPr firstRow="1" bandRow="1">
                <a:tableStyleId>{0660B408-B3CF-4A94-85FC-2B1E0A45F4A2}</a:tableStyleId>
              </a:tblPr>
              <a:tblGrid>
                <a:gridCol w="92891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2891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3539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3539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7409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7409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81000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Current State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Outputs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</a:t>
                      </a:r>
                      <a:r>
                        <a:rPr kumimoji="0" lang="en-US" sz="2000" u="none" strike="noStrike" cap="none" normalizeH="0" baseline="-250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  <a:endParaRPr kumimoji="0" lang="en-US" sz="2000" b="0" i="0" u="none" strike="noStrike" cap="none" normalizeH="0" baseline="-2500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</a:t>
                      </a:r>
                      <a:r>
                        <a:rPr kumimoji="0" lang="en-US" sz="2000" b="0" i="0" u="none" strike="noStrike" cap="none" normalizeH="0" baseline="-250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L</a:t>
                      </a:r>
                      <a:r>
                        <a:rPr kumimoji="0" lang="en-US" sz="2000" u="none" strike="noStrike" cap="none" normalizeH="0" baseline="-250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A1</a:t>
                      </a:r>
                      <a:endParaRPr kumimoji="0" lang="en-US" sz="2000" b="0" i="1" u="none" strike="noStrike" cap="none" normalizeH="0" baseline="-2500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L</a:t>
                      </a:r>
                      <a:r>
                        <a:rPr kumimoji="0" lang="en-US" sz="2000" b="0" i="0" u="none" strike="noStrike" cap="none" normalizeH="0" baseline="-250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A0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L</a:t>
                      </a:r>
                      <a:r>
                        <a:rPr kumimoji="0" lang="en-US" sz="2000" u="none" strike="noStrike" cap="none" normalizeH="0" baseline="-250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B1</a:t>
                      </a:r>
                      <a:endParaRPr kumimoji="0" lang="en-US" sz="2000" b="0" i="1" u="none" strike="noStrike" cap="none" normalizeH="0" baseline="-2500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L</a:t>
                      </a:r>
                      <a:r>
                        <a:rPr kumimoji="0" lang="en-US" sz="2000" u="none" strike="noStrike" cap="none" normalizeH="0" baseline="-250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B0</a:t>
                      </a:r>
                      <a:endParaRPr kumimoji="0" lang="en-US" sz="2000" b="0" i="1" u="none" strike="noStrike" cap="none" normalizeH="0" baseline="-2500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aphicFrame>
        <p:nvGraphicFramePr>
          <p:cNvPr id="10" name="Group 191"/>
          <p:cNvGraphicFramePr>
            <a:graphicFrameLocks/>
          </p:cNvGraphicFramePr>
          <p:nvPr>
            <p:custDataLst>
              <p:tags r:id="rId4"/>
            </p:custDataLst>
            <p:extLst/>
          </p:nvPr>
        </p:nvGraphicFramePr>
        <p:xfrm>
          <a:off x="6324600" y="4236720"/>
          <a:ext cx="2514600" cy="1718514"/>
        </p:xfrm>
        <a:graphic>
          <a:graphicData uri="http://schemas.openxmlformats.org/drawingml/2006/table">
            <a:tbl>
              <a:tblPr firstRow="1" bandRow="1">
                <a:tableStyleId>{0660B408-B3CF-4A94-85FC-2B1E0A45F4A2}</a:tableStyleId>
              </a:tblPr>
              <a:tblGrid>
                <a:gridCol w="1066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9760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Output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Encoding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4075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green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00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4075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yellow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01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4075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red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10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685800" y="4876800"/>
            <a:ext cx="2286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L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A1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 = S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1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L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A0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 = S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1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 ∙ S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0</a:t>
            </a:r>
          </a:p>
        </p:txBody>
      </p:sp>
      <p:cxnSp>
        <p:nvCxnSpPr>
          <p:cNvPr id="8" name="Straight Connector 7"/>
          <p:cNvCxnSpPr/>
          <p:nvPr/>
        </p:nvCxnSpPr>
        <p:spPr bwMode="auto">
          <a:xfrm>
            <a:off x="1447800" y="5334000"/>
            <a:ext cx="304800" cy="0"/>
          </a:xfrm>
          <a:prstGeom prst="line">
            <a:avLst/>
          </a:prstGeom>
          <a:noFill/>
          <a:ln w="25400">
            <a:solidFill>
              <a:srgbClr val="000000"/>
            </a:solidFill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11" name="Rectangle 10"/>
          <p:cNvSpPr/>
          <p:nvPr/>
        </p:nvSpPr>
        <p:spPr bwMode="auto">
          <a:xfrm>
            <a:off x="3962399" y="2167467"/>
            <a:ext cx="4876799" cy="423334"/>
          </a:xfrm>
          <a:prstGeom prst="rect">
            <a:avLst/>
          </a:prstGeom>
          <a:solidFill>
            <a:srgbClr val="FF0000">
              <a:alpha val="3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2" name="Slide Number Placeholder 3">
            <a:extLst>
              <a:ext uri="{FF2B5EF4-FFF2-40B4-BE49-F238E27FC236}">
                <a16:creationId xmlns:a16="http://schemas.microsoft.com/office/drawing/2014/main" id="{29596F28-B373-4613-A3E5-37E376E1EE0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839174" y="6498516"/>
            <a:ext cx="2057400" cy="365125"/>
          </a:xfrm>
        </p:spPr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72</a:t>
            </a:r>
          </a:p>
        </p:txBody>
      </p:sp>
    </p:spTree>
    <p:extLst>
      <p:ext uri="{BB962C8B-B14F-4D97-AF65-F5344CB8AC3E}">
        <p14:creationId xmlns:p14="http://schemas.microsoft.com/office/powerpoint/2010/main" val="3962192409"/>
      </p:ext>
    </p:extLst>
  </p:cSld>
  <p:clrMapOvr>
    <a:masterClrMapping/>
  </p:clrMapOvr>
  <p:transition/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FSM Output Table</a:t>
            </a:r>
          </a:p>
        </p:txBody>
      </p:sp>
      <p:graphicFrame>
        <p:nvGraphicFramePr>
          <p:cNvPr id="5" name="Object 4"/>
          <p:cNvGraphicFramePr>
            <a:graphicFrameLocks noGrp="1" noChangeAspect="1"/>
          </p:cNvGraphicFramePr>
          <p:nvPr>
            <p:custDataLst>
              <p:tags r:id="rId2"/>
            </p:custDataLst>
            <p:extLst/>
          </p:nvPr>
        </p:nvGraphicFramePr>
        <p:xfrm>
          <a:off x="98677" y="939008"/>
          <a:ext cx="3799883" cy="378539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2552" name="VISIO" r:id="rId6" imgW="2001299" imgH="1993667" progId="Visio.Drawing.6">
                  <p:embed/>
                </p:oleObj>
              </mc:Choice>
              <mc:Fallback>
                <p:oleObj name="VISIO" r:id="rId6" imgW="2001299" imgH="1993667" progId="Visio.Drawing.6">
                  <p:embed/>
                  <p:pic>
                    <p:nvPicPr>
                      <p:cNvPr id="5" name="Object 4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8677" y="939008"/>
                        <a:ext cx="3799883" cy="378539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Group 236"/>
          <p:cNvGraphicFramePr>
            <a:graphicFrameLocks/>
          </p:cNvGraphicFramePr>
          <p:nvPr>
            <p:custDataLst>
              <p:tags r:id="rId3"/>
            </p:custDataLst>
            <p:extLst/>
          </p:nvPr>
        </p:nvGraphicFramePr>
        <p:xfrm>
          <a:off x="3962400" y="990600"/>
          <a:ext cx="4876800" cy="2377440"/>
        </p:xfrm>
        <a:graphic>
          <a:graphicData uri="http://schemas.openxmlformats.org/drawingml/2006/table">
            <a:tbl>
              <a:tblPr firstRow="1" bandRow="1">
                <a:tableStyleId>{0660B408-B3CF-4A94-85FC-2B1E0A45F4A2}</a:tableStyleId>
              </a:tblPr>
              <a:tblGrid>
                <a:gridCol w="92891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2891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3539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3539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7409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7409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81000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Current State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Outputs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</a:t>
                      </a:r>
                      <a:r>
                        <a:rPr kumimoji="0" lang="en-US" sz="2000" u="none" strike="noStrike" cap="none" normalizeH="0" baseline="-250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  <a:endParaRPr kumimoji="0" lang="en-US" sz="2000" b="0" i="0" u="none" strike="noStrike" cap="none" normalizeH="0" baseline="-2500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</a:t>
                      </a:r>
                      <a:r>
                        <a:rPr kumimoji="0" lang="en-US" sz="2000" b="0" i="0" u="none" strike="noStrike" cap="none" normalizeH="0" baseline="-250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L</a:t>
                      </a:r>
                      <a:r>
                        <a:rPr kumimoji="0" lang="en-US" sz="2000" u="none" strike="noStrike" cap="none" normalizeH="0" baseline="-250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A1</a:t>
                      </a:r>
                      <a:endParaRPr kumimoji="0" lang="en-US" sz="2000" b="0" i="1" u="none" strike="noStrike" cap="none" normalizeH="0" baseline="-2500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L</a:t>
                      </a:r>
                      <a:r>
                        <a:rPr kumimoji="0" lang="en-US" sz="2000" b="0" i="0" u="none" strike="noStrike" cap="none" normalizeH="0" baseline="-250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A0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L</a:t>
                      </a:r>
                      <a:r>
                        <a:rPr kumimoji="0" lang="en-US" sz="2000" u="none" strike="noStrike" cap="none" normalizeH="0" baseline="-250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B1</a:t>
                      </a:r>
                      <a:endParaRPr kumimoji="0" lang="en-US" sz="2000" b="0" i="1" u="none" strike="noStrike" cap="none" normalizeH="0" baseline="-2500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L</a:t>
                      </a:r>
                      <a:r>
                        <a:rPr kumimoji="0" lang="en-US" sz="2000" u="none" strike="noStrike" cap="none" normalizeH="0" baseline="-250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B0</a:t>
                      </a:r>
                      <a:endParaRPr kumimoji="0" lang="en-US" sz="2000" b="0" i="1" u="none" strike="noStrike" cap="none" normalizeH="0" baseline="-2500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aphicFrame>
        <p:nvGraphicFramePr>
          <p:cNvPr id="10" name="Group 191"/>
          <p:cNvGraphicFramePr>
            <a:graphicFrameLocks/>
          </p:cNvGraphicFramePr>
          <p:nvPr>
            <p:custDataLst>
              <p:tags r:id="rId4"/>
            </p:custDataLst>
            <p:extLst/>
          </p:nvPr>
        </p:nvGraphicFramePr>
        <p:xfrm>
          <a:off x="6324600" y="4236720"/>
          <a:ext cx="2514600" cy="1718514"/>
        </p:xfrm>
        <a:graphic>
          <a:graphicData uri="http://schemas.openxmlformats.org/drawingml/2006/table">
            <a:tbl>
              <a:tblPr firstRow="1" bandRow="1">
                <a:tableStyleId>{0660B408-B3CF-4A94-85FC-2B1E0A45F4A2}</a:tableStyleId>
              </a:tblPr>
              <a:tblGrid>
                <a:gridCol w="1066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9760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Output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Encoding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4075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green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00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4075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yellow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01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4075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red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10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685800" y="4876800"/>
            <a:ext cx="2286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L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A1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 = S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1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L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A0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 = S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1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 ∙ S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0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L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B1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 = S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1</a:t>
            </a:r>
          </a:p>
        </p:txBody>
      </p:sp>
      <p:cxnSp>
        <p:nvCxnSpPr>
          <p:cNvPr id="11" name="Straight Connector 10"/>
          <p:cNvCxnSpPr/>
          <p:nvPr/>
        </p:nvCxnSpPr>
        <p:spPr bwMode="auto">
          <a:xfrm>
            <a:off x="1447800" y="5334000"/>
            <a:ext cx="304800" cy="0"/>
          </a:xfrm>
          <a:prstGeom prst="line">
            <a:avLst/>
          </a:prstGeom>
          <a:noFill/>
          <a:ln w="25400">
            <a:solidFill>
              <a:srgbClr val="000000"/>
            </a:solidFill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12" name="Straight Connector 11"/>
          <p:cNvCxnSpPr/>
          <p:nvPr/>
        </p:nvCxnSpPr>
        <p:spPr bwMode="auto">
          <a:xfrm>
            <a:off x="1447800" y="5715000"/>
            <a:ext cx="304800" cy="0"/>
          </a:xfrm>
          <a:prstGeom prst="line">
            <a:avLst/>
          </a:prstGeom>
          <a:noFill/>
          <a:ln w="25400">
            <a:solidFill>
              <a:srgbClr val="000000"/>
            </a:solidFill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13" name="Rectangle 12"/>
          <p:cNvSpPr/>
          <p:nvPr/>
        </p:nvSpPr>
        <p:spPr bwMode="auto">
          <a:xfrm>
            <a:off x="3962399" y="1781931"/>
            <a:ext cx="4876799" cy="808870"/>
          </a:xfrm>
          <a:prstGeom prst="rect">
            <a:avLst/>
          </a:prstGeom>
          <a:solidFill>
            <a:srgbClr val="FF0000">
              <a:alpha val="3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4" name="Slide Number Placeholder 3">
            <a:extLst>
              <a:ext uri="{FF2B5EF4-FFF2-40B4-BE49-F238E27FC236}">
                <a16:creationId xmlns:a16="http://schemas.microsoft.com/office/drawing/2014/main" id="{29596F28-B373-4613-A3E5-37E376E1EE0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839174" y="6498516"/>
            <a:ext cx="2057400" cy="365125"/>
          </a:xfrm>
        </p:spPr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73</a:t>
            </a:r>
          </a:p>
        </p:txBody>
      </p:sp>
    </p:spTree>
    <p:extLst>
      <p:ext uri="{BB962C8B-B14F-4D97-AF65-F5344CB8AC3E}">
        <p14:creationId xmlns:p14="http://schemas.microsoft.com/office/powerpoint/2010/main" val="578661819"/>
      </p:ext>
    </p:extLst>
  </p:cSld>
  <p:clrMapOvr>
    <a:masterClrMapping/>
  </p:clrMapOvr>
  <p:transition/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FSM Output Table</a:t>
            </a:r>
          </a:p>
        </p:txBody>
      </p:sp>
      <p:graphicFrame>
        <p:nvGraphicFramePr>
          <p:cNvPr id="5" name="Object 4"/>
          <p:cNvGraphicFramePr>
            <a:graphicFrameLocks noGrp="1" noChangeAspect="1"/>
          </p:cNvGraphicFramePr>
          <p:nvPr>
            <p:custDataLst>
              <p:tags r:id="rId2"/>
            </p:custDataLst>
            <p:extLst/>
          </p:nvPr>
        </p:nvGraphicFramePr>
        <p:xfrm>
          <a:off x="98677" y="939008"/>
          <a:ext cx="3799883" cy="378539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3576" name="VISIO" r:id="rId6" imgW="2001299" imgH="1993667" progId="Visio.Drawing.6">
                  <p:embed/>
                </p:oleObj>
              </mc:Choice>
              <mc:Fallback>
                <p:oleObj name="VISIO" r:id="rId6" imgW="2001299" imgH="1993667" progId="Visio.Drawing.6">
                  <p:embed/>
                  <p:pic>
                    <p:nvPicPr>
                      <p:cNvPr id="5" name="Object 4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8677" y="939008"/>
                        <a:ext cx="3799883" cy="378539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Group 236"/>
          <p:cNvGraphicFramePr>
            <a:graphicFrameLocks/>
          </p:cNvGraphicFramePr>
          <p:nvPr>
            <p:custDataLst>
              <p:tags r:id="rId3"/>
            </p:custDataLst>
            <p:extLst/>
          </p:nvPr>
        </p:nvGraphicFramePr>
        <p:xfrm>
          <a:off x="3962400" y="990600"/>
          <a:ext cx="4876800" cy="2377440"/>
        </p:xfrm>
        <a:graphic>
          <a:graphicData uri="http://schemas.openxmlformats.org/drawingml/2006/table">
            <a:tbl>
              <a:tblPr firstRow="1" bandRow="1">
                <a:tableStyleId>{0660B408-B3CF-4A94-85FC-2B1E0A45F4A2}</a:tableStyleId>
              </a:tblPr>
              <a:tblGrid>
                <a:gridCol w="92891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2891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3539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3539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7409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7409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81000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Current State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Outputs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</a:t>
                      </a:r>
                      <a:r>
                        <a:rPr kumimoji="0" lang="en-US" sz="2000" u="none" strike="noStrike" cap="none" normalizeH="0" baseline="-250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  <a:endParaRPr kumimoji="0" lang="en-US" sz="2000" b="0" i="0" u="none" strike="noStrike" cap="none" normalizeH="0" baseline="-2500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</a:t>
                      </a:r>
                      <a:r>
                        <a:rPr kumimoji="0" lang="en-US" sz="2000" b="0" i="0" u="none" strike="noStrike" cap="none" normalizeH="0" baseline="-250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L</a:t>
                      </a:r>
                      <a:r>
                        <a:rPr kumimoji="0" lang="en-US" sz="2000" u="none" strike="noStrike" cap="none" normalizeH="0" baseline="-250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A1</a:t>
                      </a:r>
                      <a:endParaRPr kumimoji="0" lang="en-US" sz="2000" b="0" i="1" u="none" strike="noStrike" cap="none" normalizeH="0" baseline="-2500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L</a:t>
                      </a:r>
                      <a:r>
                        <a:rPr kumimoji="0" lang="en-US" sz="2000" b="0" i="0" u="none" strike="noStrike" cap="none" normalizeH="0" baseline="-250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A0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L</a:t>
                      </a:r>
                      <a:r>
                        <a:rPr kumimoji="0" lang="en-US" sz="2000" u="none" strike="noStrike" cap="none" normalizeH="0" baseline="-250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B1</a:t>
                      </a:r>
                      <a:endParaRPr kumimoji="0" lang="en-US" sz="2000" b="0" i="1" u="none" strike="noStrike" cap="none" normalizeH="0" baseline="-2500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L</a:t>
                      </a:r>
                      <a:r>
                        <a:rPr kumimoji="0" lang="en-US" sz="2000" u="none" strike="noStrike" cap="none" normalizeH="0" baseline="-250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B0</a:t>
                      </a:r>
                      <a:endParaRPr kumimoji="0" lang="en-US" sz="2000" b="0" i="1" u="none" strike="noStrike" cap="none" normalizeH="0" baseline="-2500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aphicFrame>
        <p:nvGraphicFramePr>
          <p:cNvPr id="10" name="Group 191"/>
          <p:cNvGraphicFramePr>
            <a:graphicFrameLocks/>
          </p:cNvGraphicFramePr>
          <p:nvPr>
            <p:custDataLst>
              <p:tags r:id="rId4"/>
            </p:custDataLst>
            <p:extLst/>
          </p:nvPr>
        </p:nvGraphicFramePr>
        <p:xfrm>
          <a:off x="6324600" y="4236720"/>
          <a:ext cx="2514600" cy="1718514"/>
        </p:xfrm>
        <a:graphic>
          <a:graphicData uri="http://schemas.openxmlformats.org/drawingml/2006/table">
            <a:tbl>
              <a:tblPr firstRow="1" bandRow="1">
                <a:tableStyleId>{0660B408-B3CF-4A94-85FC-2B1E0A45F4A2}</a:tableStyleId>
              </a:tblPr>
              <a:tblGrid>
                <a:gridCol w="1066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9760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Output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Encoding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4075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green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00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4075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yellow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01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4075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red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10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685800" y="4876800"/>
            <a:ext cx="2286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L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A1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 = S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1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L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A0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 = S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1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 ∙ S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0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L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B1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 = S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1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L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B0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 = S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1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 ∙ S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0</a:t>
            </a:r>
            <a:endParaRPr kumimoji="0" lang="de-CH" sz="2400" b="0" i="0" u="none" strike="noStrike" kern="1200" cap="none" spc="0" normalizeH="0" baseline="-25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mbria" charset="0"/>
              <a:ea typeface="Cambria" charset="0"/>
              <a:cs typeface="Cambria" charset="0"/>
            </a:endParaRPr>
          </a:p>
        </p:txBody>
      </p:sp>
      <p:cxnSp>
        <p:nvCxnSpPr>
          <p:cNvPr id="8" name="Straight Connector 7"/>
          <p:cNvCxnSpPr/>
          <p:nvPr/>
        </p:nvCxnSpPr>
        <p:spPr bwMode="auto">
          <a:xfrm>
            <a:off x="1447800" y="5334000"/>
            <a:ext cx="304800" cy="0"/>
          </a:xfrm>
          <a:prstGeom prst="line">
            <a:avLst/>
          </a:prstGeom>
          <a:noFill/>
          <a:ln w="25400">
            <a:solidFill>
              <a:srgbClr val="000000"/>
            </a:solidFill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11" name="Straight Connector 10"/>
          <p:cNvCxnSpPr/>
          <p:nvPr/>
        </p:nvCxnSpPr>
        <p:spPr bwMode="auto">
          <a:xfrm>
            <a:off x="1447800" y="5715000"/>
            <a:ext cx="304800" cy="0"/>
          </a:xfrm>
          <a:prstGeom prst="line">
            <a:avLst/>
          </a:prstGeom>
          <a:noFill/>
          <a:ln w="25400">
            <a:solidFill>
              <a:srgbClr val="000000"/>
            </a:solidFill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12" name="Rectangle 11"/>
          <p:cNvSpPr/>
          <p:nvPr/>
        </p:nvSpPr>
        <p:spPr bwMode="auto">
          <a:xfrm>
            <a:off x="3962400" y="2971800"/>
            <a:ext cx="4876799" cy="392490"/>
          </a:xfrm>
          <a:prstGeom prst="rect">
            <a:avLst/>
          </a:prstGeom>
          <a:solidFill>
            <a:srgbClr val="FF0000">
              <a:alpha val="3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3" name="Slide Number Placeholder 3">
            <a:extLst>
              <a:ext uri="{FF2B5EF4-FFF2-40B4-BE49-F238E27FC236}">
                <a16:creationId xmlns:a16="http://schemas.microsoft.com/office/drawing/2014/main" id="{29596F28-B373-4613-A3E5-37E376E1EE0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858000" y="6498516"/>
            <a:ext cx="2057400" cy="365125"/>
          </a:xfrm>
        </p:spPr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74</a:t>
            </a:r>
          </a:p>
        </p:txBody>
      </p:sp>
    </p:spTree>
    <p:extLst>
      <p:ext uri="{BB962C8B-B14F-4D97-AF65-F5344CB8AC3E}">
        <p14:creationId xmlns:p14="http://schemas.microsoft.com/office/powerpoint/2010/main" val="685646790"/>
      </p:ext>
    </p:extLst>
  </p:cSld>
  <p:clrMapOvr>
    <a:masterClrMapping/>
  </p:clrMapOvr>
  <p:transition/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D5541A-6E50-4E10-9A0D-0173EADF0A3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Finite State Machine:</a:t>
            </a:r>
            <a:br>
              <a:rPr lang="en-US" dirty="0"/>
            </a:br>
            <a:r>
              <a:rPr lang="en-US" dirty="0"/>
              <a:t>				Schematic</a:t>
            </a:r>
          </a:p>
        </p:txBody>
      </p:sp>
      <p:sp>
        <p:nvSpPr>
          <p:cNvPr id="7" name="Subtitle 6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596F28-B373-4613-A3E5-37E376E1EE0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BEF67B4-941F-4736-A122-66E8AE1B4197}" type="slidenum">
              <a:rPr kumimoji="0" lang="en-US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105</a:t>
            </a:fld>
            <a:endParaRPr kumimoji="0" lang="en-US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39979766"/>
      </p:ext>
    </p:extLst>
  </p:cSld>
  <p:clrMapOvr>
    <a:masterClrMapping/>
  </p:clrMapOvr>
  <p:transition/>
</p:sld>
</file>

<file path=ppt/slides/slide1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FSM Schematic: State Register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3FCFE49-F7D8-9F40-A47B-CD8F660E719E}" type="slidenum"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106</a:t>
            </a:fld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pic>
        <p:nvPicPr>
          <p:cNvPr id="5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2736" y="2286000"/>
            <a:ext cx="7622327" cy="198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/>
          <p:cNvSpPr/>
          <p:nvPr/>
        </p:nvSpPr>
        <p:spPr bwMode="auto">
          <a:xfrm>
            <a:off x="722736" y="3886200"/>
            <a:ext cx="801264" cy="4572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51360259"/>
      </p:ext>
    </p:extLst>
  </p:cSld>
  <p:clrMapOvr>
    <a:masterClrMapping/>
  </p:clrMapOvr>
  <p:transition/>
</p:sld>
</file>

<file path=ppt/slides/slide1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3FCFE49-F7D8-9F40-A47B-CD8F660E719E}" type="slidenum"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107</a:t>
            </a:fld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>
          <a:xfrm>
            <a:off x="228600" y="152400"/>
            <a:ext cx="8610600" cy="1066800"/>
          </a:xfrm>
        </p:spPr>
        <p:txBody>
          <a:bodyPr/>
          <a:lstStyle/>
          <a:p>
            <a:r>
              <a:rPr lang="en-US"/>
              <a:t>FSM Schematic: State Register</a:t>
            </a:r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custDataLst>
              <p:tags r:id="rId3"/>
            </p:custDataLst>
            <p:extLst/>
          </p:nvPr>
        </p:nvGraphicFramePr>
        <p:xfrm>
          <a:off x="4325938" y="838200"/>
          <a:ext cx="1922462" cy="3352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4600" name="VISIO" r:id="rId5" imgW="769378" imgH="1343359" progId="Visio.Drawing.6">
                  <p:embed/>
                </p:oleObj>
              </mc:Choice>
              <mc:Fallback>
                <p:oleObj name="VISIO" r:id="rId5" imgW="769378" imgH="1343359" progId="Visio.Drawing.6">
                  <p:embed/>
                  <p:pic>
                    <p:nvPicPr>
                      <p:cNvPr id="6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25938" y="838200"/>
                        <a:ext cx="1922462" cy="3352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dist="35921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7" name="Straight Connector 6"/>
          <p:cNvCxnSpPr/>
          <p:nvPr/>
        </p:nvCxnSpPr>
        <p:spPr bwMode="auto">
          <a:xfrm>
            <a:off x="228600" y="4827588"/>
            <a:ext cx="8610600" cy="0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2852990741"/>
      </p:ext>
    </p:extLst>
  </p:cSld>
  <p:clrMapOvr>
    <a:masterClrMapping/>
  </p:clrMapOvr>
  <p:transition/>
</p:sld>
</file>

<file path=ppt/slides/slide1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3FCFE49-F7D8-9F40-A47B-CD8F660E719E}" type="slidenum"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108</a:t>
            </a:fld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>
          <a:xfrm>
            <a:off x="228600" y="152400"/>
            <a:ext cx="8610600" cy="1066800"/>
          </a:xfrm>
        </p:spPr>
        <p:txBody>
          <a:bodyPr/>
          <a:lstStyle/>
          <a:p>
            <a:r>
              <a:rPr lang="en-US"/>
              <a:t>FSM Schematic: Next State Logic</a:t>
            </a:r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custDataLst>
              <p:tags r:id="rId3"/>
            </p:custDataLst>
            <p:extLst/>
          </p:nvPr>
        </p:nvGraphicFramePr>
        <p:xfrm>
          <a:off x="228600" y="838200"/>
          <a:ext cx="6030913" cy="39893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5624" name="VISIO" r:id="rId5" imgW="2462316" imgH="1628823" progId="Visio.Drawing.6">
                  <p:embed/>
                </p:oleObj>
              </mc:Choice>
              <mc:Fallback>
                <p:oleObj name="VISIO" r:id="rId5" imgW="2462316" imgH="1628823" progId="Visio.Drawing.6">
                  <p:embed/>
                  <p:pic>
                    <p:nvPicPr>
                      <p:cNvPr id="6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8600" y="838200"/>
                        <a:ext cx="6030913" cy="39893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dist="35921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6"/>
          <p:cNvSpPr/>
          <p:nvPr/>
        </p:nvSpPr>
        <p:spPr>
          <a:xfrm>
            <a:off x="2286000" y="5029200"/>
            <a:ext cx="555642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S’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1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 = S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1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 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xor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 S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0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mbria" charset="0"/>
              <a:ea typeface="Cambria" charset="0"/>
              <a:cs typeface="Cambria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S’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0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 = (S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1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 ∙ S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0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 ∙ T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A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) + (S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1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 ∙ S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0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 ∙  T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B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)</a:t>
            </a:r>
            <a:endParaRPr kumimoji="0" lang="de-CH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mbria" charset="0"/>
              <a:ea typeface="Cambria" charset="0"/>
              <a:cs typeface="Cambria" charset="0"/>
            </a:endParaRPr>
          </a:p>
        </p:txBody>
      </p:sp>
      <p:cxnSp>
        <p:nvCxnSpPr>
          <p:cNvPr id="8" name="Straight Connector 7"/>
          <p:cNvCxnSpPr/>
          <p:nvPr/>
        </p:nvCxnSpPr>
        <p:spPr bwMode="auto">
          <a:xfrm>
            <a:off x="228600" y="4827588"/>
            <a:ext cx="8610600" cy="0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" name="Straight Connector 8"/>
          <p:cNvCxnSpPr/>
          <p:nvPr/>
        </p:nvCxnSpPr>
        <p:spPr bwMode="auto">
          <a:xfrm>
            <a:off x="5353191" y="5864844"/>
            <a:ext cx="213360" cy="0"/>
          </a:xfrm>
          <a:prstGeom prst="line">
            <a:avLst/>
          </a:prstGeom>
          <a:noFill/>
          <a:ln w="25400">
            <a:solidFill>
              <a:srgbClr val="000000"/>
            </a:solidFill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10" name="Straight Connector 9"/>
          <p:cNvCxnSpPr/>
          <p:nvPr/>
        </p:nvCxnSpPr>
        <p:spPr bwMode="auto">
          <a:xfrm>
            <a:off x="5871351" y="5864844"/>
            <a:ext cx="213360" cy="0"/>
          </a:xfrm>
          <a:prstGeom prst="line">
            <a:avLst/>
          </a:prstGeom>
          <a:noFill/>
          <a:ln w="25400">
            <a:solidFill>
              <a:srgbClr val="000000"/>
            </a:solidFill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11" name="Straight Connector 10"/>
          <p:cNvCxnSpPr/>
          <p:nvPr/>
        </p:nvCxnSpPr>
        <p:spPr bwMode="auto">
          <a:xfrm>
            <a:off x="3088227" y="5864844"/>
            <a:ext cx="213360" cy="0"/>
          </a:xfrm>
          <a:prstGeom prst="line">
            <a:avLst/>
          </a:prstGeom>
          <a:noFill/>
          <a:ln w="25400">
            <a:solidFill>
              <a:srgbClr val="000000"/>
            </a:solidFill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12" name="Straight Connector 11"/>
          <p:cNvCxnSpPr/>
          <p:nvPr/>
        </p:nvCxnSpPr>
        <p:spPr bwMode="auto">
          <a:xfrm>
            <a:off x="3585351" y="5864844"/>
            <a:ext cx="213360" cy="0"/>
          </a:xfrm>
          <a:prstGeom prst="line">
            <a:avLst/>
          </a:prstGeom>
          <a:noFill/>
          <a:ln w="25400">
            <a:solidFill>
              <a:srgbClr val="000000"/>
            </a:solidFill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13" name="Straight Connector 12"/>
          <p:cNvCxnSpPr/>
          <p:nvPr/>
        </p:nvCxnSpPr>
        <p:spPr bwMode="auto">
          <a:xfrm>
            <a:off x="4027311" y="5864844"/>
            <a:ext cx="213360" cy="0"/>
          </a:xfrm>
          <a:prstGeom prst="line">
            <a:avLst/>
          </a:prstGeom>
          <a:noFill/>
          <a:ln w="25400">
            <a:solidFill>
              <a:srgbClr val="000000"/>
            </a:solidFill>
            <a:miter lim="800000"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2111281772"/>
      </p:ext>
    </p:extLst>
  </p:cSld>
  <p:clrMapOvr>
    <a:masterClrMapping/>
  </p:clrMapOvr>
  <p:transition/>
</p:sld>
</file>

<file path=ppt/slides/slide10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3FCFE49-F7D8-9F40-A47B-CD8F660E719E}" type="slidenum"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109</a:t>
            </a:fld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>
          <a:xfrm>
            <a:off x="228600" y="152400"/>
            <a:ext cx="8610600" cy="1066800"/>
          </a:xfrm>
        </p:spPr>
        <p:txBody>
          <a:bodyPr/>
          <a:lstStyle/>
          <a:p>
            <a:r>
              <a:rPr lang="en-US"/>
              <a:t>FSM Schematic: Output Logic</a:t>
            </a:r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custDataLst>
              <p:tags r:id="rId3"/>
            </p:custDataLst>
            <p:extLst/>
          </p:nvPr>
        </p:nvGraphicFramePr>
        <p:xfrm>
          <a:off x="304800" y="838200"/>
          <a:ext cx="8458200" cy="39354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6648" name="VISIO" r:id="rId5" imgW="3500366" imgH="1628823" progId="Visio.Drawing.6">
                  <p:embed/>
                </p:oleObj>
              </mc:Choice>
              <mc:Fallback>
                <p:oleObj name="VISIO" r:id="rId5" imgW="3500366" imgH="1628823" progId="Visio.Drawing.6">
                  <p:embed/>
                  <p:pic>
                    <p:nvPicPr>
                      <p:cNvPr id="6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4800" y="838200"/>
                        <a:ext cx="8458200" cy="39354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7" name="Straight Connector 6"/>
          <p:cNvCxnSpPr/>
          <p:nvPr/>
        </p:nvCxnSpPr>
        <p:spPr bwMode="auto">
          <a:xfrm>
            <a:off x="228600" y="4827588"/>
            <a:ext cx="8610600" cy="0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8" name="TextBox 7"/>
          <p:cNvSpPr txBox="1"/>
          <p:nvPr/>
        </p:nvSpPr>
        <p:spPr>
          <a:xfrm>
            <a:off x="3810000" y="4881564"/>
            <a:ext cx="2286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L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A1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 = S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1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L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A0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 = S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1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 ∙ S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0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L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B1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 = S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1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L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B0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 = S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1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 ∙ S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0</a:t>
            </a:r>
            <a:endParaRPr kumimoji="0" lang="de-CH" sz="2400" b="0" i="0" u="none" strike="noStrike" kern="1200" cap="none" spc="0" normalizeH="0" baseline="-25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mbria" charset="0"/>
              <a:ea typeface="Cambria" charset="0"/>
              <a:cs typeface="Cambria" charset="0"/>
            </a:endParaRPr>
          </a:p>
        </p:txBody>
      </p:sp>
      <p:cxnSp>
        <p:nvCxnSpPr>
          <p:cNvPr id="9" name="Straight Connector 8"/>
          <p:cNvCxnSpPr/>
          <p:nvPr/>
        </p:nvCxnSpPr>
        <p:spPr bwMode="auto">
          <a:xfrm>
            <a:off x="4572000" y="5338764"/>
            <a:ext cx="304800" cy="0"/>
          </a:xfrm>
          <a:prstGeom prst="line">
            <a:avLst/>
          </a:prstGeom>
          <a:noFill/>
          <a:ln w="25400">
            <a:solidFill>
              <a:srgbClr val="000000"/>
            </a:solidFill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10" name="Straight Connector 9"/>
          <p:cNvCxnSpPr/>
          <p:nvPr/>
        </p:nvCxnSpPr>
        <p:spPr bwMode="auto">
          <a:xfrm>
            <a:off x="4572000" y="5719764"/>
            <a:ext cx="304800" cy="0"/>
          </a:xfrm>
          <a:prstGeom prst="line">
            <a:avLst/>
          </a:prstGeom>
          <a:noFill/>
          <a:ln w="25400">
            <a:solidFill>
              <a:srgbClr val="000000"/>
            </a:solidFill>
            <a:miter lim="800000"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4199689844"/>
      </p:ext>
    </p:extLst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E14383-A42F-44CC-969A-F0F142B96D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8600" y="152400"/>
            <a:ext cx="8851900" cy="884238"/>
          </a:xfrm>
        </p:spPr>
        <p:txBody>
          <a:bodyPr/>
          <a:lstStyle/>
          <a:p>
            <a:r>
              <a:rPr lang="en-US" sz="3800" dirty="0"/>
              <a:t>Recall: Example Design with Tri-State Buffers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D3F51E7-C7A9-402C-B463-5CBD5EB9056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8B19D7DF-598B-483B-A6D0-8553CDFAE631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4BAF9CED-C1D7-49B5-BBB2-EA693ABFDC3B}"/>
              </a:ext>
            </a:extLst>
          </p:cNvPr>
          <p:cNvSpPr/>
          <p:nvPr/>
        </p:nvSpPr>
        <p:spPr>
          <a:xfrm>
            <a:off x="1905000" y="1767899"/>
            <a:ext cx="2209800" cy="1066800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+mn-ea"/>
                <a:cs typeface="+mn-cs"/>
              </a:rPr>
              <a:t>CPU</a:t>
            </a: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35D11EAC-66AA-4D6E-AFF5-CC614614A676}"/>
              </a:ext>
            </a:extLst>
          </p:cNvPr>
          <p:cNvGrpSpPr/>
          <p:nvPr/>
        </p:nvGrpSpPr>
        <p:grpSpPr>
          <a:xfrm>
            <a:off x="4724400" y="1828541"/>
            <a:ext cx="609600" cy="754636"/>
            <a:chOff x="3810000" y="2495692"/>
            <a:chExt cx="937010" cy="933308"/>
          </a:xfrm>
        </p:grpSpPr>
        <p:sp>
          <p:nvSpPr>
            <p:cNvPr id="7" name="Isosceles Triangle 6">
              <a:extLst>
                <a:ext uri="{FF2B5EF4-FFF2-40B4-BE49-F238E27FC236}">
                  <a16:creationId xmlns:a16="http://schemas.microsoft.com/office/drawing/2014/main" id="{58BB68FE-F94E-4DA4-9924-6B59D1E094E4}"/>
                </a:ext>
              </a:extLst>
            </p:cNvPr>
            <p:cNvSpPr/>
            <p:nvPr/>
          </p:nvSpPr>
          <p:spPr>
            <a:xfrm rot="5400000">
              <a:off x="3935605" y="2617595"/>
              <a:ext cx="685800" cy="937010"/>
            </a:xfrm>
            <a:prstGeom prst="triangl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+mn-ea"/>
                <a:cs typeface="+mn-cs"/>
              </a:endParaRPr>
            </a:p>
          </p:txBody>
        </p: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C15D5041-7D82-4A58-9FAD-03AAC00B7618}"/>
                </a:ext>
              </a:extLst>
            </p:cNvPr>
            <p:cNvCxnSpPr>
              <a:cxnSpLocks/>
              <a:endCxn id="7" idx="1"/>
            </p:cNvCxnSpPr>
            <p:nvPr/>
          </p:nvCxnSpPr>
          <p:spPr>
            <a:xfrm>
              <a:off x="4278505" y="2495692"/>
              <a:ext cx="2" cy="418959"/>
            </a:xfrm>
            <a:prstGeom prst="line">
              <a:avLst/>
            </a:prstGeom>
            <a:ln w="381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C19D8D5D-A182-432B-A9E9-F2F800A39601}"/>
              </a:ext>
            </a:extLst>
          </p:cNvPr>
          <p:cNvGrpSpPr/>
          <p:nvPr/>
        </p:nvGrpSpPr>
        <p:grpSpPr>
          <a:xfrm>
            <a:off x="4714875" y="4328157"/>
            <a:ext cx="609600" cy="754636"/>
            <a:chOff x="3810000" y="2495692"/>
            <a:chExt cx="937010" cy="933308"/>
          </a:xfrm>
        </p:grpSpPr>
        <p:sp>
          <p:nvSpPr>
            <p:cNvPr id="16" name="Isosceles Triangle 15">
              <a:extLst>
                <a:ext uri="{FF2B5EF4-FFF2-40B4-BE49-F238E27FC236}">
                  <a16:creationId xmlns:a16="http://schemas.microsoft.com/office/drawing/2014/main" id="{C783F7FA-95B4-47C7-A710-4C6D4FE2631A}"/>
                </a:ext>
              </a:extLst>
            </p:cNvPr>
            <p:cNvSpPr/>
            <p:nvPr/>
          </p:nvSpPr>
          <p:spPr>
            <a:xfrm rot="5400000">
              <a:off x="3935605" y="2617595"/>
              <a:ext cx="685800" cy="937010"/>
            </a:xfrm>
            <a:prstGeom prst="triangl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+mn-ea"/>
                <a:cs typeface="+mn-cs"/>
              </a:endParaRPr>
            </a:p>
          </p:txBody>
        </p: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1ABA042C-0ADC-4D4E-94DE-8F6A163499C2}"/>
                </a:ext>
              </a:extLst>
            </p:cNvPr>
            <p:cNvCxnSpPr>
              <a:cxnSpLocks/>
              <a:endCxn id="16" idx="1"/>
            </p:cNvCxnSpPr>
            <p:nvPr/>
          </p:nvCxnSpPr>
          <p:spPr>
            <a:xfrm>
              <a:off x="4278505" y="2495692"/>
              <a:ext cx="2" cy="418959"/>
            </a:xfrm>
            <a:prstGeom prst="line">
              <a:avLst/>
            </a:prstGeom>
            <a:ln w="381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B3E11630-B293-47B8-B940-1F302B80AEAC}"/>
              </a:ext>
            </a:extLst>
          </p:cNvPr>
          <p:cNvSpPr/>
          <p:nvPr/>
        </p:nvSpPr>
        <p:spPr>
          <a:xfrm>
            <a:off x="1905000" y="4267200"/>
            <a:ext cx="2209800" cy="1066800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+mn-ea"/>
                <a:cs typeface="+mn-cs"/>
              </a:rPr>
              <a:t>Memory</a:t>
            </a:r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D7DDC90A-8A4A-4BBC-ACEA-9B8329D374B2}"/>
              </a:ext>
            </a:extLst>
          </p:cNvPr>
          <p:cNvCxnSpPr>
            <a:cxnSpLocks/>
          </p:cNvCxnSpPr>
          <p:nvPr/>
        </p:nvCxnSpPr>
        <p:spPr>
          <a:xfrm>
            <a:off x="5867400" y="1767838"/>
            <a:ext cx="0" cy="3493704"/>
          </a:xfrm>
          <a:prstGeom prst="line">
            <a:avLst/>
          </a:prstGeom>
          <a:ln w="762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C2A95937-5058-484A-86FD-7846721BACD6}"/>
              </a:ext>
            </a:extLst>
          </p:cNvPr>
          <p:cNvCxnSpPr>
            <a:stCxn id="7" idx="3"/>
            <a:endCxn id="5" idx="3"/>
          </p:cNvCxnSpPr>
          <p:nvPr/>
        </p:nvCxnSpPr>
        <p:spPr>
          <a:xfrm flipH="1" flipV="1">
            <a:off x="4114800" y="2301299"/>
            <a:ext cx="609601" cy="4624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05A88BB6-9DEA-45A8-A7FA-93875D8D8347}"/>
              </a:ext>
            </a:extLst>
          </p:cNvPr>
          <p:cNvCxnSpPr/>
          <p:nvPr/>
        </p:nvCxnSpPr>
        <p:spPr>
          <a:xfrm flipH="1" flipV="1">
            <a:off x="4095750" y="4803884"/>
            <a:ext cx="609601" cy="4624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833A92FD-2C75-4E65-A371-06475566427B}"/>
              </a:ext>
            </a:extLst>
          </p:cNvPr>
          <p:cNvCxnSpPr>
            <a:cxnSpLocks/>
          </p:cNvCxnSpPr>
          <p:nvPr/>
        </p:nvCxnSpPr>
        <p:spPr>
          <a:xfrm flipH="1">
            <a:off x="5334001" y="2301299"/>
            <a:ext cx="533399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F95B8991-3CE6-4417-8A1F-C257899392BC}"/>
              </a:ext>
            </a:extLst>
          </p:cNvPr>
          <p:cNvCxnSpPr>
            <a:cxnSpLocks/>
          </p:cNvCxnSpPr>
          <p:nvPr/>
        </p:nvCxnSpPr>
        <p:spPr>
          <a:xfrm flipH="1">
            <a:off x="5324476" y="4808570"/>
            <a:ext cx="533399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7" name="TextBox 36">
            <a:extLst>
              <a:ext uri="{FF2B5EF4-FFF2-40B4-BE49-F238E27FC236}">
                <a16:creationId xmlns:a16="http://schemas.microsoft.com/office/drawing/2014/main" id="{0BC2D33A-A05C-4322-A60A-E17350DEC104}"/>
              </a:ext>
            </a:extLst>
          </p:cNvPr>
          <p:cNvSpPr txBox="1"/>
          <p:nvPr/>
        </p:nvSpPr>
        <p:spPr>
          <a:xfrm>
            <a:off x="4301495" y="3967203"/>
            <a:ext cx="145541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err="1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GateMem</a:t>
            </a:r>
            <a:endParaRPr kumimoji="0" lang="en-US" sz="1600" b="1" i="0" u="none" strike="noStrike" kern="1200" cap="none" spc="0" normalizeH="0" baseline="0" noProof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2CC25D12-0EC8-452B-B60E-378DE6131719}"/>
              </a:ext>
            </a:extLst>
          </p:cNvPr>
          <p:cNvSpPr txBox="1"/>
          <p:nvPr/>
        </p:nvSpPr>
        <p:spPr>
          <a:xfrm>
            <a:off x="4301495" y="1457463"/>
            <a:ext cx="145541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err="1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GateCPU</a:t>
            </a:r>
            <a:endParaRPr kumimoji="0" lang="en-US" sz="1600" b="1" i="0" u="none" strike="noStrike" kern="1200" cap="none" spc="0" normalizeH="0" baseline="0" noProof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7C18DA2C-DD28-4E2E-BFB7-88C73B567F74}"/>
              </a:ext>
            </a:extLst>
          </p:cNvPr>
          <p:cNvSpPr txBox="1"/>
          <p:nvPr/>
        </p:nvSpPr>
        <p:spPr>
          <a:xfrm>
            <a:off x="5987419" y="4922988"/>
            <a:ext cx="16325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Shared Bus</a:t>
            </a:r>
          </a:p>
        </p:txBody>
      </p:sp>
    </p:spTree>
    <p:extLst>
      <p:ext uri="{BB962C8B-B14F-4D97-AF65-F5344CB8AC3E}">
        <p14:creationId xmlns:p14="http://schemas.microsoft.com/office/powerpoint/2010/main" val="887023635"/>
      </p:ext>
    </p:extLst>
  </p:cSld>
  <p:clrMapOvr>
    <a:masterClrMapping/>
  </p:clrMapOvr>
  <p:transition/>
</p:sld>
</file>

<file path=ppt/slides/slide1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3FCFE49-F7D8-9F40-A47B-CD8F660E719E}" type="slidenum"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110</a:t>
            </a:fld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>
          <a:xfrm>
            <a:off x="228600" y="152400"/>
            <a:ext cx="8610600" cy="1066800"/>
          </a:xfrm>
        </p:spPr>
        <p:txBody>
          <a:bodyPr/>
          <a:lstStyle/>
          <a:p>
            <a:r>
              <a:rPr lang="en-US"/>
              <a:t>FSM Timing Diagram</a:t>
            </a:r>
          </a:p>
        </p:txBody>
      </p:sp>
      <p:graphicFrame>
        <p:nvGraphicFramePr>
          <p:cNvPr id="6" name="Content Placeholder 5"/>
          <p:cNvGraphicFramePr>
            <a:graphicFrameLocks noGrp="1" noChangeAspect="1"/>
          </p:cNvGraphicFramePr>
          <p:nvPr>
            <p:ph sz="half" idx="4294967295"/>
            <p:custDataLst>
              <p:tags r:id="rId3"/>
            </p:custDataLst>
            <p:extLst/>
          </p:nvPr>
        </p:nvGraphicFramePr>
        <p:xfrm>
          <a:off x="-152400" y="3200400"/>
          <a:ext cx="9144000" cy="3295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7672" name="VISIO" r:id="rId5" imgW="5530670" imgH="2543223" progId="Visio.Drawing.6">
                  <p:embed/>
                </p:oleObj>
              </mc:Choice>
              <mc:Fallback>
                <p:oleObj name="VISIO" r:id="rId5" imgW="5530670" imgH="2543223" progId="Visio.Drawing.6">
                  <p:embed/>
                  <p:pic>
                    <p:nvPicPr>
                      <p:cNvPr id="6" name="Content Placeholder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-152400" y="3200400"/>
                        <a:ext cx="9144000" cy="32956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Oval 6"/>
          <p:cNvSpPr/>
          <p:nvPr/>
        </p:nvSpPr>
        <p:spPr bwMode="auto">
          <a:xfrm>
            <a:off x="6050962" y="470250"/>
            <a:ext cx="838200" cy="838200"/>
          </a:xfrm>
          <a:prstGeom prst="ellips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5977247" y="552789"/>
            <a:ext cx="98563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S0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L</a:t>
            </a:r>
            <a:r>
              <a:rPr kumimoji="0" lang="en-US" sz="12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A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: yellow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L</a:t>
            </a:r>
            <a:r>
              <a:rPr kumimoji="0" lang="en-US" sz="12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B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: red</a:t>
            </a:r>
          </a:p>
        </p:txBody>
      </p:sp>
      <p:grpSp>
        <p:nvGrpSpPr>
          <p:cNvPr id="9" name="Group 8"/>
          <p:cNvGrpSpPr/>
          <p:nvPr/>
        </p:nvGrpSpPr>
        <p:grpSpPr>
          <a:xfrm>
            <a:off x="7513155" y="468313"/>
            <a:ext cx="985630" cy="838200"/>
            <a:chOff x="4117285" y="1355035"/>
            <a:chExt cx="985630" cy="838200"/>
          </a:xfrm>
        </p:grpSpPr>
        <p:sp>
          <p:nvSpPr>
            <p:cNvPr id="10" name="Oval 9"/>
            <p:cNvSpPr/>
            <p:nvPr/>
          </p:nvSpPr>
          <p:spPr bwMode="auto">
            <a:xfrm>
              <a:off x="4191000" y="1355035"/>
              <a:ext cx="838200" cy="838200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1" name="Rectangle 10"/>
            <p:cNvSpPr/>
            <p:nvPr/>
          </p:nvSpPr>
          <p:spPr>
            <a:xfrm>
              <a:off x="4117285" y="1437574"/>
              <a:ext cx="985630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S1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L</a:t>
              </a:r>
              <a:r>
                <a:rPr kumimoji="0" lang="en-US" sz="1200" b="0" i="0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A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: yellow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L</a:t>
              </a:r>
              <a:r>
                <a:rPr kumimoji="0" lang="en-US" sz="1200" b="0" i="0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B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: red</a:t>
              </a: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7529177" y="2007252"/>
            <a:ext cx="985630" cy="838200"/>
            <a:chOff x="2974285" y="2136627"/>
            <a:chExt cx="985630" cy="838200"/>
          </a:xfrm>
        </p:grpSpPr>
        <p:sp>
          <p:nvSpPr>
            <p:cNvPr id="13" name="Oval 12"/>
            <p:cNvSpPr/>
            <p:nvPr/>
          </p:nvSpPr>
          <p:spPr bwMode="auto">
            <a:xfrm>
              <a:off x="3048000" y="2136627"/>
              <a:ext cx="838200" cy="838200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4" name="Rectangle 13"/>
            <p:cNvSpPr/>
            <p:nvPr/>
          </p:nvSpPr>
          <p:spPr>
            <a:xfrm>
              <a:off x="2974285" y="2219166"/>
              <a:ext cx="985630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S2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L</a:t>
              </a:r>
              <a:r>
                <a:rPr kumimoji="0" lang="en-US" sz="1200" b="0" i="0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A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: red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L</a:t>
              </a:r>
              <a:r>
                <a:rPr kumimoji="0" lang="en-US" sz="1200" b="0" i="0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B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: green</a:t>
              </a: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5972986" y="1992107"/>
            <a:ext cx="985630" cy="838200"/>
            <a:chOff x="1837084" y="1232452"/>
            <a:chExt cx="985630" cy="838200"/>
          </a:xfrm>
        </p:grpSpPr>
        <p:sp>
          <p:nvSpPr>
            <p:cNvPr id="16" name="Oval 15"/>
            <p:cNvSpPr/>
            <p:nvPr/>
          </p:nvSpPr>
          <p:spPr bwMode="auto">
            <a:xfrm>
              <a:off x="1910799" y="1232452"/>
              <a:ext cx="838200" cy="838200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7" name="Rectangle 16"/>
            <p:cNvSpPr/>
            <p:nvPr/>
          </p:nvSpPr>
          <p:spPr>
            <a:xfrm>
              <a:off x="1837084" y="1314991"/>
              <a:ext cx="985630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S3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L</a:t>
              </a:r>
              <a:r>
                <a:rPr kumimoji="0" lang="en-US" sz="1200" b="0" i="0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A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: red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L</a:t>
              </a:r>
              <a:r>
                <a:rPr kumimoji="0" lang="en-US" sz="1200" b="0" i="0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B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: yellow</a:t>
              </a: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6735135" y="370533"/>
            <a:ext cx="308055" cy="326119"/>
            <a:chOff x="1108058" y="1186459"/>
            <a:chExt cx="308055" cy="326119"/>
          </a:xfrm>
        </p:grpSpPr>
        <p:sp>
          <p:nvSpPr>
            <p:cNvPr id="19" name="Arc 18"/>
            <p:cNvSpPr/>
            <p:nvPr/>
          </p:nvSpPr>
          <p:spPr bwMode="auto">
            <a:xfrm rot="245511">
              <a:off x="1108058" y="1186459"/>
              <a:ext cx="308055" cy="300829"/>
            </a:xfrm>
            <a:prstGeom prst="arc">
              <a:avLst>
                <a:gd name="adj1" fmla="val 9565068"/>
                <a:gd name="adj2" fmla="val 4719228"/>
              </a:avLst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cxnSp>
          <p:nvCxnSpPr>
            <p:cNvPr id="20" name="Straight Arrow Connector 19"/>
            <p:cNvCxnSpPr>
              <a:stCxn id="26" idx="2"/>
            </p:cNvCxnSpPr>
            <p:nvPr/>
          </p:nvCxnSpPr>
          <p:spPr bwMode="auto">
            <a:xfrm flipH="1">
              <a:off x="1203289" y="1486218"/>
              <a:ext cx="77807" cy="26360"/>
            </a:xfrm>
            <a:prstGeom prst="straightConnector1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</p:grpSp>
      <p:grpSp>
        <p:nvGrpSpPr>
          <p:cNvPr id="21" name="Group 20"/>
          <p:cNvGrpSpPr/>
          <p:nvPr/>
        </p:nvGrpSpPr>
        <p:grpSpPr>
          <a:xfrm rot="10800000">
            <a:off x="7458052" y="2639973"/>
            <a:ext cx="308055" cy="326119"/>
            <a:chOff x="1108058" y="1186459"/>
            <a:chExt cx="308055" cy="326119"/>
          </a:xfrm>
        </p:grpSpPr>
        <p:sp>
          <p:nvSpPr>
            <p:cNvPr id="22" name="Arc 21"/>
            <p:cNvSpPr/>
            <p:nvPr/>
          </p:nvSpPr>
          <p:spPr bwMode="auto">
            <a:xfrm rot="245511">
              <a:off x="1108058" y="1186459"/>
              <a:ext cx="308055" cy="300829"/>
            </a:xfrm>
            <a:prstGeom prst="arc">
              <a:avLst>
                <a:gd name="adj1" fmla="val 9565068"/>
                <a:gd name="adj2" fmla="val 4719228"/>
              </a:avLst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cxnSp>
          <p:nvCxnSpPr>
            <p:cNvPr id="23" name="Straight Arrow Connector 22"/>
            <p:cNvCxnSpPr/>
            <p:nvPr/>
          </p:nvCxnSpPr>
          <p:spPr bwMode="auto">
            <a:xfrm flipH="1">
              <a:off x="1203289" y="1486218"/>
              <a:ext cx="77807" cy="26360"/>
            </a:xfrm>
            <a:prstGeom prst="straightConnector1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</p:grpSp>
      <p:sp>
        <p:nvSpPr>
          <p:cNvPr id="24" name="Freeform 23"/>
          <p:cNvSpPr/>
          <p:nvPr/>
        </p:nvSpPr>
        <p:spPr bwMode="auto">
          <a:xfrm>
            <a:off x="6893785" y="748378"/>
            <a:ext cx="704999" cy="122914"/>
          </a:xfrm>
          <a:custGeom>
            <a:avLst/>
            <a:gdLst>
              <a:gd name="connsiteX0" fmla="*/ 0 w 674370"/>
              <a:gd name="connsiteY0" fmla="*/ 138536 h 138536"/>
              <a:gd name="connsiteX1" fmla="*/ 285750 w 674370"/>
              <a:gd name="connsiteY1" fmla="*/ 1376 h 138536"/>
              <a:gd name="connsiteX2" fmla="*/ 674370 w 674370"/>
              <a:gd name="connsiteY2" fmla="*/ 64241 h 138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74370" h="138536">
                <a:moveTo>
                  <a:pt x="0" y="138536"/>
                </a:moveTo>
                <a:cubicBezTo>
                  <a:pt x="86677" y="76147"/>
                  <a:pt x="173355" y="13759"/>
                  <a:pt x="285750" y="1376"/>
                </a:cubicBezTo>
                <a:cubicBezTo>
                  <a:pt x="398145" y="-11007"/>
                  <a:pt x="674370" y="64241"/>
                  <a:pt x="674370" y="64241"/>
                </a:cubicBezTo>
              </a:path>
            </a:pathLst>
          </a:cu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5" name="Freeform 24"/>
          <p:cNvSpPr/>
          <p:nvPr/>
        </p:nvSpPr>
        <p:spPr bwMode="auto">
          <a:xfrm rot="5400000">
            <a:off x="7739970" y="1593797"/>
            <a:ext cx="720090" cy="138536"/>
          </a:xfrm>
          <a:custGeom>
            <a:avLst/>
            <a:gdLst>
              <a:gd name="connsiteX0" fmla="*/ 0 w 674370"/>
              <a:gd name="connsiteY0" fmla="*/ 138536 h 138536"/>
              <a:gd name="connsiteX1" fmla="*/ 285750 w 674370"/>
              <a:gd name="connsiteY1" fmla="*/ 1376 h 138536"/>
              <a:gd name="connsiteX2" fmla="*/ 674370 w 674370"/>
              <a:gd name="connsiteY2" fmla="*/ 64241 h 138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74370" h="138536">
                <a:moveTo>
                  <a:pt x="0" y="138536"/>
                </a:moveTo>
                <a:cubicBezTo>
                  <a:pt x="86677" y="76147"/>
                  <a:pt x="173355" y="13759"/>
                  <a:pt x="285750" y="1376"/>
                </a:cubicBezTo>
                <a:cubicBezTo>
                  <a:pt x="398145" y="-11007"/>
                  <a:pt x="674370" y="64241"/>
                  <a:pt x="674370" y="64241"/>
                </a:cubicBezTo>
              </a:path>
            </a:pathLst>
          </a:cu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6" name="Freeform 25"/>
          <p:cNvSpPr/>
          <p:nvPr/>
        </p:nvSpPr>
        <p:spPr bwMode="auto">
          <a:xfrm rot="10959104">
            <a:off x="6864129" y="2439140"/>
            <a:ext cx="732587" cy="138536"/>
          </a:xfrm>
          <a:custGeom>
            <a:avLst/>
            <a:gdLst>
              <a:gd name="connsiteX0" fmla="*/ 0 w 674370"/>
              <a:gd name="connsiteY0" fmla="*/ 138536 h 138536"/>
              <a:gd name="connsiteX1" fmla="*/ 285750 w 674370"/>
              <a:gd name="connsiteY1" fmla="*/ 1376 h 138536"/>
              <a:gd name="connsiteX2" fmla="*/ 674370 w 674370"/>
              <a:gd name="connsiteY2" fmla="*/ 64241 h 138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74370" h="138536">
                <a:moveTo>
                  <a:pt x="0" y="138536"/>
                </a:moveTo>
                <a:cubicBezTo>
                  <a:pt x="86677" y="76147"/>
                  <a:pt x="173355" y="13759"/>
                  <a:pt x="285750" y="1376"/>
                </a:cubicBezTo>
                <a:cubicBezTo>
                  <a:pt x="398145" y="-11007"/>
                  <a:pt x="674370" y="64241"/>
                  <a:pt x="674370" y="64241"/>
                </a:cubicBezTo>
              </a:path>
            </a:pathLst>
          </a:cu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7" name="Freeform 26"/>
          <p:cNvSpPr/>
          <p:nvPr/>
        </p:nvSpPr>
        <p:spPr bwMode="auto">
          <a:xfrm rot="16200000">
            <a:off x="6050298" y="1574272"/>
            <a:ext cx="692470" cy="138536"/>
          </a:xfrm>
          <a:custGeom>
            <a:avLst/>
            <a:gdLst>
              <a:gd name="connsiteX0" fmla="*/ 0 w 674370"/>
              <a:gd name="connsiteY0" fmla="*/ 138536 h 138536"/>
              <a:gd name="connsiteX1" fmla="*/ 285750 w 674370"/>
              <a:gd name="connsiteY1" fmla="*/ 1376 h 138536"/>
              <a:gd name="connsiteX2" fmla="*/ 674370 w 674370"/>
              <a:gd name="connsiteY2" fmla="*/ 64241 h 138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74370" h="138536">
                <a:moveTo>
                  <a:pt x="0" y="138536"/>
                </a:moveTo>
                <a:cubicBezTo>
                  <a:pt x="86677" y="76147"/>
                  <a:pt x="173355" y="13759"/>
                  <a:pt x="285750" y="1376"/>
                </a:cubicBezTo>
                <a:cubicBezTo>
                  <a:pt x="398145" y="-11007"/>
                  <a:pt x="674370" y="64241"/>
                  <a:pt x="674370" y="64241"/>
                </a:cubicBezTo>
              </a:path>
            </a:pathLst>
          </a:cu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8" name="Freeform 27"/>
          <p:cNvSpPr/>
          <p:nvPr/>
        </p:nvSpPr>
        <p:spPr bwMode="auto">
          <a:xfrm rot="1804892">
            <a:off x="5779203" y="365067"/>
            <a:ext cx="536439" cy="50669"/>
          </a:xfrm>
          <a:custGeom>
            <a:avLst/>
            <a:gdLst>
              <a:gd name="connsiteX0" fmla="*/ 0 w 674370"/>
              <a:gd name="connsiteY0" fmla="*/ 138536 h 138536"/>
              <a:gd name="connsiteX1" fmla="*/ 285750 w 674370"/>
              <a:gd name="connsiteY1" fmla="*/ 1376 h 138536"/>
              <a:gd name="connsiteX2" fmla="*/ 674370 w 674370"/>
              <a:gd name="connsiteY2" fmla="*/ 64241 h 138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74370" h="138536">
                <a:moveTo>
                  <a:pt x="0" y="138536"/>
                </a:moveTo>
                <a:cubicBezTo>
                  <a:pt x="86677" y="76147"/>
                  <a:pt x="173355" y="13759"/>
                  <a:pt x="285750" y="1376"/>
                </a:cubicBezTo>
                <a:cubicBezTo>
                  <a:pt x="398145" y="-11007"/>
                  <a:pt x="674370" y="64241"/>
                  <a:pt x="674370" y="64241"/>
                </a:cubicBezTo>
              </a:path>
            </a:pathLst>
          </a:cu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5563347" y="309481"/>
            <a:ext cx="62228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Reset</a:t>
            </a:r>
            <a:endParaRPr kumimoji="0" lang="en-US" sz="1800" b="0" i="1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6893785" y="214193"/>
            <a:ext cx="35093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T</a:t>
            </a:r>
            <a:r>
              <a:rPr kumimoji="0" lang="en-US" sz="1400" b="0" i="1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A</a:t>
            </a:r>
            <a:endParaRPr kumimoji="0" lang="en-US" sz="1800" b="0" i="1" u="none" strike="noStrike" kern="1200" cap="none" spc="0" normalizeH="0" baseline="-25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7063433" y="474028"/>
            <a:ext cx="35093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T</a:t>
            </a:r>
            <a:r>
              <a:rPr kumimoji="0" lang="en-US" sz="1400" b="0" i="1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A</a:t>
            </a:r>
            <a:endParaRPr kumimoji="0" lang="en-US" sz="1800" b="0" i="1" u="none" strike="noStrike" kern="1200" cap="none" spc="0" normalizeH="0" baseline="-25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7061442" y="306487"/>
            <a:ext cx="38023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__</a:t>
            </a:r>
            <a:endParaRPr kumimoji="0" lang="en-US" sz="1800" b="0" i="0" u="none" strike="noStrike" kern="1200" cap="none" spc="0" normalizeH="0" baseline="-25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6979886" y="2397811"/>
            <a:ext cx="38023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__</a:t>
            </a:r>
            <a:endParaRPr kumimoji="0" lang="en-US" sz="1800" b="0" i="0" u="none" strike="noStrike" kern="1200" cap="none" spc="0" normalizeH="0" baseline="-25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6981825" y="2576005"/>
            <a:ext cx="33692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T</a:t>
            </a:r>
            <a:r>
              <a:rPr kumimoji="0" lang="en-US" sz="1400" b="0" i="1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B</a:t>
            </a:r>
            <a:endParaRPr kumimoji="0" lang="en-US" sz="1800" b="0" i="1" u="none" strike="noStrike" kern="1200" cap="none" spc="0" normalizeH="0" baseline="-25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7191375" y="2787848"/>
            <a:ext cx="37061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T</a:t>
            </a:r>
            <a:r>
              <a:rPr kumimoji="0" lang="en-US" sz="1400" b="0" i="1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B</a:t>
            </a:r>
            <a:endParaRPr kumimoji="0" lang="en-US" sz="1800" b="0" i="1" u="none" strike="noStrike" kern="1200" cap="none" spc="0" normalizeH="0" baseline="-25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6" name="Rectangle 35"/>
          <p:cNvSpPr/>
          <p:nvPr/>
        </p:nvSpPr>
        <p:spPr bwMode="auto">
          <a:xfrm>
            <a:off x="691978" y="3286897"/>
            <a:ext cx="908222" cy="312626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7" name="Rectangle 36"/>
          <p:cNvSpPr/>
          <p:nvPr/>
        </p:nvSpPr>
        <p:spPr bwMode="auto">
          <a:xfrm>
            <a:off x="1600199" y="3200400"/>
            <a:ext cx="2045043" cy="325652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8" name="Rectangle 37"/>
          <p:cNvSpPr/>
          <p:nvPr/>
        </p:nvSpPr>
        <p:spPr bwMode="auto">
          <a:xfrm>
            <a:off x="3645242" y="2991115"/>
            <a:ext cx="774358" cy="3422041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9" name="Rectangle 38"/>
          <p:cNvSpPr/>
          <p:nvPr/>
        </p:nvSpPr>
        <p:spPr bwMode="auto">
          <a:xfrm>
            <a:off x="4419599" y="3192943"/>
            <a:ext cx="906163" cy="325652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40" name="Rectangle 39"/>
          <p:cNvSpPr/>
          <p:nvPr/>
        </p:nvSpPr>
        <p:spPr bwMode="auto">
          <a:xfrm>
            <a:off x="5332874" y="3200400"/>
            <a:ext cx="704592" cy="325652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41" name="Rectangle 40"/>
          <p:cNvSpPr/>
          <p:nvPr/>
        </p:nvSpPr>
        <p:spPr bwMode="auto">
          <a:xfrm>
            <a:off x="6044237" y="3205034"/>
            <a:ext cx="680557" cy="325652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42" name="Rectangle 41"/>
          <p:cNvSpPr/>
          <p:nvPr/>
        </p:nvSpPr>
        <p:spPr bwMode="auto">
          <a:xfrm>
            <a:off x="6735366" y="3195867"/>
            <a:ext cx="846886" cy="325652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43" name="Rectangle 42"/>
          <p:cNvSpPr/>
          <p:nvPr/>
        </p:nvSpPr>
        <p:spPr bwMode="auto">
          <a:xfrm>
            <a:off x="7582526" y="3211012"/>
            <a:ext cx="1141343" cy="325652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58380547"/>
      </p:ext>
    </p:extLst>
  </p:cSld>
  <p:clrMapOvr>
    <a:masterClrMapping/>
  </p:clrMapOvr>
  <p:transition/>
</p:sld>
</file>

<file path=ppt/slides/slide1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3FCFE49-F7D8-9F40-A47B-CD8F660E719E}" type="slidenum"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111</a:t>
            </a:fld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>
          <a:xfrm>
            <a:off x="228600" y="152400"/>
            <a:ext cx="8610600" cy="1066800"/>
          </a:xfrm>
        </p:spPr>
        <p:txBody>
          <a:bodyPr/>
          <a:lstStyle/>
          <a:p>
            <a:r>
              <a:rPr lang="en-US"/>
              <a:t>FSM Timing Diagram</a:t>
            </a:r>
          </a:p>
        </p:txBody>
      </p:sp>
      <p:graphicFrame>
        <p:nvGraphicFramePr>
          <p:cNvPr id="6" name="Content Placeholder 5"/>
          <p:cNvGraphicFramePr>
            <a:graphicFrameLocks noGrp="1" noChangeAspect="1"/>
          </p:cNvGraphicFramePr>
          <p:nvPr>
            <p:ph sz="half" idx="4294967295"/>
            <p:custDataLst>
              <p:tags r:id="rId3"/>
            </p:custDataLst>
            <p:extLst/>
          </p:nvPr>
        </p:nvGraphicFramePr>
        <p:xfrm>
          <a:off x="-152400" y="3200400"/>
          <a:ext cx="9144000" cy="3295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8696" name="VISIO" r:id="rId5" imgW="5530670" imgH="2543223" progId="Visio.Drawing.6">
                  <p:embed/>
                </p:oleObj>
              </mc:Choice>
              <mc:Fallback>
                <p:oleObj name="VISIO" r:id="rId5" imgW="5530670" imgH="2543223" progId="Visio.Drawing.6">
                  <p:embed/>
                  <p:pic>
                    <p:nvPicPr>
                      <p:cNvPr id="6" name="Content Placeholder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-152400" y="3200400"/>
                        <a:ext cx="9144000" cy="32956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Oval 6"/>
          <p:cNvSpPr/>
          <p:nvPr/>
        </p:nvSpPr>
        <p:spPr bwMode="auto">
          <a:xfrm>
            <a:off x="6050962" y="470250"/>
            <a:ext cx="838200" cy="838200"/>
          </a:xfrm>
          <a:prstGeom prst="ellipse">
            <a:avLst/>
          </a:prstGeom>
          <a:solidFill>
            <a:srgbClr val="F89BBA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5977247" y="552789"/>
            <a:ext cx="98563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S0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L</a:t>
            </a:r>
            <a:r>
              <a:rPr kumimoji="0" lang="en-US" sz="12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A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: yellow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L</a:t>
            </a:r>
            <a:r>
              <a:rPr kumimoji="0" lang="en-US" sz="12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B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: red</a:t>
            </a:r>
          </a:p>
        </p:txBody>
      </p:sp>
      <p:grpSp>
        <p:nvGrpSpPr>
          <p:cNvPr id="9" name="Group 8"/>
          <p:cNvGrpSpPr/>
          <p:nvPr/>
        </p:nvGrpSpPr>
        <p:grpSpPr>
          <a:xfrm>
            <a:off x="7513155" y="468313"/>
            <a:ext cx="985630" cy="838200"/>
            <a:chOff x="4117285" y="1355035"/>
            <a:chExt cx="985630" cy="838200"/>
          </a:xfrm>
        </p:grpSpPr>
        <p:sp>
          <p:nvSpPr>
            <p:cNvPr id="10" name="Oval 9"/>
            <p:cNvSpPr/>
            <p:nvPr/>
          </p:nvSpPr>
          <p:spPr bwMode="auto">
            <a:xfrm>
              <a:off x="4191000" y="1355035"/>
              <a:ext cx="838200" cy="838200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1" name="Rectangle 10"/>
            <p:cNvSpPr/>
            <p:nvPr/>
          </p:nvSpPr>
          <p:spPr>
            <a:xfrm>
              <a:off x="4117285" y="1437574"/>
              <a:ext cx="985630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S1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L</a:t>
              </a:r>
              <a:r>
                <a:rPr kumimoji="0" lang="en-US" sz="1200" b="0" i="0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A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: yellow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L</a:t>
              </a:r>
              <a:r>
                <a:rPr kumimoji="0" lang="en-US" sz="1200" b="0" i="0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B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: red</a:t>
              </a: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7529177" y="2007252"/>
            <a:ext cx="985630" cy="838200"/>
            <a:chOff x="2974285" y="2136627"/>
            <a:chExt cx="985630" cy="838200"/>
          </a:xfrm>
        </p:grpSpPr>
        <p:sp>
          <p:nvSpPr>
            <p:cNvPr id="13" name="Oval 12"/>
            <p:cNvSpPr/>
            <p:nvPr/>
          </p:nvSpPr>
          <p:spPr bwMode="auto">
            <a:xfrm>
              <a:off x="3048000" y="2136627"/>
              <a:ext cx="838200" cy="838200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4" name="Rectangle 13"/>
            <p:cNvSpPr/>
            <p:nvPr/>
          </p:nvSpPr>
          <p:spPr>
            <a:xfrm>
              <a:off x="2974285" y="2219166"/>
              <a:ext cx="985630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S2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L</a:t>
              </a:r>
              <a:r>
                <a:rPr kumimoji="0" lang="en-US" sz="1200" b="0" i="0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A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: red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L</a:t>
              </a:r>
              <a:r>
                <a:rPr kumimoji="0" lang="en-US" sz="1200" b="0" i="0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B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: green</a:t>
              </a: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5972986" y="1992107"/>
            <a:ext cx="985630" cy="838200"/>
            <a:chOff x="1837084" y="1232452"/>
            <a:chExt cx="985630" cy="838200"/>
          </a:xfrm>
        </p:grpSpPr>
        <p:sp>
          <p:nvSpPr>
            <p:cNvPr id="16" name="Oval 15"/>
            <p:cNvSpPr/>
            <p:nvPr/>
          </p:nvSpPr>
          <p:spPr bwMode="auto">
            <a:xfrm>
              <a:off x="1910799" y="1232452"/>
              <a:ext cx="838200" cy="838200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7" name="Rectangle 16"/>
            <p:cNvSpPr/>
            <p:nvPr/>
          </p:nvSpPr>
          <p:spPr>
            <a:xfrm>
              <a:off x="1837084" y="1314991"/>
              <a:ext cx="985630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S3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L</a:t>
              </a:r>
              <a:r>
                <a:rPr kumimoji="0" lang="en-US" sz="1200" b="0" i="0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A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: red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L</a:t>
              </a:r>
              <a:r>
                <a:rPr kumimoji="0" lang="en-US" sz="1200" b="0" i="0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B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: yellow</a:t>
              </a: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6735135" y="370533"/>
            <a:ext cx="308055" cy="326119"/>
            <a:chOff x="1108058" y="1186459"/>
            <a:chExt cx="308055" cy="326119"/>
          </a:xfrm>
        </p:grpSpPr>
        <p:sp>
          <p:nvSpPr>
            <p:cNvPr id="19" name="Arc 18"/>
            <p:cNvSpPr/>
            <p:nvPr/>
          </p:nvSpPr>
          <p:spPr bwMode="auto">
            <a:xfrm rot="245511">
              <a:off x="1108058" y="1186459"/>
              <a:ext cx="308055" cy="300829"/>
            </a:xfrm>
            <a:prstGeom prst="arc">
              <a:avLst>
                <a:gd name="adj1" fmla="val 9565068"/>
                <a:gd name="adj2" fmla="val 4719228"/>
              </a:avLst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cxnSp>
          <p:nvCxnSpPr>
            <p:cNvPr id="20" name="Straight Arrow Connector 19"/>
            <p:cNvCxnSpPr>
              <a:stCxn id="26" idx="2"/>
            </p:cNvCxnSpPr>
            <p:nvPr/>
          </p:nvCxnSpPr>
          <p:spPr bwMode="auto">
            <a:xfrm flipH="1">
              <a:off x="1203289" y="1486218"/>
              <a:ext cx="77807" cy="26360"/>
            </a:xfrm>
            <a:prstGeom prst="straightConnector1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</p:grpSp>
      <p:grpSp>
        <p:nvGrpSpPr>
          <p:cNvPr id="21" name="Group 20"/>
          <p:cNvGrpSpPr/>
          <p:nvPr/>
        </p:nvGrpSpPr>
        <p:grpSpPr>
          <a:xfrm rot="10800000">
            <a:off x="7458052" y="2639973"/>
            <a:ext cx="308055" cy="326119"/>
            <a:chOff x="1108058" y="1186459"/>
            <a:chExt cx="308055" cy="326119"/>
          </a:xfrm>
        </p:grpSpPr>
        <p:sp>
          <p:nvSpPr>
            <p:cNvPr id="22" name="Arc 21"/>
            <p:cNvSpPr/>
            <p:nvPr/>
          </p:nvSpPr>
          <p:spPr bwMode="auto">
            <a:xfrm rot="245511">
              <a:off x="1108058" y="1186459"/>
              <a:ext cx="308055" cy="300829"/>
            </a:xfrm>
            <a:prstGeom prst="arc">
              <a:avLst>
                <a:gd name="adj1" fmla="val 9565068"/>
                <a:gd name="adj2" fmla="val 4719228"/>
              </a:avLst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cxnSp>
          <p:nvCxnSpPr>
            <p:cNvPr id="23" name="Straight Arrow Connector 22"/>
            <p:cNvCxnSpPr/>
            <p:nvPr/>
          </p:nvCxnSpPr>
          <p:spPr bwMode="auto">
            <a:xfrm flipH="1">
              <a:off x="1203289" y="1486218"/>
              <a:ext cx="77807" cy="26360"/>
            </a:xfrm>
            <a:prstGeom prst="straightConnector1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</p:grpSp>
      <p:sp>
        <p:nvSpPr>
          <p:cNvPr id="24" name="Freeform 23"/>
          <p:cNvSpPr/>
          <p:nvPr/>
        </p:nvSpPr>
        <p:spPr bwMode="auto">
          <a:xfrm>
            <a:off x="6893785" y="748378"/>
            <a:ext cx="704999" cy="122914"/>
          </a:xfrm>
          <a:custGeom>
            <a:avLst/>
            <a:gdLst>
              <a:gd name="connsiteX0" fmla="*/ 0 w 674370"/>
              <a:gd name="connsiteY0" fmla="*/ 138536 h 138536"/>
              <a:gd name="connsiteX1" fmla="*/ 285750 w 674370"/>
              <a:gd name="connsiteY1" fmla="*/ 1376 h 138536"/>
              <a:gd name="connsiteX2" fmla="*/ 674370 w 674370"/>
              <a:gd name="connsiteY2" fmla="*/ 64241 h 138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74370" h="138536">
                <a:moveTo>
                  <a:pt x="0" y="138536"/>
                </a:moveTo>
                <a:cubicBezTo>
                  <a:pt x="86677" y="76147"/>
                  <a:pt x="173355" y="13759"/>
                  <a:pt x="285750" y="1376"/>
                </a:cubicBezTo>
                <a:cubicBezTo>
                  <a:pt x="398145" y="-11007"/>
                  <a:pt x="674370" y="64241"/>
                  <a:pt x="674370" y="64241"/>
                </a:cubicBezTo>
              </a:path>
            </a:pathLst>
          </a:cu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5" name="Freeform 24"/>
          <p:cNvSpPr/>
          <p:nvPr/>
        </p:nvSpPr>
        <p:spPr bwMode="auto">
          <a:xfrm rot="5400000">
            <a:off x="7739970" y="1593797"/>
            <a:ext cx="720090" cy="138536"/>
          </a:xfrm>
          <a:custGeom>
            <a:avLst/>
            <a:gdLst>
              <a:gd name="connsiteX0" fmla="*/ 0 w 674370"/>
              <a:gd name="connsiteY0" fmla="*/ 138536 h 138536"/>
              <a:gd name="connsiteX1" fmla="*/ 285750 w 674370"/>
              <a:gd name="connsiteY1" fmla="*/ 1376 h 138536"/>
              <a:gd name="connsiteX2" fmla="*/ 674370 w 674370"/>
              <a:gd name="connsiteY2" fmla="*/ 64241 h 138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74370" h="138536">
                <a:moveTo>
                  <a:pt x="0" y="138536"/>
                </a:moveTo>
                <a:cubicBezTo>
                  <a:pt x="86677" y="76147"/>
                  <a:pt x="173355" y="13759"/>
                  <a:pt x="285750" y="1376"/>
                </a:cubicBezTo>
                <a:cubicBezTo>
                  <a:pt x="398145" y="-11007"/>
                  <a:pt x="674370" y="64241"/>
                  <a:pt x="674370" y="64241"/>
                </a:cubicBezTo>
              </a:path>
            </a:pathLst>
          </a:cu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6" name="Freeform 25"/>
          <p:cNvSpPr/>
          <p:nvPr/>
        </p:nvSpPr>
        <p:spPr bwMode="auto">
          <a:xfrm rot="10959104">
            <a:off x="6864129" y="2439140"/>
            <a:ext cx="732587" cy="138536"/>
          </a:xfrm>
          <a:custGeom>
            <a:avLst/>
            <a:gdLst>
              <a:gd name="connsiteX0" fmla="*/ 0 w 674370"/>
              <a:gd name="connsiteY0" fmla="*/ 138536 h 138536"/>
              <a:gd name="connsiteX1" fmla="*/ 285750 w 674370"/>
              <a:gd name="connsiteY1" fmla="*/ 1376 h 138536"/>
              <a:gd name="connsiteX2" fmla="*/ 674370 w 674370"/>
              <a:gd name="connsiteY2" fmla="*/ 64241 h 138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74370" h="138536">
                <a:moveTo>
                  <a:pt x="0" y="138536"/>
                </a:moveTo>
                <a:cubicBezTo>
                  <a:pt x="86677" y="76147"/>
                  <a:pt x="173355" y="13759"/>
                  <a:pt x="285750" y="1376"/>
                </a:cubicBezTo>
                <a:cubicBezTo>
                  <a:pt x="398145" y="-11007"/>
                  <a:pt x="674370" y="64241"/>
                  <a:pt x="674370" y="64241"/>
                </a:cubicBezTo>
              </a:path>
            </a:pathLst>
          </a:cu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7" name="Freeform 26"/>
          <p:cNvSpPr/>
          <p:nvPr/>
        </p:nvSpPr>
        <p:spPr bwMode="auto">
          <a:xfrm rot="16200000">
            <a:off x="6050298" y="1574272"/>
            <a:ext cx="692470" cy="138536"/>
          </a:xfrm>
          <a:custGeom>
            <a:avLst/>
            <a:gdLst>
              <a:gd name="connsiteX0" fmla="*/ 0 w 674370"/>
              <a:gd name="connsiteY0" fmla="*/ 138536 h 138536"/>
              <a:gd name="connsiteX1" fmla="*/ 285750 w 674370"/>
              <a:gd name="connsiteY1" fmla="*/ 1376 h 138536"/>
              <a:gd name="connsiteX2" fmla="*/ 674370 w 674370"/>
              <a:gd name="connsiteY2" fmla="*/ 64241 h 138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74370" h="138536">
                <a:moveTo>
                  <a:pt x="0" y="138536"/>
                </a:moveTo>
                <a:cubicBezTo>
                  <a:pt x="86677" y="76147"/>
                  <a:pt x="173355" y="13759"/>
                  <a:pt x="285750" y="1376"/>
                </a:cubicBezTo>
                <a:cubicBezTo>
                  <a:pt x="398145" y="-11007"/>
                  <a:pt x="674370" y="64241"/>
                  <a:pt x="674370" y="64241"/>
                </a:cubicBezTo>
              </a:path>
            </a:pathLst>
          </a:cu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8" name="Freeform 27"/>
          <p:cNvSpPr/>
          <p:nvPr/>
        </p:nvSpPr>
        <p:spPr bwMode="auto">
          <a:xfrm rot="1804892">
            <a:off x="5779203" y="365067"/>
            <a:ext cx="536439" cy="50669"/>
          </a:xfrm>
          <a:custGeom>
            <a:avLst/>
            <a:gdLst>
              <a:gd name="connsiteX0" fmla="*/ 0 w 674370"/>
              <a:gd name="connsiteY0" fmla="*/ 138536 h 138536"/>
              <a:gd name="connsiteX1" fmla="*/ 285750 w 674370"/>
              <a:gd name="connsiteY1" fmla="*/ 1376 h 138536"/>
              <a:gd name="connsiteX2" fmla="*/ 674370 w 674370"/>
              <a:gd name="connsiteY2" fmla="*/ 64241 h 138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74370" h="138536">
                <a:moveTo>
                  <a:pt x="0" y="138536"/>
                </a:moveTo>
                <a:cubicBezTo>
                  <a:pt x="86677" y="76147"/>
                  <a:pt x="173355" y="13759"/>
                  <a:pt x="285750" y="1376"/>
                </a:cubicBezTo>
                <a:cubicBezTo>
                  <a:pt x="398145" y="-11007"/>
                  <a:pt x="674370" y="64241"/>
                  <a:pt x="674370" y="64241"/>
                </a:cubicBezTo>
              </a:path>
            </a:pathLst>
          </a:cu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5563347" y="309481"/>
            <a:ext cx="62228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Reset</a:t>
            </a:r>
            <a:endParaRPr kumimoji="0" lang="en-US" sz="1800" b="0" i="1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6893785" y="214193"/>
            <a:ext cx="35093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T</a:t>
            </a:r>
            <a:r>
              <a:rPr kumimoji="0" lang="en-US" sz="1400" b="0" i="1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A</a:t>
            </a:r>
            <a:endParaRPr kumimoji="0" lang="en-US" sz="1800" b="0" i="1" u="none" strike="noStrike" kern="1200" cap="none" spc="0" normalizeH="0" baseline="-25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7063433" y="474028"/>
            <a:ext cx="35093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T</a:t>
            </a:r>
            <a:r>
              <a:rPr kumimoji="0" lang="en-US" sz="1400" b="0" i="1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A</a:t>
            </a:r>
            <a:endParaRPr kumimoji="0" lang="en-US" sz="1800" b="0" i="1" u="none" strike="noStrike" kern="1200" cap="none" spc="0" normalizeH="0" baseline="-25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7061442" y="306487"/>
            <a:ext cx="38023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__</a:t>
            </a:r>
            <a:endParaRPr kumimoji="0" lang="en-US" sz="1800" b="0" i="0" u="none" strike="noStrike" kern="1200" cap="none" spc="0" normalizeH="0" baseline="-25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6979886" y="2397811"/>
            <a:ext cx="38023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__</a:t>
            </a:r>
            <a:endParaRPr kumimoji="0" lang="en-US" sz="1800" b="0" i="0" u="none" strike="noStrike" kern="1200" cap="none" spc="0" normalizeH="0" baseline="-25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6981825" y="2576005"/>
            <a:ext cx="33692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T</a:t>
            </a:r>
            <a:r>
              <a:rPr kumimoji="0" lang="en-US" sz="1400" b="0" i="1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B</a:t>
            </a:r>
            <a:endParaRPr kumimoji="0" lang="en-US" sz="1800" b="0" i="1" u="none" strike="noStrike" kern="1200" cap="none" spc="0" normalizeH="0" baseline="-25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7191375" y="2787848"/>
            <a:ext cx="37061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T</a:t>
            </a:r>
            <a:r>
              <a:rPr kumimoji="0" lang="en-US" sz="1400" b="0" i="1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B</a:t>
            </a:r>
            <a:endParaRPr kumimoji="0" lang="en-US" sz="1800" b="0" i="1" u="none" strike="noStrike" kern="1200" cap="none" spc="0" normalizeH="0" baseline="-25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6" name="Rectangle 35"/>
          <p:cNvSpPr/>
          <p:nvPr/>
        </p:nvSpPr>
        <p:spPr bwMode="auto">
          <a:xfrm>
            <a:off x="1600199" y="3200400"/>
            <a:ext cx="2045043" cy="325652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7" name="Rectangle 36"/>
          <p:cNvSpPr/>
          <p:nvPr/>
        </p:nvSpPr>
        <p:spPr bwMode="auto">
          <a:xfrm>
            <a:off x="3645242" y="2991115"/>
            <a:ext cx="774358" cy="3422041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8" name="Rectangle 37"/>
          <p:cNvSpPr/>
          <p:nvPr/>
        </p:nvSpPr>
        <p:spPr bwMode="auto">
          <a:xfrm>
            <a:off x="4419599" y="3192943"/>
            <a:ext cx="906163" cy="325652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9" name="Rectangle 38"/>
          <p:cNvSpPr/>
          <p:nvPr/>
        </p:nvSpPr>
        <p:spPr bwMode="auto">
          <a:xfrm>
            <a:off x="5332874" y="3200400"/>
            <a:ext cx="704592" cy="325652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40" name="Rectangle 39"/>
          <p:cNvSpPr/>
          <p:nvPr/>
        </p:nvSpPr>
        <p:spPr bwMode="auto">
          <a:xfrm>
            <a:off x="6044237" y="3205034"/>
            <a:ext cx="680557" cy="325652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41" name="Rectangle 40"/>
          <p:cNvSpPr/>
          <p:nvPr/>
        </p:nvSpPr>
        <p:spPr bwMode="auto">
          <a:xfrm>
            <a:off x="6735366" y="3195867"/>
            <a:ext cx="846886" cy="325652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42" name="Rectangle 41"/>
          <p:cNvSpPr/>
          <p:nvPr/>
        </p:nvSpPr>
        <p:spPr bwMode="auto">
          <a:xfrm>
            <a:off x="7582526" y="3211012"/>
            <a:ext cx="1141343" cy="325652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25208161"/>
      </p:ext>
    </p:extLst>
  </p:cSld>
  <p:clrMapOvr>
    <a:masterClrMapping/>
  </p:clrMapOvr>
  <p:transition/>
</p:sld>
</file>

<file path=ppt/slides/slide1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3FCFE49-F7D8-9F40-A47B-CD8F660E719E}" type="slidenum"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112</a:t>
            </a:fld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" name="Rectangle 2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>
          <a:xfrm>
            <a:off x="228600" y="152400"/>
            <a:ext cx="8610600" cy="1066800"/>
          </a:xfrm>
        </p:spPr>
        <p:txBody>
          <a:bodyPr/>
          <a:lstStyle/>
          <a:p>
            <a:r>
              <a:rPr lang="en-US"/>
              <a:t>FSM Timing Diagram</a:t>
            </a:r>
          </a:p>
        </p:txBody>
      </p:sp>
      <p:graphicFrame>
        <p:nvGraphicFramePr>
          <p:cNvPr id="5" name="Content Placeholder 4"/>
          <p:cNvGraphicFramePr>
            <a:graphicFrameLocks noGrp="1" noChangeAspect="1"/>
          </p:cNvGraphicFramePr>
          <p:nvPr>
            <p:ph sz="half" idx="4294967295"/>
            <p:custDataLst>
              <p:tags r:id="rId3"/>
            </p:custDataLst>
            <p:extLst/>
          </p:nvPr>
        </p:nvGraphicFramePr>
        <p:xfrm>
          <a:off x="-152400" y="3200400"/>
          <a:ext cx="9144000" cy="3295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9720" name="VISIO" r:id="rId5" imgW="5530670" imgH="2543223" progId="Visio.Drawing.6">
                  <p:embed/>
                </p:oleObj>
              </mc:Choice>
              <mc:Fallback>
                <p:oleObj name="VISIO" r:id="rId5" imgW="5530670" imgH="2543223" progId="Visio.Drawing.6">
                  <p:embed/>
                  <p:pic>
                    <p:nvPicPr>
                      <p:cNvPr id="5" name="Content Placeholder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-152400" y="3200400"/>
                        <a:ext cx="9144000" cy="32956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Oval 5"/>
          <p:cNvSpPr/>
          <p:nvPr/>
        </p:nvSpPr>
        <p:spPr bwMode="auto">
          <a:xfrm>
            <a:off x="6050962" y="470250"/>
            <a:ext cx="838200" cy="838200"/>
          </a:xfrm>
          <a:prstGeom prst="ellipse">
            <a:avLst/>
          </a:prstGeom>
          <a:solidFill>
            <a:srgbClr val="F89BBA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5977247" y="552789"/>
            <a:ext cx="98563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S0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L</a:t>
            </a:r>
            <a:r>
              <a:rPr kumimoji="0" lang="en-US" sz="12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A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: yellow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L</a:t>
            </a:r>
            <a:r>
              <a:rPr kumimoji="0" lang="en-US" sz="12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B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: red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7513155" y="468313"/>
            <a:ext cx="985630" cy="838200"/>
            <a:chOff x="4117285" y="1355035"/>
            <a:chExt cx="985630" cy="838200"/>
          </a:xfrm>
        </p:grpSpPr>
        <p:sp>
          <p:nvSpPr>
            <p:cNvPr id="9" name="Oval 8"/>
            <p:cNvSpPr/>
            <p:nvPr/>
          </p:nvSpPr>
          <p:spPr bwMode="auto">
            <a:xfrm>
              <a:off x="4191000" y="1355035"/>
              <a:ext cx="838200" cy="838200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>
              <a:off x="4117285" y="1437574"/>
              <a:ext cx="985630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S1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L</a:t>
              </a:r>
              <a:r>
                <a:rPr kumimoji="0" lang="en-US" sz="1200" b="0" i="0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A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: yellow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L</a:t>
              </a:r>
              <a:r>
                <a:rPr kumimoji="0" lang="en-US" sz="1200" b="0" i="0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B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: red</a:t>
              </a: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7529177" y="2007252"/>
            <a:ext cx="985630" cy="838200"/>
            <a:chOff x="2974285" y="2136627"/>
            <a:chExt cx="985630" cy="838200"/>
          </a:xfrm>
        </p:grpSpPr>
        <p:sp>
          <p:nvSpPr>
            <p:cNvPr id="12" name="Oval 11"/>
            <p:cNvSpPr/>
            <p:nvPr/>
          </p:nvSpPr>
          <p:spPr bwMode="auto">
            <a:xfrm>
              <a:off x="3048000" y="2136627"/>
              <a:ext cx="838200" cy="838200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3" name="Rectangle 12"/>
            <p:cNvSpPr/>
            <p:nvPr/>
          </p:nvSpPr>
          <p:spPr>
            <a:xfrm>
              <a:off x="2974285" y="2219166"/>
              <a:ext cx="985630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S2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L</a:t>
              </a:r>
              <a:r>
                <a:rPr kumimoji="0" lang="en-US" sz="1200" b="0" i="0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A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: red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L</a:t>
              </a:r>
              <a:r>
                <a:rPr kumimoji="0" lang="en-US" sz="1200" b="0" i="0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B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: green</a:t>
              </a: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5972986" y="1992107"/>
            <a:ext cx="985630" cy="838200"/>
            <a:chOff x="1837084" y="1232452"/>
            <a:chExt cx="985630" cy="838200"/>
          </a:xfrm>
        </p:grpSpPr>
        <p:sp>
          <p:nvSpPr>
            <p:cNvPr id="15" name="Oval 14"/>
            <p:cNvSpPr/>
            <p:nvPr/>
          </p:nvSpPr>
          <p:spPr bwMode="auto">
            <a:xfrm>
              <a:off x="1910799" y="1232452"/>
              <a:ext cx="838200" cy="838200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6" name="Rectangle 15"/>
            <p:cNvSpPr/>
            <p:nvPr/>
          </p:nvSpPr>
          <p:spPr>
            <a:xfrm>
              <a:off x="1837084" y="1314991"/>
              <a:ext cx="985630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S3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L</a:t>
              </a:r>
              <a:r>
                <a:rPr kumimoji="0" lang="en-US" sz="1200" b="0" i="0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A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: red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L</a:t>
              </a:r>
              <a:r>
                <a:rPr kumimoji="0" lang="en-US" sz="1200" b="0" i="0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B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: yellow</a:t>
              </a:r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6735135" y="370533"/>
            <a:ext cx="308055" cy="326119"/>
            <a:chOff x="1108058" y="1186459"/>
            <a:chExt cx="308055" cy="326119"/>
          </a:xfrm>
        </p:grpSpPr>
        <p:sp>
          <p:nvSpPr>
            <p:cNvPr id="18" name="Arc 17"/>
            <p:cNvSpPr/>
            <p:nvPr/>
          </p:nvSpPr>
          <p:spPr bwMode="auto">
            <a:xfrm rot="245511">
              <a:off x="1108058" y="1186459"/>
              <a:ext cx="308055" cy="300829"/>
            </a:xfrm>
            <a:prstGeom prst="arc">
              <a:avLst>
                <a:gd name="adj1" fmla="val 9565068"/>
                <a:gd name="adj2" fmla="val 4719228"/>
              </a:avLst>
            </a:prstGeom>
            <a:noFill/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cxnSp>
          <p:nvCxnSpPr>
            <p:cNvPr id="19" name="Straight Arrow Connector 18"/>
            <p:cNvCxnSpPr>
              <a:stCxn id="25" idx="2"/>
            </p:cNvCxnSpPr>
            <p:nvPr/>
          </p:nvCxnSpPr>
          <p:spPr bwMode="auto">
            <a:xfrm flipH="1">
              <a:off x="1203289" y="1486218"/>
              <a:ext cx="77807" cy="26360"/>
            </a:xfrm>
            <a:prstGeom prst="straightConnector1">
              <a:avLst/>
            </a:prstGeom>
            <a:solidFill>
              <a:srgbClr val="C0C0C0"/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</p:grpSp>
      <p:grpSp>
        <p:nvGrpSpPr>
          <p:cNvPr id="20" name="Group 19"/>
          <p:cNvGrpSpPr/>
          <p:nvPr/>
        </p:nvGrpSpPr>
        <p:grpSpPr>
          <a:xfrm rot="10800000">
            <a:off x="7458052" y="2639973"/>
            <a:ext cx="308055" cy="326119"/>
            <a:chOff x="1108058" y="1186459"/>
            <a:chExt cx="308055" cy="326119"/>
          </a:xfrm>
        </p:grpSpPr>
        <p:sp>
          <p:nvSpPr>
            <p:cNvPr id="21" name="Arc 20"/>
            <p:cNvSpPr/>
            <p:nvPr/>
          </p:nvSpPr>
          <p:spPr bwMode="auto">
            <a:xfrm rot="245511">
              <a:off x="1108058" y="1186459"/>
              <a:ext cx="308055" cy="300829"/>
            </a:xfrm>
            <a:prstGeom prst="arc">
              <a:avLst>
                <a:gd name="adj1" fmla="val 9565068"/>
                <a:gd name="adj2" fmla="val 4719228"/>
              </a:avLst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cxnSp>
          <p:nvCxnSpPr>
            <p:cNvPr id="22" name="Straight Arrow Connector 21"/>
            <p:cNvCxnSpPr/>
            <p:nvPr/>
          </p:nvCxnSpPr>
          <p:spPr bwMode="auto">
            <a:xfrm flipH="1">
              <a:off x="1203289" y="1486218"/>
              <a:ext cx="77807" cy="26360"/>
            </a:xfrm>
            <a:prstGeom prst="straightConnector1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</p:grpSp>
      <p:sp>
        <p:nvSpPr>
          <p:cNvPr id="23" name="Freeform 22"/>
          <p:cNvSpPr/>
          <p:nvPr/>
        </p:nvSpPr>
        <p:spPr bwMode="auto">
          <a:xfrm>
            <a:off x="6893785" y="748378"/>
            <a:ext cx="704999" cy="122914"/>
          </a:xfrm>
          <a:custGeom>
            <a:avLst/>
            <a:gdLst>
              <a:gd name="connsiteX0" fmla="*/ 0 w 674370"/>
              <a:gd name="connsiteY0" fmla="*/ 138536 h 138536"/>
              <a:gd name="connsiteX1" fmla="*/ 285750 w 674370"/>
              <a:gd name="connsiteY1" fmla="*/ 1376 h 138536"/>
              <a:gd name="connsiteX2" fmla="*/ 674370 w 674370"/>
              <a:gd name="connsiteY2" fmla="*/ 64241 h 138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74370" h="138536">
                <a:moveTo>
                  <a:pt x="0" y="138536"/>
                </a:moveTo>
                <a:cubicBezTo>
                  <a:pt x="86677" y="76147"/>
                  <a:pt x="173355" y="13759"/>
                  <a:pt x="285750" y="1376"/>
                </a:cubicBezTo>
                <a:cubicBezTo>
                  <a:pt x="398145" y="-11007"/>
                  <a:pt x="674370" y="64241"/>
                  <a:pt x="674370" y="64241"/>
                </a:cubicBezTo>
              </a:path>
            </a:pathLst>
          </a:cu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4" name="Freeform 23"/>
          <p:cNvSpPr/>
          <p:nvPr/>
        </p:nvSpPr>
        <p:spPr bwMode="auto">
          <a:xfrm rot="5400000">
            <a:off x="7739970" y="1593797"/>
            <a:ext cx="720090" cy="138536"/>
          </a:xfrm>
          <a:custGeom>
            <a:avLst/>
            <a:gdLst>
              <a:gd name="connsiteX0" fmla="*/ 0 w 674370"/>
              <a:gd name="connsiteY0" fmla="*/ 138536 h 138536"/>
              <a:gd name="connsiteX1" fmla="*/ 285750 w 674370"/>
              <a:gd name="connsiteY1" fmla="*/ 1376 h 138536"/>
              <a:gd name="connsiteX2" fmla="*/ 674370 w 674370"/>
              <a:gd name="connsiteY2" fmla="*/ 64241 h 138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74370" h="138536">
                <a:moveTo>
                  <a:pt x="0" y="138536"/>
                </a:moveTo>
                <a:cubicBezTo>
                  <a:pt x="86677" y="76147"/>
                  <a:pt x="173355" y="13759"/>
                  <a:pt x="285750" y="1376"/>
                </a:cubicBezTo>
                <a:cubicBezTo>
                  <a:pt x="398145" y="-11007"/>
                  <a:pt x="674370" y="64241"/>
                  <a:pt x="674370" y="64241"/>
                </a:cubicBezTo>
              </a:path>
            </a:pathLst>
          </a:cu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5" name="Freeform 24"/>
          <p:cNvSpPr/>
          <p:nvPr/>
        </p:nvSpPr>
        <p:spPr bwMode="auto">
          <a:xfrm rot="10959104">
            <a:off x="6864129" y="2439140"/>
            <a:ext cx="732587" cy="138536"/>
          </a:xfrm>
          <a:custGeom>
            <a:avLst/>
            <a:gdLst>
              <a:gd name="connsiteX0" fmla="*/ 0 w 674370"/>
              <a:gd name="connsiteY0" fmla="*/ 138536 h 138536"/>
              <a:gd name="connsiteX1" fmla="*/ 285750 w 674370"/>
              <a:gd name="connsiteY1" fmla="*/ 1376 h 138536"/>
              <a:gd name="connsiteX2" fmla="*/ 674370 w 674370"/>
              <a:gd name="connsiteY2" fmla="*/ 64241 h 138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74370" h="138536">
                <a:moveTo>
                  <a:pt x="0" y="138536"/>
                </a:moveTo>
                <a:cubicBezTo>
                  <a:pt x="86677" y="76147"/>
                  <a:pt x="173355" y="13759"/>
                  <a:pt x="285750" y="1376"/>
                </a:cubicBezTo>
                <a:cubicBezTo>
                  <a:pt x="398145" y="-11007"/>
                  <a:pt x="674370" y="64241"/>
                  <a:pt x="674370" y="64241"/>
                </a:cubicBezTo>
              </a:path>
            </a:pathLst>
          </a:cu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6" name="Freeform 25"/>
          <p:cNvSpPr/>
          <p:nvPr/>
        </p:nvSpPr>
        <p:spPr bwMode="auto">
          <a:xfrm rot="16200000">
            <a:off x="6050298" y="1574272"/>
            <a:ext cx="692470" cy="138536"/>
          </a:xfrm>
          <a:custGeom>
            <a:avLst/>
            <a:gdLst>
              <a:gd name="connsiteX0" fmla="*/ 0 w 674370"/>
              <a:gd name="connsiteY0" fmla="*/ 138536 h 138536"/>
              <a:gd name="connsiteX1" fmla="*/ 285750 w 674370"/>
              <a:gd name="connsiteY1" fmla="*/ 1376 h 138536"/>
              <a:gd name="connsiteX2" fmla="*/ 674370 w 674370"/>
              <a:gd name="connsiteY2" fmla="*/ 64241 h 138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74370" h="138536">
                <a:moveTo>
                  <a:pt x="0" y="138536"/>
                </a:moveTo>
                <a:cubicBezTo>
                  <a:pt x="86677" y="76147"/>
                  <a:pt x="173355" y="13759"/>
                  <a:pt x="285750" y="1376"/>
                </a:cubicBezTo>
                <a:cubicBezTo>
                  <a:pt x="398145" y="-11007"/>
                  <a:pt x="674370" y="64241"/>
                  <a:pt x="674370" y="64241"/>
                </a:cubicBezTo>
              </a:path>
            </a:pathLst>
          </a:cu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7" name="Freeform 26"/>
          <p:cNvSpPr/>
          <p:nvPr/>
        </p:nvSpPr>
        <p:spPr bwMode="auto">
          <a:xfrm rot="1804892">
            <a:off x="5779203" y="365067"/>
            <a:ext cx="536439" cy="50669"/>
          </a:xfrm>
          <a:custGeom>
            <a:avLst/>
            <a:gdLst>
              <a:gd name="connsiteX0" fmla="*/ 0 w 674370"/>
              <a:gd name="connsiteY0" fmla="*/ 138536 h 138536"/>
              <a:gd name="connsiteX1" fmla="*/ 285750 w 674370"/>
              <a:gd name="connsiteY1" fmla="*/ 1376 h 138536"/>
              <a:gd name="connsiteX2" fmla="*/ 674370 w 674370"/>
              <a:gd name="connsiteY2" fmla="*/ 64241 h 138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74370" h="138536">
                <a:moveTo>
                  <a:pt x="0" y="138536"/>
                </a:moveTo>
                <a:cubicBezTo>
                  <a:pt x="86677" y="76147"/>
                  <a:pt x="173355" y="13759"/>
                  <a:pt x="285750" y="1376"/>
                </a:cubicBezTo>
                <a:cubicBezTo>
                  <a:pt x="398145" y="-11007"/>
                  <a:pt x="674370" y="64241"/>
                  <a:pt x="674370" y="64241"/>
                </a:cubicBezTo>
              </a:path>
            </a:pathLst>
          </a:cu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5563347" y="309481"/>
            <a:ext cx="62228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Reset</a:t>
            </a:r>
            <a:endParaRPr kumimoji="0" lang="en-US" sz="1800" b="0" i="1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6893785" y="214193"/>
            <a:ext cx="35093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T</a:t>
            </a:r>
            <a:r>
              <a:rPr kumimoji="0" lang="en-US" sz="1400" b="0" i="1" u="none" strike="noStrike" kern="1200" cap="none" spc="0" normalizeH="0" baseline="-2500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A</a:t>
            </a:r>
            <a:endParaRPr kumimoji="0" lang="en-US" sz="1800" b="0" i="1" u="none" strike="noStrike" kern="1200" cap="none" spc="0" normalizeH="0" baseline="-2500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7063433" y="474028"/>
            <a:ext cx="35093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T</a:t>
            </a:r>
            <a:r>
              <a:rPr kumimoji="0" lang="en-US" sz="1400" b="0" i="1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A</a:t>
            </a:r>
            <a:endParaRPr kumimoji="0" lang="en-US" sz="1800" b="0" i="1" u="none" strike="noStrike" kern="1200" cap="none" spc="0" normalizeH="0" baseline="-25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7061442" y="306487"/>
            <a:ext cx="38023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__</a:t>
            </a:r>
            <a:endParaRPr kumimoji="0" lang="en-US" sz="1800" b="0" i="0" u="none" strike="noStrike" kern="1200" cap="none" spc="0" normalizeH="0" baseline="-25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6979886" y="2397811"/>
            <a:ext cx="38023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__</a:t>
            </a:r>
            <a:endParaRPr kumimoji="0" lang="en-US" sz="1800" b="0" i="0" u="none" strike="noStrike" kern="1200" cap="none" spc="0" normalizeH="0" baseline="-25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6981825" y="2576005"/>
            <a:ext cx="33692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T</a:t>
            </a:r>
            <a:r>
              <a:rPr kumimoji="0" lang="en-US" sz="1400" b="0" i="1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B</a:t>
            </a:r>
            <a:endParaRPr kumimoji="0" lang="en-US" sz="1800" b="0" i="1" u="none" strike="noStrike" kern="1200" cap="none" spc="0" normalizeH="0" baseline="-25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7191375" y="2787848"/>
            <a:ext cx="37061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T</a:t>
            </a:r>
            <a:r>
              <a:rPr kumimoji="0" lang="en-US" sz="1400" b="0" i="1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B</a:t>
            </a:r>
            <a:endParaRPr kumimoji="0" lang="en-US" sz="1800" b="0" i="1" u="none" strike="noStrike" kern="1200" cap="none" spc="0" normalizeH="0" baseline="-25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5" name="Rectangle 34"/>
          <p:cNvSpPr/>
          <p:nvPr/>
        </p:nvSpPr>
        <p:spPr bwMode="auto">
          <a:xfrm>
            <a:off x="2514600" y="3200400"/>
            <a:ext cx="1130642" cy="325652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6" name="Rectangle 35"/>
          <p:cNvSpPr/>
          <p:nvPr/>
        </p:nvSpPr>
        <p:spPr bwMode="auto">
          <a:xfrm>
            <a:off x="3645242" y="2991115"/>
            <a:ext cx="774358" cy="3422041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7" name="Rectangle 36"/>
          <p:cNvSpPr/>
          <p:nvPr/>
        </p:nvSpPr>
        <p:spPr bwMode="auto">
          <a:xfrm>
            <a:off x="4419599" y="3192943"/>
            <a:ext cx="906163" cy="325652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8" name="Rectangle 37"/>
          <p:cNvSpPr/>
          <p:nvPr/>
        </p:nvSpPr>
        <p:spPr bwMode="auto">
          <a:xfrm>
            <a:off x="5332874" y="3200400"/>
            <a:ext cx="704592" cy="325652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9" name="Rectangle 38"/>
          <p:cNvSpPr/>
          <p:nvPr/>
        </p:nvSpPr>
        <p:spPr bwMode="auto">
          <a:xfrm>
            <a:off x="6044237" y="3205034"/>
            <a:ext cx="680557" cy="325652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40" name="Rectangle 39"/>
          <p:cNvSpPr/>
          <p:nvPr/>
        </p:nvSpPr>
        <p:spPr bwMode="auto">
          <a:xfrm>
            <a:off x="6735366" y="3195867"/>
            <a:ext cx="846886" cy="325652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41" name="Rectangle 40"/>
          <p:cNvSpPr/>
          <p:nvPr/>
        </p:nvSpPr>
        <p:spPr bwMode="auto">
          <a:xfrm>
            <a:off x="7582526" y="3211012"/>
            <a:ext cx="1141343" cy="325652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06329315"/>
      </p:ext>
    </p:extLst>
  </p:cSld>
  <p:clrMapOvr>
    <a:masterClrMapping/>
  </p:clrMapOvr>
  <p:transition/>
</p:sld>
</file>

<file path=ppt/slides/slide1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3FCFE49-F7D8-9F40-A47B-CD8F660E719E}" type="slidenum"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113</a:t>
            </a:fld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" name="Rectangle 2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>
          <a:xfrm>
            <a:off x="228600" y="152400"/>
            <a:ext cx="8610600" cy="1066800"/>
          </a:xfrm>
        </p:spPr>
        <p:txBody>
          <a:bodyPr/>
          <a:lstStyle/>
          <a:p>
            <a:r>
              <a:rPr lang="en-US"/>
              <a:t>FSM Timing Diagram</a:t>
            </a:r>
          </a:p>
        </p:txBody>
      </p:sp>
      <p:graphicFrame>
        <p:nvGraphicFramePr>
          <p:cNvPr id="5" name="Content Placeholder 4"/>
          <p:cNvGraphicFramePr>
            <a:graphicFrameLocks noGrp="1" noChangeAspect="1"/>
          </p:cNvGraphicFramePr>
          <p:nvPr>
            <p:ph sz="half" idx="4294967295"/>
            <p:custDataLst>
              <p:tags r:id="rId3"/>
            </p:custDataLst>
            <p:extLst/>
          </p:nvPr>
        </p:nvGraphicFramePr>
        <p:xfrm>
          <a:off x="-152400" y="3200400"/>
          <a:ext cx="9144000" cy="3295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0744" name="VISIO" r:id="rId5" imgW="5530670" imgH="2543223" progId="Visio.Drawing.6">
                  <p:embed/>
                </p:oleObj>
              </mc:Choice>
              <mc:Fallback>
                <p:oleObj name="VISIO" r:id="rId5" imgW="5530670" imgH="2543223" progId="Visio.Drawing.6">
                  <p:embed/>
                  <p:pic>
                    <p:nvPicPr>
                      <p:cNvPr id="5" name="Content Placeholder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-152400" y="3200400"/>
                        <a:ext cx="9144000" cy="32956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Oval 5"/>
          <p:cNvSpPr/>
          <p:nvPr/>
        </p:nvSpPr>
        <p:spPr bwMode="auto">
          <a:xfrm>
            <a:off x="6050962" y="470250"/>
            <a:ext cx="838200" cy="838200"/>
          </a:xfrm>
          <a:prstGeom prst="ellips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5977247" y="552789"/>
            <a:ext cx="98563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S0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L</a:t>
            </a:r>
            <a:r>
              <a:rPr kumimoji="0" lang="en-US" sz="12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A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: yellow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L</a:t>
            </a:r>
            <a:r>
              <a:rPr kumimoji="0" lang="en-US" sz="12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B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: red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7513155" y="468313"/>
            <a:ext cx="985630" cy="838200"/>
            <a:chOff x="4117285" y="1355035"/>
            <a:chExt cx="985630" cy="838200"/>
          </a:xfrm>
        </p:grpSpPr>
        <p:sp>
          <p:nvSpPr>
            <p:cNvPr id="9" name="Oval 8"/>
            <p:cNvSpPr/>
            <p:nvPr/>
          </p:nvSpPr>
          <p:spPr bwMode="auto">
            <a:xfrm>
              <a:off x="4191000" y="1355035"/>
              <a:ext cx="838200" cy="838200"/>
            </a:xfrm>
            <a:prstGeom prst="ellipse">
              <a:avLst/>
            </a:prstGeom>
            <a:solidFill>
              <a:srgbClr val="F89BBA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>
              <a:off x="4117285" y="1437574"/>
              <a:ext cx="985630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S1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L</a:t>
              </a:r>
              <a:r>
                <a:rPr kumimoji="0" lang="en-US" sz="1200" b="0" i="0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A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: yellow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L</a:t>
              </a:r>
              <a:r>
                <a:rPr kumimoji="0" lang="en-US" sz="1200" b="0" i="0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B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: red</a:t>
              </a: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7529177" y="2007252"/>
            <a:ext cx="985630" cy="838200"/>
            <a:chOff x="2974285" y="2136627"/>
            <a:chExt cx="985630" cy="838200"/>
          </a:xfrm>
        </p:grpSpPr>
        <p:sp>
          <p:nvSpPr>
            <p:cNvPr id="12" name="Oval 11"/>
            <p:cNvSpPr/>
            <p:nvPr/>
          </p:nvSpPr>
          <p:spPr bwMode="auto">
            <a:xfrm>
              <a:off x="3048000" y="2136627"/>
              <a:ext cx="838200" cy="838200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3" name="Rectangle 12"/>
            <p:cNvSpPr/>
            <p:nvPr/>
          </p:nvSpPr>
          <p:spPr>
            <a:xfrm>
              <a:off x="2974285" y="2219166"/>
              <a:ext cx="985630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S2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L</a:t>
              </a:r>
              <a:r>
                <a:rPr kumimoji="0" lang="en-US" sz="1200" b="0" i="0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A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: red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L</a:t>
              </a:r>
              <a:r>
                <a:rPr kumimoji="0" lang="en-US" sz="1200" b="0" i="0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B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: green</a:t>
              </a: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5972986" y="1992107"/>
            <a:ext cx="985630" cy="838200"/>
            <a:chOff x="1837084" y="1232452"/>
            <a:chExt cx="985630" cy="838200"/>
          </a:xfrm>
        </p:grpSpPr>
        <p:sp>
          <p:nvSpPr>
            <p:cNvPr id="15" name="Oval 14"/>
            <p:cNvSpPr/>
            <p:nvPr/>
          </p:nvSpPr>
          <p:spPr bwMode="auto">
            <a:xfrm>
              <a:off x="1910799" y="1232452"/>
              <a:ext cx="838200" cy="838200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6" name="Rectangle 15"/>
            <p:cNvSpPr/>
            <p:nvPr/>
          </p:nvSpPr>
          <p:spPr>
            <a:xfrm>
              <a:off x="1837084" y="1314991"/>
              <a:ext cx="985630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S3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L</a:t>
              </a:r>
              <a:r>
                <a:rPr kumimoji="0" lang="en-US" sz="1200" b="0" i="0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A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: red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L</a:t>
              </a:r>
              <a:r>
                <a:rPr kumimoji="0" lang="en-US" sz="1200" b="0" i="0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B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: yellow</a:t>
              </a:r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6735135" y="370533"/>
            <a:ext cx="308055" cy="326119"/>
            <a:chOff x="1108058" y="1186459"/>
            <a:chExt cx="308055" cy="326119"/>
          </a:xfrm>
        </p:grpSpPr>
        <p:sp>
          <p:nvSpPr>
            <p:cNvPr id="18" name="Arc 17"/>
            <p:cNvSpPr/>
            <p:nvPr/>
          </p:nvSpPr>
          <p:spPr bwMode="auto">
            <a:xfrm rot="245511">
              <a:off x="1108058" y="1186459"/>
              <a:ext cx="308055" cy="300829"/>
            </a:xfrm>
            <a:prstGeom prst="arc">
              <a:avLst>
                <a:gd name="adj1" fmla="val 9565068"/>
                <a:gd name="adj2" fmla="val 4719228"/>
              </a:avLst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cxnSp>
          <p:nvCxnSpPr>
            <p:cNvPr id="19" name="Straight Arrow Connector 18"/>
            <p:cNvCxnSpPr>
              <a:stCxn id="25" idx="2"/>
            </p:cNvCxnSpPr>
            <p:nvPr/>
          </p:nvCxnSpPr>
          <p:spPr bwMode="auto">
            <a:xfrm flipH="1">
              <a:off x="1203289" y="1486218"/>
              <a:ext cx="77807" cy="26360"/>
            </a:xfrm>
            <a:prstGeom prst="straightConnector1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</p:grpSp>
      <p:grpSp>
        <p:nvGrpSpPr>
          <p:cNvPr id="20" name="Group 19"/>
          <p:cNvGrpSpPr/>
          <p:nvPr/>
        </p:nvGrpSpPr>
        <p:grpSpPr>
          <a:xfrm rot="10800000">
            <a:off x="7458052" y="2639973"/>
            <a:ext cx="308055" cy="326119"/>
            <a:chOff x="1108058" y="1186459"/>
            <a:chExt cx="308055" cy="326119"/>
          </a:xfrm>
        </p:grpSpPr>
        <p:sp>
          <p:nvSpPr>
            <p:cNvPr id="21" name="Arc 20"/>
            <p:cNvSpPr/>
            <p:nvPr/>
          </p:nvSpPr>
          <p:spPr bwMode="auto">
            <a:xfrm rot="245511">
              <a:off x="1108058" y="1186459"/>
              <a:ext cx="308055" cy="300829"/>
            </a:xfrm>
            <a:prstGeom prst="arc">
              <a:avLst>
                <a:gd name="adj1" fmla="val 9565068"/>
                <a:gd name="adj2" fmla="val 4719228"/>
              </a:avLst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cxnSp>
          <p:nvCxnSpPr>
            <p:cNvPr id="22" name="Straight Arrow Connector 21"/>
            <p:cNvCxnSpPr/>
            <p:nvPr/>
          </p:nvCxnSpPr>
          <p:spPr bwMode="auto">
            <a:xfrm flipH="1">
              <a:off x="1203289" y="1486218"/>
              <a:ext cx="77807" cy="26360"/>
            </a:xfrm>
            <a:prstGeom prst="straightConnector1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</p:grpSp>
      <p:sp>
        <p:nvSpPr>
          <p:cNvPr id="23" name="Freeform 22"/>
          <p:cNvSpPr/>
          <p:nvPr/>
        </p:nvSpPr>
        <p:spPr bwMode="auto">
          <a:xfrm>
            <a:off x="6893785" y="748378"/>
            <a:ext cx="704999" cy="122914"/>
          </a:xfrm>
          <a:custGeom>
            <a:avLst/>
            <a:gdLst>
              <a:gd name="connsiteX0" fmla="*/ 0 w 674370"/>
              <a:gd name="connsiteY0" fmla="*/ 138536 h 138536"/>
              <a:gd name="connsiteX1" fmla="*/ 285750 w 674370"/>
              <a:gd name="connsiteY1" fmla="*/ 1376 h 138536"/>
              <a:gd name="connsiteX2" fmla="*/ 674370 w 674370"/>
              <a:gd name="connsiteY2" fmla="*/ 64241 h 138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74370" h="138536">
                <a:moveTo>
                  <a:pt x="0" y="138536"/>
                </a:moveTo>
                <a:cubicBezTo>
                  <a:pt x="86677" y="76147"/>
                  <a:pt x="173355" y="13759"/>
                  <a:pt x="285750" y="1376"/>
                </a:cubicBezTo>
                <a:cubicBezTo>
                  <a:pt x="398145" y="-11007"/>
                  <a:pt x="674370" y="64241"/>
                  <a:pt x="674370" y="64241"/>
                </a:cubicBezTo>
              </a:path>
            </a:pathLst>
          </a:cu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4" name="Freeform 23"/>
          <p:cNvSpPr/>
          <p:nvPr/>
        </p:nvSpPr>
        <p:spPr bwMode="auto">
          <a:xfrm rot="5400000">
            <a:off x="7739970" y="1593797"/>
            <a:ext cx="720090" cy="138536"/>
          </a:xfrm>
          <a:custGeom>
            <a:avLst/>
            <a:gdLst>
              <a:gd name="connsiteX0" fmla="*/ 0 w 674370"/>
              <a:gd name="connsiteY0" fmla="*/ 138536 h 138536"/>
              <a:gd name="connsiteX1" fmla="*/ 285750 w 674370"/>
              <a:gd name="connsiteY1" fmla="*/ 1376 h 138536"/>
              <a:gd name="connsiteX2" fmla="*/ 674370 w 674370"/>
              <a:gd name="connsiteY2" fmla="*/ 64241 h 138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74370" h="138536">
                <a:moveTo>
                  <a:pt x="0" y="138536"/>
                </a:moveTo>
                <a:cubicBezTo>
                  <a:pt x="86677" y="76147"/>
                  <a:pt x="173355" y="13759"/>
                  <a:pt x="285750" y="1376"/>
                </a:cubicBezTo>
                <a:cubicBezTo>
                  <a:pt x="398145" y="-11007"/>
                  <a:pt x="674370" y="64241"/>
                  <a:pt x="674370" y="64241"/>
                </a:cubicBezTo>
              </a:path>
            </a:pathLst>
          </a:cu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5" name="Freeform 24"/>
          <p:cNvSpPr/>
          <p:nvPr/>
        </p:nvSpPr>
        <p:spPr bwMode="auto">
          <a:xfrm rot="10959104">
            <a:off x="6864129" y="2439140"/>
            <a:ext cx="732587" cy="138536"/>
          </a:xfrm>
          <a:custGeom>
            <a:avLst/>
            <a:gdLst>
              <a:gd name="connsiteX0" fmla="*/ 0 w 674370"/>
              <a:gd name="connsiteY0" fmla="*/ 138536 h 138536"/>
              <a:gd name="connsiteX1" fmla="*/ 285750 w 674370"/>
              <a:gd name="connsiteY1" fmla="*/ 1376 h 138536"/>
              <a:gd name="connsiteX2" fmla="*/ 674370 w 674370"/>
              <a:gd name="connsiteY2" fmla="*/ 64241 h 138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74370" h="138536">
                <a:moveTo>
                  <a:pt x="0" y="138536"/>
                </a:moveTo>
                <a:cubicBezTo>
                  <a:pt x="86677" y="76147"/>
                  <a:pt x="173355" y="13759"/>
                  <a:pt x="285750" y="1376"/>
                </a:cubicBezTo>
                <a:cubicBezTo>
                  <a:pt x="398145" y="-11007"/>
                  <a:pt x="674370" y="64241"/>
                  <a:pt x="674370" y="64241"/>
                </a:cubicBezTo>
              </a:path>
            </a:pathLst>
          </a:cu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6" name="Freeform 25"/>
          <p:cNvSpPr/>
          <p:nvPr/>
        </p:nvSpPr>
        <p:spPr bwMode="auto">
          <a:xfrm rot="16200000">
            <a:off x="6050298" y="1574272"/>
            <a:ext cx="692470" cy="138536"/>
          </a:xfrm>
          <a:custGeom>
            <a:avLst/>
            <a:gdLst>
              <a:gd name="connsiteX0" fmla="*/ 0 w 674370"/>
              <a:gd name="connsiteY0" fmla="*/ 138536 h 138536"/>
              <a:gd name="connsiteX1" fmla="*/ 285750 w 674370"/>
              <a:gd name="connsiteY1" fmla="*/ 1376 h 138536"/>
              <a:gd name="connsiteX2" fmla="*/ 674370 w 674370"/>
              <a:gd name="connsiteY2" fmla="*/ 64241 h 138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74370" h="138536">
                <a:moveTo>
                  <a:pt x="0" y="138536"/>
                </a:moveTo>
                <a:cubicBezTo>
                  <a:pt x="86677" y="76147"/>
                  <a:pt x="173355" y="13759"/>
                  <a:pt x="285750" y="1376"/>
                </a:cubicBezTo>
                <a:cubicBezTo>
                  <a:pt x="398145" y="-11007"/>
                  <a:pt x="674370" y="64241"/>
                  <a:pt x="674370" y="64241"/>
                </a:cubicBezTo>
              </a:path>
            </a:pathLst>
          </a:cu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7" name="Freeform 26"/>
          <p:cNvSpPr/>
          <p:nvPr/>
        </p:nvSpPr>
        <p:spPr bwMode="auto">
          <a:xfrm rot="1804892">
            <a:off x="5779203" y="365067"/>
            <a:ext cx="536439" cy="50669"/>
          </a:xfrm>
          <a:custGeom>
            <a:avLst/>
            <a:gdLst>
              <a:gd name="connsiteX0" fmla="*/ 0 w 674370"/>
              <a:gd name="connsiteY0" fmla="*/ 138536 h 138536"/>
              <a:gd name="connsiteX1" fmla="*/ 285750 w 674370"/>
              <a:gd name="connsiteY1" fmla="*/ 1376 h 138536"/>
              <a:gd name="connsiteX2" fmla="*/ 674370 w 674370"/>
              <a:gd name="connsiteY2" fmla="*/ 64241 h 138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74370" h="138536">
                <a:moveTo>
                  <a:pt x="0" y="138536"/>
                </a:moveTo>
                <a:cubicBezTo>
                  <a:pt x="86677" y="76147"/>
                  <a:pt x="173355" y="13759"/>
                  <a:pt x="285750" y="1376"/>
                </a:cubicBezTo>
                <a:cubicBezTo>
                  <a:pt x="398145" y="-11007"/>
                  <a:pt x="674370" y="64241"/>
                  <a:pt x="674370" y="64241"/>
                </a:cubicBezTo>
              </a:path>
            </a:pathLst>
          </a:cu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5563347" y="309481"/>
            <a:ext cx="62228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Reset</a:t>
            </a:r>
            <a:endParaRPr kumimoji="0" lang="en-US" sz="1800" b="0" i="1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6893785" y="214193"/>
            <a:ext cx="35093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T</a:t>
            </a:r>
            <a:r>
              <a:rPr kumimoji="0" lang="en-US" sz="1400" b="0" i="1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A</a:t>
            </a:r>
            <a:endParaRPr kumimoji="0" lang="en-US" sz="1800" b="0" i="1" u="none" strike="noStrike" kern="1200" cap="none" spc="0" normalizeH="0" baseline="-25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7063433" y="474028"/>
            <a:ext cx="35093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T</a:t>
            </a:r>
            <a:r>
              <a:rPr kumimoji="0" lang="en-US" sz="1400" b="0" i="1" u="none" strike="noStrike" kern="1200" cap="none" spc="0" normalizeH="0" baseline="-2500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A</a:t>
            </a:r>
            <a:endParaRPr kumimoji="0" lang="en-US" sz="1800" b="0" i="1" u="none" strike="noStrike" kern="1200" cap="none" spc="0" normalizeH="0" baseline="-2500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7061442" y="306487"/>
            <a:ext cx="38023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__</a:t>
            </a:r>
            <a:endParaRPr kumimoji="0" lang="en-US" sz="1800" b="0" i="0" u="none" strike="noStrike" kern="1200" cap="none" spc="0" normalizeH="0" baseline="-2500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6979886" y="2397811"/>
            <a:ext cx="38023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__</a:t>
            </a:r>
            <a:endParaRPr kumimoji="0" lang="en-US" sz="1800" b="0" i="0" u="none" strike="noStrike" kern="1200" cap="none" spc="0" normalizeH="0" baseline="-25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6981825" y="2576005"/>
            <a:ext cx="33692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T</a:t>
            </a:r>
            <a:r>
              <a:rPr kumimoji="0" lang="en-US" sz="1400" b="0" i="1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B</a:t>
            </a:r>
            <a:endParaRPr kumimoji="0" lang="en-US" sz="1800" b="0" i="1" u="none" strike="noStrike" kern="1200" cap="none" spc="0" normalizeH="0" baseline="-25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7191375" y="2787848"/>
            <a:ext cx="37061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T</a:t>
            </a:r>
            <a:r>
              <a:rPr kumimoji="0" lang="en-US" sz="1400" b="0" i="1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B</a:t>
            </a:r>
            <a:endParaRPr kumimoji="0" lang="en-US" sz="1800" b="0" i="1" u="none" strike="noStrike" kern="1200" cap="none" spc="0" normalizeH="0" baseline="-25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5" name="Rectangle 34"/>
          <p:cNvSpPr/>
          <p:nvPr/>
        </p:nvSpPr>
        <p:spPr bwMode="auto">
          <a:xfrm>
            <a:off x="3645242" y="2991115"/>
            <a:ext cx="774358" cy="3422041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6" name="Rectangle 35"/>
          <p:cNvSpPr/>
          <p:nvPr/>
        </p:nvSpPr>
        <p:spPr bwMode="auto">
          <a:xfrm>
            <a:off x="4419599" y="3192943"/>
            <a:ext cx="906163" cy="325652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7" name="Rectangle 36"/>
          <p:cNvSpPr/>
          <p:nvPr/>
        </p:nvSpPr>
        <p:spPr bwMode="auto">
          <a:xfrm>
            <a:off x="5332874" y="3200400"/>
            <a:ext cx="704592" cy="325652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8" name="Rectangle 37"/>
          <p:cNvSpPr/>
          <p:nvPr/>
        </p:nvSpPr>
        <p:spPr bwMode="auto">
          <a:xfrm>
            <a:off x="6044237" y="3205034"/>
            <a:ext cx="680557" cy="325652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9" name="Rectangle 38"/>
          <p:cNvSpPr/>
          <p:nvPr/>
        </p:nvSpPr>
        <p:spPr bwMode="auto">
          <a:xfrm>
            <a:off x="6735366" y="3195867"/>
            <a:ext cx="846886" cy="325652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40" name="Rectangle 39"/>
          <p:cNvSpPr/>
          <p:nvPr/>
        </p:nvSpPr>
        <p:spPr bwMode="auto">
          <a:xfrm>
            <a:off x="7582526" y="3211012"/>
            <a:ext cx="1141343" cy="325652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94050825"/>
      </p:ext>
    </p:extLst>
  </p:cSld>
  <p:clrMapOvr>
    <a:masterClrMapping/>
  </p:clrMapOvr>
  <p:transition/>
</p:sld>
</file>

<file path=ppt/slides/slide1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3FCFE49-F7D8-9F40-A47B-CD8F660E719E}" type="slidenum"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114</a:t>
            </a:fld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" name="Rectangle 2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>
          <a:xfrm>
            <a:off x="228600" y="152400"/>
            <a:ext cx="8610600" cy="1066800"/>
          </a:xfrm>
        </p:spPr>
        <p:txBody>
          <a:bodyPr/>
          <a:lstStyle/>
          <a:p>
            <a:r>
              <a:rPr lang="en-US"/>
              <a:t>FSM Timing Diagram</a:t>
            </a:r>
          </a:p>
        </p:txBody>
      </p:sp>
      <p:graphicFrame>
        <p:nvGraphicFramePr>
          <p:cNvPr id="5" name="Content Placeholder 4"/>
          <p:cNvGraphicFramePr>
            <a:graphicFrameLocks noGrp="1" noChangeAspect="1"/>
          </p:cNvGraphicFramePr>
          <p:nvPr>
            <p:ph sz="half" idx="4294967295"/>
            <p:custDataLst>
              <p:tags r:id="rId3"/>
            </p:custDataLst>
            <p:extLst/>
          </p:nvPr>
        </p:nvGraphicFramePr>
        <p:xfrm>
          <a:off x="-152400" y="3200400"/>
          <a:ext cx="9144000" cy="3295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1768" name="VISIO" r:id="rId5" imgW="5530670" imgH="2543223" progId="Visio.Drawing.6">
                  <p:embed/>
                </p:oleObj>
              </mc:Choice>
              <mc:Fallback>
                <p:oleObj name="VISIO" r:id="rId5" imgW="5530670" imgH="2543223" progId="Visio.Drawing.6">
                  <p:embed/>
                  <p:pic>
                    <p:nvPicPr>
                      <p:cNvPr id="5" name="Content Placeholder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-152400" y="3200400"/>
                        <a:ext cx="9144000" cy="32956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Oval 5"/>
          <p:cNvSpPr/>
          <p:nvPr/>
        </p:nvSpPr>
        <p:spPr bwMode="auto">
          <a:xfrm>
            <a:off x="6050962" y="470250"/>
            <a:ext cx="838200" cy="838200"/>
          </a:xfrm>
          <a:prstGeom prst="ellips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5977247" y="552789"/>
            <a:ext cx="98563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S0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L</a:t>
            </a:r>
            <a:r>
              <a:rPr kumimoji="0" lang="en-US" sz="12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A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: yellow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L</a:t>
            </a:r>
            <a:r>
              <a:rPr kumimoji="0" lang="en-US" sz="12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B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: red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7513155" y="468313"/>
            <a:ext cx="985630" cy="838200"/>
            <a:chOff x="4117285" y="1355035"/>
            <a:chExt cx="985630" cy="838200"/>
          </a:xfrm>
        </p:grpSpPr>
        <p:sp>
          <p:nvSpPr>
            <p:cNvPr id="9" name="Oval 8"/>
            <p:cNvSpPr/>
            <p:nvPr/>
          </p:nvSpPr>
          <p:spPr bwMode="auto">
            <a:xfrm>
              <a:off x="4191000" y="1355035"/>
              <a:ext cx="838200" cy="838200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>
              <a:off x="4117285" y="1437574"/>
              <a:ext cx="985630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S1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L</a:t>
              </a:r>
              <a:r>
                <a:rPr kumimoji="0" lang="en-US" sz="1200" b="0" i="0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A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: yellow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L</a:t>
              </a:r>
              <a:r>
                <a:rPr kumimoji="0" lang="en-US" sz="1200" b="0" i="0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B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: red</a:t>
              </a: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7529177" y="2007252"/>
            <a:ext cx="985630" cy="838200"/>
            <a:chOff x="2974285" y="2136627"/>
            <a:chExt cx="985630" cy="838200"/>
          </a:xfrm>
        </p:grpSpPr>
        <p:sp>
          <p:nvSpPr>
            <p:cNvPr id="12" name="Oval 11"/>
            <p:cNvSpPr/>
            <p:nvPr/>
          </p:nvSpPr>
          <p:spPr bwMode="auto">
            <a:xfrm>
              <a:off x="3048000" y="2136627"/>
              <a:ext cx="838200" cy="838200"/>
            </a:xfrm>
            <a:prstGeom prst="ellipse">
              <a:avLst/>
            </a:prstGeom>
            <a:solidFill>
              <a:srgbClr val="F89BBA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3" name="Rectangle 12"/>
            <p:cNvSpPr/>
            <p:nvPr/>
          </p:nvSpPr>
          <p:spPr>
            <a:xfrm>
              <a:off x="2974285" y="2219166"/>
              <a:ext cx="985630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S2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L</a:t>
              </a:r>
              <a:r>
                <a:rPr kumimoji="0" lang="en-US" sz="1200" b="0" i="0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A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: red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L</a:t>
              </a:r>
              <a:r>
                <a:rPr kumimoji="0" lang="en-US" sz="1200" b="0" i="0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B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: green</a:t>
              </a: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5972986" y="1992107"/>
            <a:ext cx="985630" cy="838200"/>
            <a:chOff x="1837084" y="1232452"/>
            <a:chExt cx="985630" cy="838200"/>
          </a:xfrm>
        </p:grpSpPr>
        <p:sp>
          <p:nvSpPr>
            <p:cNvPr id="15" name="Oval 14"/>
            <p:cNvSpPr/>
            <p:nvPr/>
          </p:nvSpPr>
          <p:spPr bwMode="auto">
            <a:xfrm>
              <a:off x="1910799" y="1232452"/>
              <a:ext cx="838200" cy="838200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6" name="Rectangle 15"/>
            <p:cNvSpPr/>
            <p:nvPr/>
          </p:nvSpPr>
          <p:spPr>
            <a:xfrm>
              <a:off x="1837084" y="1314991"/>
              <a:ext cx="985630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S3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L</a:t>
              </a:r>
              <a:r>
                <a:rPr kumimoji="0" lang="en-US" sz="1200" b="0" i="0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A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: red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L</a:t>
              </a:r>
              <a:r>
                <a:rPr kumimoji="0" lang="en-US" sz="1200" b="0" i="0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B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: yellow</a:t>
              </a:r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6735135" y="370533"/>
            <a:ext cx="308055" cy="326119"/>
            <a:chOff x="1108058" y="1186459"/>
            <a:chExt cx="308055" cy="326119"/>
          </a:xfrm>
        </p:grpSpPr>
        <p:sp>
          <p:nvSpPr>
            <p:cNvPr id="18" name="Arc 17"/>
            <p:cNvSpPr/>
            <p:nvPr/>
          </p:nvSpPr>
          <p:spPr bwMode="auto">
            <a:xfrm rot="245511">
              <a:off x="1108058" y="1186459"/>
              <a:ext cx="308055" cy="300829"/>
            </a:xfrm>
            <a:prstGeom prst="arc">
              <a:avLst>
                <a:gd name="adj1" fmla="val 9565068"/>
                <a:gd name="adj2" fmla="val 4719228"/>
              </a:avLst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cxnSp>
          <p:nvCxnSpPr>
            <p:cNvPr id="19" name="Straight Arrow Connector 18"/>
            <p:cNvCxnSpPr>
              <a:stCxn id="25" idx="2"/>
            </p:cNvCxnSpPr>
            <p:nvPr/>
          </p:nvCxnSpPr>
          <p:spPr bwMode="auto">
            <a:xfrm flipH="1">
              <a:off x="1203289" y="1486218"/>
              <a:ext cx="77807" cy="26360"/>
            </a:xfrm>
            <a:prstGeom prst="straightConnector1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</p:grpSp>
      <p:grpSp>
        <p:nvGrpSpPr>
          <p:cNvPr id="20" name="Group 19"/>
          <p:cNvGrpSpPr/>
          <p:nvPr/>
        </p:nvGrpSpPr>
        <p:grpSpPr>
          <a:xfrm rot="10800000">
            <a:off x="7458052" y="2639973"/>
            <a:ext cx="308055" cy="326119"/>
            <a:chOff x="1108058" y="1186459"/>
            <a:chExt cx="308055" cy="326119"/>
          </a:xfrm>
        </p:grpSpPr>
        <p:sp>
          <p:nvSpPr>
            <p:cNvPr id="21" name="Arc 20"/>
            <p:cNvSpPr/>
            <p:nvPr/>
          </p:nvSpPr>
          <p:spPr bwMode="auto">
            <a:xfrm rot="245511">
              <a:off x="1108058" y="1186459"/>
              <a:ext cx="308055" cy="300829"/>
            </a:xfrm>
            <a:prstGeom prst="arc">
              <a:avLst>
                <a:gd name="adj1" fmla="val 9565068"/>
                <a:gd name="adj2" fmla="val 4719228"/>
              </a:avLst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cxnSp>
          <p:nvCxnSpPr>
            <p:cNvPr id="22" name="Straight Arrow Connector 21"/>
            <p:cNvCxnSpPr/>
            <p:nvPr/>
          </p:nvCxnSpPr>
          <p:spPr bwMode="auto">
            <a:xfrm flipH="1">
              <a:off x="1203289" y="1486218"/>
              <a:ext cx="77807" cy="26360"/>
            </a:xfrm>
            <a:prstGeom prst="straightConnector1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</p:grpSp>
      <p:sp>
        <p:nvSpPr>
          <p:cNvPr id="23" name="Freeform 22"/>
          <p:cNvSpPr/>
          <p:nvPr/>
        </p:nvSpPr>
        <p:spPr bwMode="auto">
          <a:xfrm>
            <a:off x="6893785" y="748378"/>
            <a:ext cx="704999" cy="122914"/>
          </a:xfrm>
          <a:custGeom>
            <a:avLst/>
            <a:gdLst>
              <a:gd name="connsiteX0" fmla="*/ 0 w 674370"/>
              <a:gd name="connsiteY0" fmla="*/ 138536 h 138536"/>
              <a:gd name="connsiteX1" fmla="*/ 285750 w 674370"/>
              <a:gd name="connsiteY1" fmla="*/ 1376 h 138536"/>
              <a:gd name="connsiteX2" fmla="*/ 674370 w 674370"/>
              <a:gd name="connsiteY2" fmla="*/ 64241 h 138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74370" h="138536">
                <a:moveTo>
                  <a:pt x="0" y="138536"/>
                </a:moveTo>
                <a:cubicBezTo>
                  <a:pt x="86677" y="76147"/>
                  <a:pt x="173355" y="13759"/>
                  <a:pt x="285750" y="1376"/>
                </a:cubicBezTo>
                <a:cubicBezTo>
                  <a:pt x="398145" y="-11007"/>
                  <a:pt x="674370" y="64241"/>
                  <a:pt x="674370" y="64241"/>
                </a:cubicBezTo>
              </a:path>
            </a:pathLst>
          </a:cu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4" name="Freeform 23"/>
          <p:cNvSpPr/>
          <p:nvPr/>
        </p:nvSpPr>
        <p:spPr bwMode="auto">
          <a:xfrm rot="5400000">
            <a:off x="7739970" y="1593797"/>
            <a:ext cx="720090" cy="138536"/>
          </a:xfrm>
          <a:custGeom>
            <a:avLst/>
            <a:gdLst>
              <a:gd name="connsiteX0" fmla="*/ 0 w 674370"/>
              <a:gd name="connsiteY0" fmla="*/ 138536 h 138536"/>
              <a:gd name="connsiteX1" fmla="*/ 285750 w 674370"/>
              <a:gd name="connsiteY1" fmla="*/ 1376 h 138536"/>
              <a:gd name="connsiteX2" fmla="*/ 674370 w 674370"/>
              <a:gd name="connsiteY2" fmla="*/ 64241 h 138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74370" h="138536">
                <a:moveTo>
                  <a:pt x="0" y="138536"/>
                </a:moveTo>
                <a:cubicBezTo>
                  <a:pt x="86677" y="76147"/>
                  <a:pt x="173355" y="13759"/>
                  <a:pt x="285750" y="1376"/>
                </a:cubicBezTo>
                <a:cubicBezTo>
                  <a:pt x="398145" y="-11007"/>
                  <a:pt x="674370" y="64241"/>
                  <a:pt x="674370" y="64241"/>
                </a:cubicBezTo>
              </a:path>
            </a:pathLst>
          </a:cu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5" name="Freeform 24"/>
          <p:cNvSpPr/>
          <p:nvPr/>
        </p:nvSpPr>
        <p:spPr bwMode="auto">
          <a:xfrm rot="10959104">
            <a:off x="6864129" y="2439140"/>
            <a:ext cx="732587" cy="138536"/>
          </a:xfrm>
          <a:custGeom>
            <a:avLst/>
            <a:gdLst>
              <a:gd name="connsiteX0" fmla="*/ 0 w 674370"/>
              <a:gd name="connsiteY0" fmla="*/ 138536 h 138536"/>
              <a:gd name="connsiteX1" fmla="*/ 285750 w 674370"/>
              <a:gd name="connsiteY1" fmla="*/ 1376 h 138536"/>
              <a:gd name="connsiteX2" fmla="*/ 674370 w 674370"/>
              <a:gd name="connsiteY2" fmla="*/ 64241 h 138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74370" h="138536">
                <a:moveTo>
                  <a:pt x="0" y="138536"/>
                </a:moveTo>
                <a:cubicBezTo>
                  <a:pt x="86677" y="76147"/>
                  <a:pt x="173355" y="13759"/>
                  <a:pt x="285750" y="1376"/>
                </a:cubicBezTo>
                <a:cubicBezTo>
                  <a:pt x="398145" y="-11007"/>
                  <a:pt x="674370" y="64241"/>
                  <a:pt x="674370" y="64241"/>
                </a:cubicBezTo>
              </a:path>
            </a:pathLst>
          </a:cu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6" name="Freeform 25"/>
          <p:cNvSpPr/>
          <p:nvPr/>
        </p:nvSpPr>
        <p:spPr bwMode="auto">
          <a:xfrm rot="16200000">
            <a:off x="6050298" y="1574272"/>
            <a:ext cx="692470" cy="138536"/>
          </a:xfrm>
          <a:custGeom>
            <a:avLst/>
            <a:gdLst>
              <a:gd name="connsiteX0" fmla="*/ 0 w 674370"/>
              <a:gd name="connsiteY0" fmla="*/ 138536 h 138536"/>
              <a:gd name="connsiteX1" fmla="*/ 285750 w 674370"/>
              <a:gd name="connsiteY1" fmla="*/ 1376 h 138536"/>
              <a:gd name="connsiteX2" fmla="*/ 674370 w 674370"/>
              <a:gd name="connsiteY2" fmla="*/ 64241 h 138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74370" h="138536">
                <a:moveTo>
                  <a:pt x="0" y="138536"/>
                </a:moveTo>
                <a:cubicBezTo>
                  <a:pt x="86677" y="76147"/>
                  <a:pt x="173355" y="13759"/>
                  <a:pt x="285750" y="1376"/>
                </a:cubicBezTo>
                <a:cubicBezTo>
                  <a:pt x="398145" y="-11007"/>
                  <a:pt x="674370" y="64241"/>
                  <a:pt x="674370" y="64241"/>
                </a:cubicBezTo>
              </a:path>
            </a:pathLst>
          </a:cu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7" name="Freeform 26"/>
          <p:cNvSpPr/>
          <p:nvPr/>
        </p:nvSpPr>
        <p:spPr bwMode="auto">
          <a:xfrm rot="1804892">
            <a:off x="5779203" y="365067"/>
            <a:ext cx="536439" cy="50669"/>
          </a:xfrm>
          <a:custGeom>
            <a:avLst/>
            <a:gdLst>
              <a:gd name="connsiteX0" fmla="*/ 0 w 674370"/>
              <a:gd name="connsiteY0" fmla="*/ 138536 h 138536"/>
              <a:gd name="connsiteX1" fmla="*/ 285750 w 674370"/>
              <a:gd name="connsiteY1" fmla="*/ 1376 h 138536"/>
              <a:gd name="connsiteX2" fmla="*/ 674370 w 674370"/>
              <a:gd name="connsiteY2" fmla="*/ 64241 h 138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74370" h="138536">
                <a:moveTo>
                  <a:pt x="0" y="138536"/>
                </a:moveTo>
                <a:cubicBezTo>
                  <a:pt x="86677" y="76147"/>
                  <a:pt x="173355" y="13759"/>
                  <a:pt x="285750" y="1376"/>
                </a:cubicBezTo>
                <a:cubicBezTo>
                  <a:pt x="398145" y="-11007"/>
                  <a:pt x="674370" y="64241"/>
                  <a:pt x="674370" y="64241"/>
                </a:cubicBezTo>
              </a:path>
            </a:pathLst>
          </a:cu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5563347" y="309481"/>
            <a:ext cx="62228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Reset</a:t>
            </a:r>
            <a:endParaRPr kumimoji="0" lang="en-US" sz="1800" b="0" i="1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6893785" y="214193"/>
            <a:ext cx="35093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T</a:t>
            </a:r>
            <a:r>
              <a:rPr kumimoji="0" lang="en-US" sz="1400" b="0" i="1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A</a:t>
            </a:r>
            <a:endParaRPr kumimoji="0" lang="en-US" sz="1800" b="0" i="1" u="none" strike="noStrike" kern="1200" cap="none" spc="0" normalizeH="0" baseline="-25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7063433" y="474028"/>
            <a:ext cx="35093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T</a:t>
            </a:r>
            <a:r>
              <a:rPr kumimoji="0" lang="en-US" sz="1400" b="0" i="1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A</a:t>
            </a:r>
            <a:endParaRPr kumimoji="0" lang="en-US" sz="1800" b="0" i="1" u="none" strike="noStrike" kern="1200" cap="none" spc="0" normalizeH="0" baseline="-25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7061442" y="306487"/>
            <a:ext cx="38023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__</a:t>
            </a:r>
            <a:endParaRPr kumimoji="0" lang="en-US" sz="1800" b="0" i="0" u="none" strike="noStrike" kern="1200" cap="none" spc="0" normalizeH="0" baseline="-25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6979886" y="2397811"/>
            <a:ext cx="38023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__</a:t>
            </a:r>
            <a:endParaRPr kumimoji="0" lang="en-US" sz="1800" b="0" i="0" u="none" strike="noStrike" kern="1200" cap="none" spc="0" normalizeH="0" baseline="-25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6981825" y="2576005"/>
            <a:ext cx="33692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T</a:t>
            </a:r>
            <a:r>
              <a:rPr kumimoji="0" lang="en-US" sz="1400" b="0" i="1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B</a:t>
            </a:r>
            <a:endParaRPr kumimoji="0" lang="en-US" sz="1800" b="0" i="1" u="none" strike="noStrike" kern="1200" cap="none" spc="0" normalizeH="0" baseline="-25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7191375" y="2787848"/>
            <a:ext cx="37061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T</a:t>
            </a:r>
            <a:r>
              <a:rPr kumimoji="0" lang="en-US" sz="1400" b="0" i="1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B</a:t>
            </a:r>
            <a:endParaRPr kumimoji="0" lang="en-US" sz="1800" b="0" i="1" u="none" strike="noStrike" kern="1200" cap="none" spc="0" normalizeH="0" baseline="-25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5" name="Rectangle 34"/>
          <p:cNvSpPr/>
          <p:nvPr/>
        </p:nvSpPr>
        <p:spPr bwMode="auto">
          <a:xfrm>
            <a:off x="4419599" y="3192943"/>
            <a:ext cx="906163" cy="325652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6" name="Rectangle 35"/>
          <p:cNvSpPr/>
          <p:nvPr/>
        </p:nvSpPr>
        <p:spPr bwMode="auto">
          <a:xfrm>
            <a:off x="5332874" y="3200400"/>
            <a:ext cx="704592" cy="325652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7" name="Rectangle 36"/>
          <p:cNvSpPr/>
          <p:nvPr/>
        </p:nvSpPr>
        <p:spPr bwMode="auto">
          <a:xfrm>
            <a:off x="6044237" y="3205034"/>
            <a:ext cx="680557" cy="325652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8" name="Rectangle 37"/>
          <p:cNvSpPr/>
          <p:nvPr/>
        </p:nvSpPr>
        <p:spPr bwMode="auto">
          <a:xfrm>
            <a:off x="6735366" y="3195867"/>
            <a:ext cx="846886" cy="325652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9" name="Rectangle 38"/>
          <p:cNvSpPr/>
          <p:nvPr/>
        </p:nvSpPr>
        <p:spPr bwMode="auto">
          <a:xfrm>
            <a:off x="7582526" y="3211012"/>
            <a:ext cx="1141343" cy="325652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8044663"/>
      </p:ext>
    </p:extLst>
  </p:cSld>
  <p:clrMapOvr>
    <a:masterClrMapping/>
  </p:clrMapOvr>
  <p:transition/>
</p:sld>
</file>

<file path=ppt/slides/slide1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3FCFE49-F7D8-9F40-A47B-CD8F660E719E}" type="slidenum"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115</a:t>
            </a:fld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" name="Rectangle 2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>
          <a:xfrm>
            <a:off x="228600" y="152400"/>
            <a:ext cx="8610600" cy="1066800"/>
          </a:xfrm>
        </p:spPr>
        <p:txBody>
          <a:bodyPr/>
          <a:lstStyle/>
          <a:p>
            <a:r>
              <a:rPr lang="en-US"/>
              <a:t>FSM Timing Diagram</a:t>
            </a:r>
          </a:p>
        </p:txBody>
      </p:sp>
      <p:graphicFrame>
        <p:nvGraphicFramePr>
          <p:cNvPr id="5" name="Content Placeholder 4"/>
          <p:cNvGraphicFramePr>
            <a:graphicFrameLocks noGrp="1" noChangeAspect="1"/>
          </p:cNvGraphicFramePr>
          <p:nvPr>
            <p:ph sz="half" idx="4294967295"/>
            <p:custDataLst>
              <p:tags r:id="rId3"/>
            </p:custDataLst>
            <p:extLst/>
          </p:nvPr>
        </p:nvGraphicFramePr>
        <p:xfrm>
          <a:off x="-152400" y="3200400"/>
          <a:ext cx="9144000" cy="3295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2792" name="VISIO" r:id="rId5" imgW="5530670" imgH="2543223" progId="Visio.Drawing.6">
                  <p:embed/>
                </p:oleObj>
              </mc:Choice>
              <mc:Fallback>
                <p:oleObj name="VISIO" r:id="rId5" imgW="5530670" imgH="2543223" progId="Visio.Drawing.6">
                  <p:embed/>
                  <p:pic>
                    <p:nvPicPr>
                      <p:cNvPr id="5" name="Content Placeholder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-152400" y="3200400"/>
                        <a:ext cx="9144000" cy="32956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Oval 5"/>
          <p:cNvSpPr/>
          <p:nvPr/>
        </p:nvSpPr>
        <p:spPr bwMode="auto">
          <a:xfrm>
            <a:off x="6050962" y="470250"/>
            <a:ext cx="838200" cy="838200"/>
          </a:xfrm>
          <a:prstGeom prst="ellips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5977247" y="552789"/>
            <a:ext cx="98563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S0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L</a:t>
            </a:r>
            <a:r>
              <a:rPr kumimoji="0" lang="en-US" sz="12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A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: yellow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L</a:t>
            </a:r>
            <a:r>
              <a:rPr kumimoji="0" lang="en-US" sz="12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B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: red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7513155" y="468313"/>
            <a:ext cx="985630" cy="838200"/>
            <a:chOff x="4117285" y="1355035"/>
            <a:chExt cx="985630" cy="838200"/>
          </a:xfrm>
        </p:grpSpPr>
        <p:sp>
          <p:nvSpPr>
            <p:cNvPr id="9" name="Oval 8"/>
            <p:cNvSpPr/>
            <p:nvPr/>
          </p:nvSpPr>
          <p:spPr bwMode="auto">
            <a:xfrm>
              <a:off x="4191000" y="1355035"/>
              <a:ext cx="838200" cy="838200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>
              <a:off x="4117285" y="1437574"/>
              <a:ext cx="985630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S1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L</a:t>
              </a:r>
              <a:r>
                <a:rPr kumimoji="0" lang="en-US" sz="1200" b="0" i="0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A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: yellow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L</a:t>
              </a:r>
              <a:r>
                <a:rPr kumimoji="0" lang="en-US" sz="1200" b="0" i="0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B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: red</a:t>
              </a: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7529177" y="2007252"/>
            <a:ext cx="985630" cy="838200"/>
            <a:chOff x="2974285" y="2136627"/>
            <a:chExt cx="985630" cy="838200"/>
          </a:xfrm>
        </p:grpSpPr>
        <p:sp>
          <p:nvSpPr>
            <p:cNvPr id="12" name="Oval 11"/>
            <p:cNvSpPr/>
            <p:nvPr/>
          </p:nvSpPr>
          <p:spPr bwMode="auto">
            <a:xfrm>
              <a:off x="3048000" y="2136627"/>
              <a:ext cx="838200" cy="838200"/>
            </a:xfrm>
            <a:prstGeom prst="ellipse">
              <a:avLst/>
            </a:prstGeom>
            <a:solidFill>
              <a:srgbClr val="F89BBA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3" name="Rectangle 12"/>
            <p:cNvSpPr/>
            <p:nvPr/>
          </p:nvSpPr>
          <p:spPr>
            <a:xfrm>
              <a:off x="2974285" y="2219166"/>
              <a:ext cx="985630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S2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L</a:t>
              </a:r>
              <a:r>
                <a:rPr kumimoji="0" lang="en-US" sz="1200" b="0" i="0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A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: red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L</a:t>
              </a:r>
              <a:r>
                <a:rPr kumimoji="0" lang="en-US" sz="1200" b="0" i="0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B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: green</a:t>
              </a: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5972986" y="1992107"/>
            <a:ext cx="985630" cy="838200"/>
            <a:chOff x="1837084" y="1232452"/>
            <a:chExt cx="985630" cy="838200"/>
          </a:xfrm>
        </p:grpSpPr>
        <p:sp>
          <p:nvSpPr>
            <p:cNvPr id="15" name="Oval 14"/>
            <p:cNvSpPr/>
            <p:nvPr/>
          </p:nvSpPr>
          <p:spPr bwMode="auto">
            <a:xfrm>
              <a:off x="1910799" y="1232452"/>
              <a:ext cx="838200" cy="838200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6" name="Rectangle 15"/>
            <p:cNvSpPr/>
            <p:nvPr/>
          </p:nvSpPr>
          <p:spPr>
            <a:xfrm>
              <a:off x="1837084" y="1314991"/>
              <a:ext cx="985630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S3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L</a:t>
              </a:r>
              <a:r>
                <a:rPr kumimoji="0" lang="en-US" sz="1200" b="0" i="0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A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: red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L</a:t>
              </a:r>
              <a:r>
                <a:rPr kumimoji="0" lang="en-US" sz="1200" b="0" i="0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B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: yellow</a:t>
              </a:r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6735135" y="370533"/>
            <a:ext cx="308055" cy="326119"/>
            <a:chOff x="1108058" y="1186459"/>
            <a:chExt cx="308055" cy="326119"/>
          </a:xfrm>
        </p:grpSpPr>
        <p:sp>
          <p:nvSpPr>
            <p:cNvPr id="18" name="Arc 17"/>
            <p:cNvSpPr/>
            <p:nvPr/>
          </p:nvSpPr>
          <p:spPr bwMode="auto">
            <a:xfrm rot="245511">
              <a:off x="1108058" y="1186459"/>
              <a:ext cx="308055" cy="300829"/>
            </a:xfrm>
            <a:prstGeom prst="arc">
              <a:avLst>
                <a:gd name="adj1" fmla="val 9565068"/>
                <a:gd name="adj2" fmla="val 4719228"/>
              </a:avLst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cxnSp>
          <p:nvCxnSpPr>
            <p:cNvPr id="19" name="Straight Arrow Connector 18"/>
            <p:cNvCxnSpPr>
              <a:stCxn id="25" idx="2"/>
            </p:cNvCxnSpPr>
            <p:nvPr/>
          </p:nvCxnSpPr>
          <p:spPr bwMode="auto">
            <a:xfrm flipH="1">
              <a:off x="1203289" y="1486218"/>
              <a:ext cx="77807" cy="26360"/>
            </a:xfrm>
            <a:prstGeom prst="straightConnector1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</p:grpSp>
      <p:grpSp>
        <p:nvGrpSpPr>
          <p:cNvPr id="20" name="Group 19"/>
          <p:cNvGrpSpPr/>
          <p:nvPr/>
        </p:nvGrpSpPr>
        <p:grpSpPr>
          <a:xfrm rot="10800000">
            <a:off x="7458052" y="2639973"/>
            <a:ext cx="308055" cy="326119"/>
            <a:chOff x="1108058" y="1186459"/>
            <a:chExt cx="308055" cy="326119"/>
          </a:xfrm>
        </p:grpSpPr>
        <p:sp>
          <p:nvSpPr>
            <p:cNvPr id="21" name="Arc 20"/>
            <p:cNvSpPr/>
            <p:nvPr/>
          </p:nvSpPr>
          <p:spPr bwMode="auto">
            <a:xfrm rot="245511">
              <a:off x="1108058" y="1186459"/>
              <a:ext cx="308055" cy="300829"/>
            </a:xfrm>
            <a:prstGeom prst="arc">
              <a:avLst>
                <a:gd name="adj1" fmla="val 9565068"/>
                <a:gd name="adj2" fmla="val 4719228"/>
              </a:avLst>
            </a:prstGeom>
            <a:noFill/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cxnSp>
          <p:nvCxnSpPr>
            <p:cNvPr id="22" name="Straight Arrow Connector 21"/>
            <p:cNvCxnSpPr/>
            <p:nvPr/>
          </p:nvCxnSpPr>
          <p:spPr bwMode="auto">
            <a:xfrm flipH="1">
              <a:off x="1203289" y="1486218"/>
              <a:ext cx="77807" cy="26360"/>
            </a:xfrm>
            <a:prstGeom prst="straightConnector1">
              <a:avLst/>
            </a:prstGeom>
            <a:solidFill>
              <a:srgbClr val="C0C0C0"/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</p:grpSp>
      <p:sp>
        <p:nvSpPr>
          <p:cNvPr id="23" name="Freeform 22"/>
          <p:cNvSpPr/>
          <p:nvPr/>
        </p:nvSpPr>
        <p:spPr bwMode="auto">
          <a:xfrm>
            <a:off x="6893785" y="748378"/>
            <a:ext cx="704999" cy="122914"/>
          </a:xfrm>
          <a:custGeom>
            <a:avLst/>
            <a:gdLst>
              <a:gd name="connsiteX0" fmla="*/ 0 w 674370"/>
              <a:gd name="connsiteY0" fmla="*/ 138536 h 138536"/>
              <a:gd name="connsiteX1" fmla="*/ 285750 w 674370"/>
              <a:gd name="connsiteY1" fmla="*/ 1376 h 138536"/>
              <a:gd name="connsiteX2" fmla="*/ 674370 w 674370"/>
              <a:gd name="connsiteY2" fmla="*/ 64241 h 138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74370" h="138536">
                <a:moveTo>
                  <a:pt x="0" y="138536"/>
                </a:moveTo>
                <a:cubicBezTo>
                  <a:pt x="86677" y="76147"/>
                  <a:pt x="173355" y="13759"/>
                  <a:pt x="285750" y="1376"/>
                </a:cubicBezTo>
                <a:cubicBezTo>
                  <a:pt x="398145" y="-11007"/>
                  <a:pt x="674370" y="64241"/>
                  <a:pt x="674370" y="64241"/>
                </a:cubicBezTo>
              </a:path>
            </a:pathLst>
          </a:cu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4" name="Freeform 23"/>
          <p:cNvSpPr/>
          <p:nvPr/>
        </p:nvSpPr>
        <p:spPr bwMode="auto">
          <a:xfrm rot="5400000">
            <a:off x="7739970" y="1593797"/>
            <a:ext cx="720090" cy="138536"/>
          </a:xfrm>
          <a:custGeom>
            <a:avLst/>
            <a:gdLst>
              <a:gd name="connsiteX0" fmla="*/ 0 w 674370"/>
              <a:gd name="connsiteY0" fmla="*/ 138536 h 138536"/>
              <a:gd name="connsiteX1" fmla="*/ 285750 w 674370"/>
              <a:gd name="connsiteY1" fmla="*/ 1376 h 138536"/>
              <a:gd name="connsiteX2" fmla="*/ 674370 w 674370"/>
              <a:gd name="connsiteY2" fmla="*/ 64241 h 138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74370" h="138536">
                <a:moveTo>
                  <a:pt x="0" y="138536"/>
                </a:moveTo>
                <a:cubicBezTo>
                  <a:pt x="86677" y="76147"/>
                  <a:pt x="173355" y="13759"/>
                  <a:pt x="285750" y="1376"/>
                </a:cubicBezTo>
                <a:cubicBezTo>
                  <a:pt x="398145" y="-11007"/>
                  <a:pt x="674370" y="64241"/>
                  <a:pt x="674370" y="64241"/>
                </a:cubicBezTo>
              </a:path>
            </a:pathLst>
          </a:cu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5" name="Freeform 24"/>
          <p:cNvSpPr/>
          <p:nvPr/>
        </p:nvSpPr>
        <p:spPr bwMode="auto">
          <a:xfrm rot="10959104">
            <a:off x="6864129" y="2439140"/>
            <a:ext cx="732587" cy="138536"/>
          </a:xfrm>
          <a:custGeom>
            <a:avLst/>
            <a:gdLst>
              <a:gd name="connsiteX0" fmla="*/ 0 w 674370"/>
              <a:gd name="connsiteY0" fmla="*/ 138536 h 138536"/>
              <a:gd name="connsiteX1" fmla="*/ 285750 w 674370"/>
              <a:gd name="connsiteY1" fmla="*/ 1376 h 138536"/>
              <a:gd name="connsiteX2" fmla="*/ 674370 w 674370"/>
              <a:gd name="connsiteY2" fmla="*/ 64241 h 138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74370" h="138536">
                <a:moveTo>
                  <a:pt x="0" y="138536"/>
                </a:moveTo>
                <a:cubicBezTo>
                  <a:pt x="86677" y="76147"/>
                  <a:pt x="173355" y="13759"/>
                  <a:pt x="285750" y="1376"/>
                </a:cubicBezTo>
                <a:cubicBezTo>
                  <a:pt x="398145" y="-11007"/>
                  <a:pt x="674370" y="64241"/>
                  <a:pt x="674370" y="64241"/>
                </a:cubicBezTo>
              </a:path>
            </a:pathLst>
          </a:cu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6" name="Freeform 25"/>
          <p:cNvSpPr/>
          <p:nvPr/>
        </p:nvSpPr>
        <p:spPr bwMode="auto">
          <a:xfrm rot="16200000">
            <a:off x="6050298" y="1574272"/>
            <a:ext cx="692470" cy="138536"/>
          </a:xfrm>
          <a:custGeom>
            <a:avLst/>
            <a:gdLst>
              <a:gd name="connsiteX0" fmla="*/ 0 w 674370"/>
              <a:gd name="connsiteY0" fmla="*/ 138536 h 138536"/>
              <a:gd name="connsiteX1" fmla="*/ 285750 w 674370"/>
              <a:gd name="connsiteY1" fmla="*/ 1376 h 138536"/>
              <a:gd name="connsiteX2" fmla="*/ 674370 w 674370"/>
              <a:gd name="connsiteY2" fmla="*/ 64241 h 138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74370" h="138536">
                <a:moveTo>
                  <a:pt x="0" y="138536"/>
                </a:moveTo>
                <a:cubicBezTo>
                  <a:pt x="86677" y="76147"/>
                  <a:pt x="173355" y="13759"/>
                  <a:pt x="285750" y="1376"/>
                </a:cubicBezTo>
                <a:cubicBezTo>
                  <a:pt x="398145" y="-11007"/>
                  <a:pt x="674370" y="64241"/>
                  <a:pt x="674370" y="64241"/>
                </a:cubicBezTo>
              </a:path>
            </a:pathLst>
          </a:cu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7" name="Freeform 26"/>
          <p:cNvSpPr/>
          <p:nvPr/>
        </p:nvSpPr>
        <p:spPr bwMode="auto">
          <a:xfrm rot="1804892">
            <a:off x="5779203" y="365067"/>
            <a:ext cx="536439" cy="50669"/>
          </a:xfrm>
          <a:custGeom>
            <a:avLst/>
            <a:gdLst>
              <a:gd name="connsiteX0" fmla="*/ 0 w 674370"/>
              <a:gd name="connsiteY0" fmla="*/ 138536 h 138536"/>
              <a:gd name="connsiteX1" fmla="*/ 285750 w 674370"/>
              <a:gd name="connsiteY1" fmla="*/ 1376 h 138536"/>
              <a:gd name="connsiteX2" fmla="*/ 674370 w 674370"/>
              <a:gd name="connsiteY2" fmla="*/ 64241 h 138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74370" h="138536">
                <a:moveTo>
                  <a:pt x="0" y="138536"/>
                </a:moveTo>
                <a:cubicBezTo>
                  <a:pt x="86677" y="76147"/>
                  <a:pt x="173355" y="13759"/>
                  <a:pt x="285750" y="1376"/>
                </a:cubicBezTo>
                <a:cubicBezTo>
                  <a:pt x="398145" y="-11007"/>
                  <a:pt x="674370" y="64241"/>
                  <a:pt x="674370" y="64241"/>
                </a:cubicBezTo>
              </a:path>
            </a:pathLst>
          </a:cu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5563347" y="309481"/>
            <a:ext cx="62228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Reset</a:t>
            </a:r>
            <a:endParaRPr kumimoji="0" lang="en-US" sz="1800" b="0" i="1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6893785" y="214193"/>
            <a:ext cx="35093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T</a:t>
            </a:r>
            <a:r>
              <a:rPr kumimoji="0" lang="en-US" sz="1400" b="0" i="1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A</a:t>
            </a:r>
            <a:endParaRPr kumimoji="0" lang="en-US" sz="1800" b="0" i="1" u="none" strike="noStrike" kern="1200" cap="none" spc="0" normalizeH="0" baseline="-25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7063433" y="474028"/>
            <a:ext cx="35093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T</a:t>
            </a:r>
            <a:r>
              <a:rPr kumimoji="0" lang="en-US" sz="1400" b="0" i="1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A</a:t>
            </a:r>
            <a:endParaRPr kumimoji="0" lang="en-US" sz="1800" b="0" i="1" u="none" strike="noStrike" kern="1200" cap="none" spc="0" normalizeH="0" baseline="-25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7061442" y="306487"/>
            <a:ext cx="38023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__</a:t>
            </a:r>
            <a:endParaRPr kumimoji="0" lang="en-US" sz="1800" b="0" i="0" u="none" strike="noStrike" kern="1200" cap="none" spc="0" normalizeH="0" baseline="-25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6979886" y="2397811"/>
            <a:ext cx="38023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__</a:t>
            </a:r>
            <a:endParaRPr kumimoji="0" lang="en-US" sz="1800" b="0" i="0" u="none" strike="noStrike" kern="1200" cap="none" spc="0" normalizeH="0" baseline="-25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6981825" y="2576005"/>
            <a:ext cx="33692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T</a:t>
            </a:r>
            <a:r>
              <a:rPr kumimoji="0" lang="en-US" sz="1400" b="0" i="1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B</a:t>
            </a:r>
            <a:endParaRPr kumimoji="0" lang="en-US" sz="1800" b="0" i="1" u="none" strike="noStrike" kern="1200" cap="none" spc="0" normalizeH="0" baseline="-25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7191375" y="2787848"/>
            <a:ext cx="37061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T</a:t>
            </a:r>
            <a:r>
              <a:rPr kumimoji="0" lang="en-US" sz="1400" b="0" i="1" u="none" strike="noStrike" kern="1200" cap="none" spc="0" normalizeH="0" baseline="-2500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B</a:t>
            </a:r>
            <a:endParaRPr kumimoji="0" lang="en-US" sz="1800" b="0" i="1" u="none" strike="noStrike" kern="1200" cap="none" spc="0" normalizeH="0" baseline="-2500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5" name="Rectangle 34"/>
          <p:cNvSpPr/>
          <p:nvPr/>
        </p:nvSpPr>
        <p:spPr bwMode="auto">
          <a:xfrm>
            <a:off x="5105401" y="3205034"/>
            <a:ext cx="1619394" cy="325652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6" name="Rectangle 35"/>
          <p:cNvSpPr/>
          <p:nvPr/>
        </p:nvSpPr>
        <p:spPr bwMode="auto">
          <a:xfrm>
            <a:off x="6735366" y="3195867"/>
            <a:ext cx="846886" cy="325652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7" name="Rectangle 36"/>
          <p:cNvSpPr/>
          <p:nvPr/>
        </p:nvSpPr>
        <p:spPr bwMode="auto">
          <a:xfrm>
            <a:off x="7582526" y="3211012"/>
            <a:ext cx="1141343" cy="325652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87192361"/>
      </p:ext>
    </p:extLst>
  </p:cSld>
  <p:clrMapOvr>
    <a:masterClrMapping/>
  </p:clrMapOvr>
  <p:transition/>
</p:sld>
</file>

<file path=ppt/slides/slide1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3FCFE49-F7D8-9F40-A47B-CD8F660E719E}" type="slidenum"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116</a:t>
            </a:fld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" name="Rectangle 2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>
          <a:xfrm>
            <a:off x="228600" y="152400"/>
            <a:ext cx="8610600" cy="1066800"/>
          </a:xfrm>
        </p:spPr>
        <p:txBody>
          <a:bodyPr/>
          <a:lstStyle/>
          <a:p>
            <a:r>
              <a:rPr lang="en-US"/>
              <a:t>FSM Timing Diagram</a:t>
            </a:r>
          </a:p>
        </p:txBody>
      </p:sp>
      <p:graphicFrame>
        <p:nvGraphicFramePr>
          <p:cNvPr id="5" name="Content Placeholder 4"/>
          <p:cNvGraphicFramePr>
            <a:graphicFrameLocks noGrp="1" noChangeAspect="1"/>
          </p:cNvGraphicFramePr>
          <p:nvPr>
            <p:ph sz="half" idx="4294967295"/>
            <p:custDataLst>
              <p:tags r:id="rId3"/>
            </p:custDataLst>
            <p:extLst/>
          </p:nvPr>
        </p:nvGraphicFramePr>
        <p:xfrm>
          <a:off x="-152400" y="3200400"/>
          <a:ext cx="9144000" cy="3295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3816" name="VISIO" r:id="rId5" imgW="5530670" imgH="2543223" progId="Visio.Drawing.6">
                  <p:embed/>
                </p:oleObj>
              </mc:Choice>
              <mc:Fallback>
                <p:oleObj name="VISIO" r:id="rId5" imgW="5530670" imgH="2543223" progId="Visio.Drawing.6">
                  <p:embed/>
                  <p:pic>
                    <p:nvPicPr>
                      <p:cNvPr id="5" name="Content Placeholder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-152400" y="3200400"/>
                        <a:ext cx="9144000" cy="32956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Oval 5"/>
          <p:cNvSpPr/>
          <p:nvPr/>
        </p:nvSpPr>
        <p:spPr bwMode="auto">
          <a:xfrm>
            <a:off x="6050962" y="470250"/>
            <a:ext cx="838200" cy="838200"/>
          </a:xfrm>
          <a:prstGeom prst="ellips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5977247" y="552789"/>
            <a:ext cx="98563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S0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L</a:t>
            </a:r>
            <a:r>
              <a:rPr kumimoji="0" lang="en-US" sz="12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A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: yellow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L</a:t>
            </a:r>
            <a:r>
              <a:rPr kumimoji="0" lang="en-US" sz="12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B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: red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7513155" y="468313"/>
            <a:ext cx="985630" cy="838200"/>
            <a:chOff x="4117285" y="1355035"/>
            <a:chExt cx="985630" cy="838200"/>
          </a:xfrm>
        </p:grpSpPr>
        <p:sp>
          <p:nvSpPr>
            <p:cNvPr id="9" name="Oval 8"/>
            <p:cNvSpPr/>
            <p:nvPr/>
          </p:nvSpPr>
          <p:spPr bwMode="auto">
            <a:xfrm>
              <a:off x="4191000" y="1355035"/>
              <a:ext cx="838200" cy="838200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>
              <a:off x="4117285" y="1437574"/>
              <a:ext cx="985630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S1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L</a:t>
              </a:r>
              <a:r>
                <a:rPr kumimoji="0" lang="en-US" sz="1200" b="0" i="0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A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: yellow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L</a:t>
              </a:r>
              <a:r>
                <a:rPr kumimoji="0" lang="en-US" sz="1200" b="0" i="0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B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: red</a:t>
              </a: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7529177" y="2007252"/>
            <a:ext cx="985630" cy="838200"/>
            <a:chOff x="2974285" y="2136627"/>
            <a:chExt cx="985630" cy="838200"/>
          </a:xfrm>
        </p:grpSpPr>
        <p:sp>
          <p:nvSpPr>
            <p:cNvPr id="12" name="Oval 11"/>
            <p:cNvSpPr/>
            <p:nvPr/>
          </p:nvSpPr>
          <p:spPr bwMode="auto">
            <a:xfrm>
              <a:off x="3048000" y="2136627"/>
              <a:ext cx="838200" cy="838200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3" name="Rectangle 12"/>
            <p:cNvSpPr/>
            <p:nvPr/>
          </p:nvSpPr>
          <p:spPr>
            <a:xfrm>
              <a:off x="2974285" y="2219166"/>
              <a:ext cx="985630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S2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L</a:t>
              </a:r>
              <a:r>
                <a:rPr kumimoji="0" lang="en-US" sz="1200" b="0" i="0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A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: red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L</a:t>
              </a:r>
              <a:r>
                <a:rPr kumimoji="0" lang="en-US" sz="1200" b="0" i="0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B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: green</a:t>
              </a: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5972986" y="1992107"/>
            <a:ext cx="985630" cy="838200"/>
            <a:chOff x="1837084" y="1232452"/>
            <a:chExt cx="985630" cy="838200"/>
          </a:xfrm>
        </p:grpSpPr>
        <p:sp>
          <p:nvSpPr>
            <p:cNvPr id="15" name="Oval 14"/>
            <p:cNvSpPr/>
            <p:nvPr/>
          </p:nvSpPr>
          <p:spPr bwMode="auto">
            <a:xfrm>
              <a:off x="1910799" y="1232452"/>
              <a:ext cx="838200" cy="838200"/>
            </a:xfrm>
            <a:prstGeom prst="ellipse">
              <a:avLst/>
            </a:prstGeom>
            <a:solidFill>
              <a:srgbClr val="F89BBA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6" name="Rectangle 15"/>
            <p:cNvSpPr/>
            <p:nvPr/>
          </p:nvSpPr>
          <p:spPr>
            <a:xfrm>
              <a:off x="1837084" y="1314991"/>
              <a:ext cx="985630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S3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L</a:t>
              </a:r>
              <a:r>
                <a:rPr kumimoji="0" lang="en-US" sz="1200" b="0" i="0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A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: red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L</a:t>
              </a:r>
              <a:r>
                <a:rPr kumimoji="0" lang="en-US" sz="1200" b="0" i="0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B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: yellow</a:t>
              </a:r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6735135" y="370533"/>
            <a:ext cx="308055" cy="326119"/>
            <a:chOff x="1108058" y="1186459"/>
            <a:chExt cx="308055" cy="326119"/>
          </a:xfrm>
        </p:grpSpPr>
        <p:sp>
          <p:nvSpPr>
            <p:cNvPr id="18" name="Arc 17"/>
            <p:cNvSpPr/>
            <p:nvPr/>
          </p:nvSpPr>
          <p:spPr bwMode="auto">
            <a:xfrm rot="245511">
              <a:off x="1108058" y="1186459"/>
              <a:ext cx="308055" cy="300829"/>
            </a:xfrm>
            <a:prstGeom prst="arc">
              <a:avLst>
                <a:gd name="adj1" fmla="val 9565068"/>
                <a:gd name="adj2" fmla="val 4719228"/>
              </a:avLst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cxnSp>
          <p:nvCxnSpPr>
            <p:cNvPr id="19" name="Straight Arrow Connector 18"/>
            <p:cNvCxnSpPr>
              <a:stCxn id="25" idx="2"/>
            </p:cNvCxnSpPr>
            <p:nvPr/>
          </p:nvCxnSpPr>
          <p:spPr bwMode="auto">
            <a:xfrm flipH="1">
              <a:off x="1203289" y="1486218"/>
              <a:ext cx="77807" cy="26360"/>
            </a:xfrm>
            <a:prstGeom prst="straightConnector1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</p:grpSp>
      <p:grpSp>
        <p:nvGrpSpPr>
          <p:cNvPr id="20" name="Group 19"/>
          <p:cNvGrpSpPr/>
          <p:nvPr/>
        </p:nvGrpSpPr>
        <p:grpSpPr>
          <a:xfrm rot="10800000">
            <a:off x="7458052" y="2639973"/>
            <a:ext cx="308055" cy="326119"/>
            <a:chOff x="1108058" y="1186459"/>
            <a:chExt cx="308055" cy="326119"/>
          </a:xfrm>
        </p:grpSpPr>
        <p:sp>
          <p:nvSpPr>
            <p:cNvPr id="21" name="Arc 20"/>
            <p:cNvSpPr/>
            <p:nvPr/>
          </p:nvSpPr>
          <p:spPr bwMode="auto">
            <a:xfrm rot="245511">
              <a:off x="1108058" y="1186459"/>
              <a:ext cx="308055" cy="300829"/>
            </a:xfrm>
            <a:prstGeom prst="arc">
              <a:avLst>
                <a:gd name="adj1" fmla="val 9565068"/>
                <a:gd name="adj2" fmla="val 4719228"/>
              </a:avLst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cxnSp>
          <p:nvCxnSpPr>
            <p:cNvPr id="22" name="Straight Arrow Connector 21"/>
            <p:cNvCxnSpPr/>
            <p:nvPr/>
          </p:nvCxnSpPr>
          <p:spPr bwMode="auto">
            <a:xfrm flipH="1">
              <a:off x="1203289" y="1486218"/>
              <a:ext cx="77807" cy="26360"/>
            </a:xfrm>
            <a:prstGeom prst="straightConnector1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</p:grpSp>
      <p:sp>
        <p:nvSpPr>
          <p:cNvPr id="23" name="Freeform 22"/>
          <p:cNvSpPr/>
          <p:nvPr/>
        </p:nvSpPr>
        <p:spPr bwMode="auto">
          <a:xfrm>
            <a:off x="6893785" y="748378"/>
            <a:ext cx="704999" cy="122914"/>
          </a:xfrm>
          <a:custGeom>
            <a:avLst/>
            <a:gdLst>
              <a:gd name="connsiteX0" fmla="*/ 0 w 674370"/>
              <a:gd name="connsiteY0" fmla="*/ 138536 h 138536"/>
              <a:gd name="connsiteX1" fmla="*/ 285750 w 674370"/>
              <a:gd name="connsiteY1" fmla="*/ 1376 h 138536"/>
              <a:gd name="connsiteX2" fmla="*/ 674370 w 674370"/>
              <a:gd name="connsiteY2" fmla="*/ 64241 h 138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74370" h="138536">
                <a:moveTo>
                  <a:pt x="0" y="138536"/>
                </a:moveTo>
                <a:cubicBezTo>
                  <a:pt x="86677" y="76147"/>
                  <a:pt x="173355" y="13759"/>
                  <a:pt x="285750" y="1376"/>
                </a:cubicBezTo>
                <a:cubicBezTo>
                  <a:pt x="398145" y="-11007"/>
                  <a:pt x="674370" y="64241"/>
                  <a:pt x="674370" y="64241"/>
                </a:cubicBezTo>
              </a:path>
            </a:pathLst>
          </a:cu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4" name="Freeform 23"/>
          <p:cNvSpPr/>
          <p:nvPr/>
        </p:nvSpPr>
        <p:spPr bwMode="auto">
          <a:xfrm rot="5400000">
            <a:off x="7739970" y="1593797"/>
            <a:ext cx="720090" cy="138536"/>
          </a:xfrm>
          <a:custGeom>
            <a:avLst/>
            <a:gdLst>
              <a:gd name="connsiteX0" fmla="*/ 0 w 674370"/>
              <a:gd name="connsiteY0" fmla="*/ 138536 h 138536"/>
              <a:gd name="connsiteX1" fmla="*/ 285750 w 674370"/>
              <a:gd name="connsiteY1" fmla="*/ 1376 h 138536"/>
              <a:gd name="connsiteX2" fmla="*/ 674370 w 674370"/>
              <a:gd name="connsiteY2" fmla="*/ 64241 h 138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74370" h="138536">
                <a:moveTo>
                  <a:pt x="0" y="138536"/>
                </a:moveTo>
                <a:cubicBezTo>
                  <a:pt x="86677" y="76147"/>
                  <a:pt x="173355" y="13759"/>
                  <a:pt x="285750" y="1376"/>
                </a:cubicBezTo>
                <a:cubicBezTo>
                  <a:pt x="398145" y="-11007"/>
                  <a:pt x="674370" y="64241"/>
                  <a:pt x="674370" y="64241"/>
                </a:cubicBezTo>
              </a:path>
            </a:pathLst>
          </a:cu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5" name="Freeform 24"/>
          <p:cNvSpPr/>
          <p:nvPr/>
        </p:nvSpPr>
        <p:spPr bwMode="auto">
          <a:xfrm rot="10959104">
            <a:off x="6864129" y="2439140"/>
            <a:ext cx="732587" cy="138536"/>
          </a:xfrm>
          <a:custGeom>
            <a:avLst/>
            <a:gdLst>
              <a:gd name="connsiteX0" fmla="*/ 0 w 674370"/>
              <a:gd name="connsiteY0" fmla="*/ 138536 h 138536"/>
              <a:gd name="connsiteX1" fmla="*/ 285750 w 674370"/>
              <a:gd name="connsiteY1" fmla="*/ 1376 h 138536"/>
              <a:gd name="connsiteX2" fmla="*/ 674370 w 674370"/>
              <a:gd name="connsiteY2" fmla="*/ 64241 h 138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74370" h="138536">
                <a:moveTo>
                  <a:pt x="0" y="138536"/>
                </a:moveTo>
                <a:cubicBezTo>
                  <a:pt x="86677" y="76147"/>
                  <a:pt x="173355" y="13759"/>
                  <a:pt x="285750" y="1376"/>
                </a:cubicBezTo>
                <a:cubicBezTo>
                  <a:pt x="398145" y="-11007"/>
                  <a:pt x="674370" y="64241"/>
                  <a:pt x="674370" y="64241"/>
                </a:cubicBezTo>
              </a:path>
            </a:pathLst>
          </a:cu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6" name="Freeform 25"/>
          <p:cNvSpPr/>
          <p:nvPr/>
        </p:nvSpPr>
        <p:spPr bwMode="auto">
          <a:xfrm rot="16200000">
            <a:off x="6050298" y="1574272"/>
            <a:ext cx="692470" cy="138536"/>
          </a:xfrm>
          <a:custGeom>
            <a:avLst/>
            <a:gdLst>
              <a:gd name="connsiteX0" fmla="*/ 0 w 674370"/>
              <a:gd name="connsiteY0" fmla="*/ 138536 h 138536"/>
              <a:gd name="connsiteX1" fmla="*/ 285750 w 674370"/>
              <a:gd name="connsiteY1" fmla="*/ 1376 h 138536"/>
              <a:gd name="connsiteX2" fmla="*/ 674370 w 674370"/>
              <a:gd name="connsiteY2" fmla="*/ 64241 h 138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74370" h="138536">
                <a:moveTo>
                  <a:pt x="0" y="138536"/>
                </a:moveTo>
                <a:cubicBezTo>
                  <a:pt x="86677" y="76147"/>
                  <a:pt x="173355" y="13759"/>
                  <a:pt x="285750" y="1376"/>
                </a:cubicBezTo>
                <a:cubicBezTo>
                  <a:pt x="398145" y="-11007"/>
                  <a:pt x="674370" y="64241"/>
                  <a:pt x="674370" y="64241"/>
                </a:cubicBezTo>
              </a:path>
            </a:pathLst>
          </a:cu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7" name="Freeform 26"/>
          <p:cNvSpPr/>
          <p:nvPr/>
        </p:nvSpPr>
        <p:spPr bwMode="auto">
          <a:xfrm rot="1804892">
            <a:off x="5779203" y="365067"/>
            <a:ext cx="536439" cy="50669"/>
          </a:xfrm>
          <a:custGeom>
            <a:avLst/>
            <a:gdLst>
              <a:gd name="connsiteX0" fmla="*/ 0 w 674370"/>
              <a:gd name="connsiteY0" fmla="*/ 138536 h 138536"/>
              <a:gd name="connsiteX1" fmla="*/ 285750 w 674370"/>
              <a:gd name="connsiteY1" fmla="*/ 1376 h 138536"/>
              <a:gd name="connsiteX2" fmla="*/ 674370 w 674370"/>
              <a:gd name="connsiteY2" fmla="*/ 64241 h 138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74370" h="138536">
                <a:moveTo>
                  <a:pt x="0" y="138536"/>
                </a:moveTo>
                <a:cubicBezTo>
                  <a:pt x="86677" y="76147"/>
                  <a:pt x="173355" y="13759"/>
                  <a:pt x="285750" y="1376"/>
                </a:cubicBezTo>
                <a:cubicBezTo>
                  <a:pt x="398145" y="-11007"/>
                  <a:pt x="674370" y="64241"/>
                  <a:pt x="674370" y="64241"/>
                </a:cubicBezTo>
              </a:path>
            </a:pathLst>
          </a:cu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5563347" y="309481"/>
            <a:ext cx="62228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Reset</a:t>
            </a:r>
            <a:endParaRPr kumimoji="0" lang="en-US" sz="1800" b="0" i="1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6893785" y="214193"/>
            <a:ext cx="35093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T</a:t>
            </a:r>
            <a:r>
              <a:rPr kumimoji="0" lang="en-US" sz="1400" b="0" i="1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A</a:t>
            </a:r>
            <a:endParaRPr kumimoji="0" lang="en-US" sz="1800" b="0" i="1" u="none" strike="noStrike" kern="1200" cap="none" spc="0" normalizeH="0" baseline="-25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7063433" y="474028"/>
            <a:ext cx="35093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T</a:t>
            </a:r>
            <a:r>
              <a:rPr kumimoji="0" lang="en-US" sz="1400" b="0" i="1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A</a:t>
            </a:r>
            <a:endParaRPr kumimoji="0" lang="en-US" sz="1800" b="0" i="1" u="none" strike="noStrike" kern="1200" cap="none" spc="0" normalizeH="0" baseline="-25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7061442" y="306487"/>
            <a:ext cx="38023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__</a:t>
            </a:r>
            <a:endParaRPr kumimoji="0" lang="en-US" sz="1800" b="0" i="0" u="none" strike="noStrike" kern="1200" cap="none" spc="0" normalizeH="0" baseline="-25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6979886" y="2397811"/>
            <a:ext cx="38023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__</a:t>
            </a:r>
            <a:endParaRPr kumimoji="0" lang="en-US" sz="1800" b="0" i="0" u="none" strike="noStrike" kern="1200" cap="none" spc="0" normalizeH="0" baseline="-2500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6981825" y="2576005"/>
            <a:ext cx="35939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T</a:t>
            </a:r>
            <a:r>
              <a:rPr kumimoji="0" lang="en-US" sz="1400" b="0" i="1" u="none" strike="noStrike" kern="1200" cap="none" spc="0" normalizeH="0" baseline="-2500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B</a:t>
            </a:r>
            <a:endParaRPr kumimoji="0" lang="en-US" sz="1800" b="0" i="1" u="none" strike="noStrike" kern="1200" cap="none" spc="0" normalizeH="0" baseline="-2500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7191375" y="2787848"/>
            <a:ext cx="37061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T</a:t>
            </a:r>
            <a:r>
              <a:rPr kumimoji="0" lang="en-US" sz="1400" b="0" i="1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B</a:t>
            </a:r>
            <a:endParaRPr kumimoji="0" lang="en-US" sz="1800" b="0" i="1" u="none" strike="noStrike" kern="1200" cap="none" spc="0" normalizeH="0" baseline="-25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5" name="Rectangle 34"/>
          <p:cNvSpPr/>
          <p:nvPr/>
        </p:nvSpPr>
        <p:spPr bwMode="auto">
          <a:xfrm>
            <a:off x="6044237" y="3205034"/>
            <a:ext cx="680557" cy="325652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6" name="Rectangle 35"/>
          <p:cNvSpPr/>
          <p:nvPr/>
        </p:nvSpPr>
        <p:spPr bwMode="auto">
          <a:xfrm>
            <a:off x="6735366" y="3195867"/>
            <a:ext cx="846886" cy="325652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7" name="Rectangle 36"/>
          <p:cNvSpPr/>
          <p:nvPr/>
        </p:nvSpPr>
        <p:spPr bwMode="auto">
          <a:xfrm>
            <a:off x="7582526" y="3211012"/>
            <a:ext cx="1141343" cy="325652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59517093"/>
      </p:ext>
    </p:extLst>
  </p:cSld>
  <p:clrMapOvr>
    <a:masterClrMapping/>
  </p:clrMapOvr>
  <p:transition/>
</p:sld>
</file>

<file path=ppt/slides/slide1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3FCFE49-F7D8-9F40-A47B-CD8F660E719E}" type="slidenum"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117</a:t>
            </a:fld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" name="Rectangle 2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>
          <a:xfrm>
            <a:off x="228600" y="152400"/>
            <a:ext cx="8610600" cy="1066800"/>
          </a:xfrm>
        </p:spPr>
        <p:txBody>
          <a:bodyPr/>
          <a:lstStyle/>
          <a:p>
            <a:r>
              <a:rPr lang="en-US"/>
              <a:t>FSM Timing Diagram</a:t>
            </a:r>
          </a:p>
        </p:txBody>
      </p:sp>
      <p:graphicFrame>
        <p:nvGraphicFramePr>
          <p:cNvPr id="5" name="Content Placeholder 4"/>
          <p:cNvGraphicFramePr>
            <a:graphicFrameLocks noGrp="1" noChangeAspect="1"/>
          </p:cNvGraphicFramePr>
          <p:nvPr>
            <p:ph sz="half" idx="4294967295"/>
            <p:custDataLst>
              <p:tags r:id="rId3"/>
            </p:custDataLst>
            <p:extLst/>
          </p:nvPr>
        </p:nvGraphicFramePr>
        <p:xfrm>
          <a:off x="-152400" y="3200400"/>
          <a:ext cx="9144000" cy="3295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4840" name="VISIO" r:id="rId5" imgW="5530670" imgH="2543223" progId="Visio.Drawing.6">
                  <p:embed/>
                </p:oleObj>
              </mc:Choice>
              <mc:Fallback>
                <p:oleObj name="VISIO" r:id="rId5" imgW="5530670" imgH="2543223" progId="Visio.Drawing.6">
                  <p:embed/>
                  <p:pic>
                    <p:nvPicPr>
                      <p:cNvPr id="5" name="Content Placeholder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-152400" y="3200400"/>
                        <a:ext cx="9144000" cy="32956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Oval 5"/>
          <p:cNvSpPr/>
          <p:nvPr/>
        </p:nvSpPr>
        <p:spPr bwMode="auto">
          <a:xfrm>
            <a:off x="6050962" y="470250"/>
            <a:ext cx="838200" cy="838200"/>
          </a:xfrm>
          <a:prstGeom prst="ellipse">
            <a:avLst/>
          </a:prstGeom>
          <a:solidFill>
            <a:srgbClr val="F89BBA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5977247" y="552789"/>
            <a:ext cx="98563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S0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L</a:t>
            </a:r>
            <a:r>
              <a:rPr kumimoji="0" lang="en-US" sz="12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A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: yellow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L</a:t>
            </a:r>
            <a:r>
              <a:rPr kumimoji="0" lang="en-US" sz="12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B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: red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7513155" y="468313"/>
            <a:ext cx="985630" cy="838200"/>
            <a:chOff x="4117285" y="1355035"/>
            <a:chExt cx="985630" cy="838200"/>
          </a:xfrm>
        </p:grpSpPr>
        <p:sp>
          <p:nvSpPr>
            <p:cNvPr id="9" name="Oval 8"/>
            <p:cNvSpPr/>
            <p:nvPr/>
          </p:nvSpPr>
          <p:spPr bwMode="auto">
            <a:xfrm>
              <a:off x="4191000" y="1355035"/>
              <a:ext cx="838200" cy="838200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>
              <a:off x="4117285" y="1437574"/>
              <a:ext cx="985630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S1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L</a:t>
              </a:r>
              <a:r>
                <a:rPr kumimoji="0" lang="en-US" sz="1200" b="0" i="0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A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: yellow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L</a:t>
              </a:r>
              <a:r>
                <a:rPr kumimoji="0" lang="en-US" sz="1200" b="0" i="0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B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: red</a:t>
              </a: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7529177" y="2007252"/>
            <a:ext cx="985630" cy="838200"/>
            <a:chOff x="2974285" y="2136627"/>
            <a:chExt cx="985630" cy="838200"/>
          </a:xfrm>
        </p:grpSpPr>
        <p:sp>
          <p:nvSpPr>
            <p:cNvPr id="12" name="Oval 11"/>
            <p:cNvSpPr/>
            <p:nvPr/>
          </p:nvSpPr>
          <p:spPr bwMode="auto">
            <a:xfrm>
              <a:off x="3048000" y="2136627"/>
              <a:ext cx="838200" cy="838200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3" name="Rectangle 12"/>
            <p:cNvSpPr/>
            <p:nvPr/>
          </p:nvSpPr>
          <p:spPr>
            <a:xfrm>
              <a:off x="2974285" y="2219166"/>
              <a:ext cx="985630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S2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L</a:t>
              </a:r>
              <a:r>
                <a:rPr kumimoji="0" lang="en-US" sz="1200" b="0" i="0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A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: red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L</a:t>
              </a:r>
              <a:r>
                <a:rPr kumimoji="0" lang="en-US" sz="1200" b="0" i="0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B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: green</a:t>
              </a: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5972986" y="1992107"/>
            <a:ext cx="985630" cy="838200"/>
            <a:chOff x="1837084" y="1232452"/>
            <a:chExt cx="985630" cy="838200"/>
          </a:xfrm>
        </p:grpSpPr>
        <p:sp>
          <p:nvSpPr>
            <p:cNvPr id="15" name="Oval 14"/>
            <p:cNvSpPr/>
            <p:nvPr/>
          </p:nvSpPr>
          <p:spPr bwMode="auto">
            <a:xfrm>
              <a:off x="1910799" y="1232452"/>
              <a:ext cx="838200" cy="838200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6" name="Rectangle 15"/>
            <p:cNvSpPr/>
            <p:nvPr/>
          </p:nvSpPr>
          <p:spPr>
            <a:xfrm>
              <a:off x="1837084" y="1314991"/>
              <a:ext cx="985630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S3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L</a:t>
              </a:r>
              <a:r>
                <a:rPr kumimoji="0" lang="en-US" sz="1200" b="0" i="0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A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: red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L</a:t>
              </a:r>
              <a:r>
                <a:rPr kumimoji="0" lang="en-US" sz="1200" b="0" i="0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B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: yellow</a:t>
              </a:r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6735135" y="370533"/>
            <a:ext cx="308055" cy="326119"/>
            <a:chOff x="1108058" y="1186459"/>
            <a:chExt cx="308055" cy="326119"/>
          </a:xfrm>
        </p:grpSpPr>
        <p:sp>
          <p:nvSpPr>
            <p:cNvPr id="18" name="Arc 17"/>
            <p:cNvSpPr/>
            <p:nvPr/>
          </p:nvSpPr>
          <p:spPr bwMode="auto">
            <a:xfrm rot="245511">
              <a:off x="1108058" y="1186459"/>
              <a:ext cx="308055" cy="300829"/>
            </a:xfrm>
            <a:prstGeom prst="arc">
              <a:avLst>
                <a:gd name="adj1" fmla="val 9565068"/>
                <a:gd name="adj2" fmla="val 4719228"/>
              </a:avLst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cxnSp>
          <p:nvCxnSpPr>
            <p:cNvPr id="19" name="Straight Arrow Connector 18"/>
            <p:cNvCxnSpPr>
              <a:stCxn id="25" idx="2"/>
            </p:cNvCxnSpPr>
            <p:nvPr/>
          </p:nvCxnSpPr>
          <p:spPr bwMode="auto">
            <a:xfrm flipH="1">
              <a:off x="1203289" y="1486218"/>
              <a:ext cx="77807" cy="26360"/>
            </a:xfrm>
            <a:prstGeom prst="straightConnector1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</p:grpSp>
      <p:grpSp>
        <p:nvGrpSpPr>
          <p:cNvPr id="20" name="Group 19"/>
          <p:cNvGrpSpPr/>
          <p:nvPr/>
        </p:nvGrpSpPr>
        <p:grpSpPr>
          <a:xfrm rot="10800000">
            <a:off x="7458052" y="2639973"/>
            <a:ext cx="308055" cy="326119"/>
            <a:chOff x="1108058" y="1186459"/>
            <a:chExt cx="308055" cy="326119"/>
          </a:xfrm>
        </p:grpSpPr>
        <p:sp>
          <p:nvSpPr>
            <p:cNvPr id="21" name="Arc 20"/>
            <p:cNvSpPr/>
            <p:nvPr/>
          </p:nvSpPr>
          <p:spPr bwMode="auto">
            <a:xfrm rot="245511">
              <a:off x="1108058" y="1186459"/>
              <a:ext cx="308055" cy="300829"/>
            </a:xfrm>
            <a:prstGeom prst="arc">
              <a:avLst>
                <a:gd name="adj1" fmla="val 9565068"/>
                <a:gd name="adj2" fmla="val 4719228"/>
              </a:avLst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cxnSp>
          <p:nvCxnSpPr>
            <p:cNvPr id="22" name="Straight Arrow Connector 21"/>
            <p:cNvCxnSpPr/>
            <p:nvPr/>
          </p:nvCxnSpPr>
          <p:spPr bwMode="auto">
            <a:xfrm flipH="1">
              <a:off x="1203289" y="1486218"/>
              <a:ext cx="77807" cy="26360"/>
            </a:xfrm>
            <a:prstGeom prst="straightConnector1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</p:grpSp>
      <p:sp>
        <p:nvSpPr>
          <p:cNvPr id="23" name="Freeform 22"/>
          <p:cNvSpPr/>
          <p:nvPr/>
        </p:nvSpPr>
        <p:spPr bwMode="auto">
          <a:xfrm>
            <a:off x="6893785" y="748378"/>
            <a:ext cx="704999" cy="122914"/>
          </a:xfrm>
          <a:custGeom>
            <a:avLst/>
            <a:gdLst>
              <a:gd name="connsiteX0" fmla="*/ 0 w 674370"/>
              <a:gd name="connsiteY0" fmla="*/ 138536 h 138536"/>
              <a:gd name="connsiteX1" fmla="*/ 285750 w 674370"/>
              <a:gd name="connsiteY1" fmla="*/ 1376 h 138536"/>
              <a:gd name="connsiteX2" fmla="*/ 674370 w 674370"/>
              <a:gd name="connsiteY2" fmla="*/ 64241 h 138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74370" h="138536">
                <a:moveTo>
                  <a:pt x="0" y="138536"/>
                </a:moveTo>
                <a:cubicBezTo>
                  <a:pt x="86677" y="76147"/>
                  <a:pt x="173355" y="13759"/>
                  <a:pt x="285750" y="1376"/>
                </a:cubicBezTo>
                <a:cubicBezTo>
                  <a:pt x="398145" y="-11007"/>
                  <a:pt x="674370" y="64241"/>
                  <a:pt x="674370" y="64241"/>
                </a:cubicBezTo>
              </a:path>
            </a:pathLst>
          </a:cu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4" name="Freeform 23"/>
          <p:cNvSpPr/>
          <p:nvPr/>
        </p:nvSpPr>
        <p:spPr bwMode="auto">
          <a:xfrm rot="5400000">
            <a:off x="7739970" y="1593797"/>
            <a:ext cx="720090" cy="138536"/>
          </a:xfrm>
          <a:custGeom>
            <a:avLst/>
            <a:gdLst>
              <a:gd name="connsiteX0" fmla="*/ 0 w 674370"/>
              <a:gd name="connsiteY0" fmla="*/ 138536 h 138536"/>
              <a:gd name="connsiteX1" fmla="*/ 285750 w 674370"/>
              <a:gd name="connsiteY1" fmla="*/ 1376 h 138536"/>
              <a:gd name="connsiteX2" fmla="*/ 674370 w 674370"/>
              <a:gd name="connsiteY2" fmla="*/ 64241 h 138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74370" h="138536">
                <a:moveTo>
                  <a:pt x="0" y="138536"/>
                </a:moveTo>
                <a:cubicBezTo>
                  <a:pt x="86677" y="76147"/>
                  <a:pt x="173355" y="13759"/>
                  <a:pt x="285750" y="1376"/>
                </a:cubicBezTo>
                <a:cubicBezTo>
                  <a:pt x="398145" y="-11007"/>
                  <a:pt x="674370" y="64241"/>
                  <a:pt x="674370" y="64241"/>
                </a:cubicBezTo>
              </a:path>
            </a:pathLst>
          </a:cu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5" name="Freeform 24"/>
          <p:cNvSpPr/>
          <p:nvPr/>
        </p:nvSpPr>
        <p:spPr bwMode="auto">
          <a:xfrm rot="10959104">
            <a:off x="6864129" y="2439140"/>
            <a:ext cx="732587" cy="138536"/>
          </a:xfrm>
          <a:custGeom>
            <a:avLst/>
            <a:gdLst>
              <a:gd name="connsiteX0" fmla="*/ 0 w 674370"/>
              <a:gd name="connsiteY0" fmla="*/ 138536 h 138536"/>
              <a:gd name="connsiteX1" fmla="*/ 285750 w 674370"/>
              <a:gd name="connsiteY1" fmla="*/ 1376 h 138536"/>
              <a:gd name="connsiteX2" fmla="*/ 674370 w 674370"/>
              <a:gd name="connsiteY2" fmla="*/ 64241 h 138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74370" h="138536">
                <a:moveTo>
                  <a:pt x="0" y="138536"/>
                </a:moveTo>
                <a:cubicBezTo>
                  <a:pt x="86677" y="76147"/>
                  <a:pt x="173355" y="13759"/>
                  <a:pt x="285750" y="1376"/>
                </a:cubicBezTo>
                <a:cubicBezTo>
                  <a:pt x="398145" y="-11007"/>
                  <a:pt x="674370" y="64241"/>
                  <a:pt x="674370" y="64241"/>
                </a:cubicBezTo>
              </a:path>
            </a:pathLst>
          </a:cu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6" name="Freeform 25"/>
          <p:cNvSpPr/>
          <p:nvPr/>
        </p:nvSpPr>
        <p:spPr bwMode="auto">
          <a:xfrm rot="16200000">
            <a:off x="6050298" y="1574272"/>
            <a:ext cx="692470" cy="138536"/>
          </a:xfrm>
          <a:custGeom>
            <a:avLst/>
            <a:gdLst>
              <a:gd name="connsiteX0" fmla="*/ 0 w 674370"/>
              <a:gd name="connsiteY0" fmla="*/ 138536 h 138536"/>
              <a:gd name="connsiteX1" fmla="*/ 285750 w 674370"/>
              <a:gd name="connsiteY1" fmla="*/ 1376 h 138536"/>
              <a:gd name="connsiteX2" fmla="*/ 674370 w 674370"/>
              <a:gd name="connsiteY2" fmla="*/ 64241 h 138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74370" h="138536">
                <a:moveTo>
                  <a:pt x="0" y="138536"/>
                </a:moveTo>
                <a:cubicBezTo>
                  <a:pt x="86677" y="76147"/>
                  <a:pt x="173355" y="13759"/>
                  <a:pt x="285750" y="1376"/>
                </a:cubicBezTo>
                <a:cubicBezTo>
                  <a:pt x="398145" y="-11007"/>
                  <a:pt x="674370" y="64241"/>
                  <a:pt x="674370" y="64241"/>
                </a:cubicBezTo>
              </a:path>
            </a:pathLst>
          </a:cu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7" name="Freeform 26"/>
          <p:cNvSpPr/>
          <p:nvPr/>
        </p:nvSpPr>
        <p:spPr bwMode="auto">
          <a:xfrm rot="1804892">
            <a:off x="5779203" y="365067"/>
            <a:ext cx="536439" cy="50669"/>
          </a:xfrm>
          <a:custGeom>
            <a:avLst/>
            <a:gdLst>
              <a:gd name="connsiteX0" fmla="*/ 0 w 674370"/>
              <a:gd name="connsiteY0" fmla="*/ 138536 h 138536"/>
              <a:gd name="connsiteX1" fmla="*/ 285750 w 674370"/>
              <a:gd name="connsiteY1" fmla="*/ 1376 h 138536"/>
              <a:gd name="connsiteX2" fmla="*/ 674370 w 674370"/>
              <a:gd name="connsiteY2" fmla="*/ 64241 h 138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74370" h="138536">
                <a:moveTo>
                  <a:pt x="0" y="138536"/>
                </a:moveTo>
                <a:cubicBezTo>
                  <a:pt x="86677" y="76147"/>
                  <a:pt x="173355" y="13759"/>
                  <a:pt x="285750" y="1376"/>
                </a:cubicBezTo>
                <a:cubicBezTo>
                  <a:pt x="398145" y="-11007"/>
                  <a:pt x="674370" y="64241"/>
                  <a:pt x="674370" y="64241"/>
                </a:cubicBezTo>
              </a:path>
            </a:pathLst>
          </a:cu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5563347" y="309481"/>
            <a:ext cx="62228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Reset</a:t>
            </a:r>
            <a:endParaRPr kumimoji="0" lang="en-US" sz="1800" b="0" i="1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6893785" y="214193"/>
            <a:ext cx="35093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T</a:t>
            </a:r>
            <a:r>
              <a:rPr kumimoji="0" lang="en-US" sz="1400" b="0" i="1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A</a:t>
            </a:r>
            <a:endParaRPr kumimoji="0" lang="en-US" sz="1800" b="0" i="1" u="none" strike="noStrike" kern="1200" cap="none" spc="0" normalizeH="0" baseline="-25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7063433" y="474028"/>
            <a:ext cx="35093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T</a:t>
            </a:r>
            <a:r>
              <a:rPr kumimoji="0" lang="en-US" sz="1400" b="0" i="1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A</a:t>
            </a:r>
            <a:endParaRPr kumimoji="0" lang="en-US" sz="1800" b="0" i="1" u="none" strike="noStrike" kern="1200" cap="none" spc="0" normalizeH="0" baseline="-25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7061442" y="306487"/>
            <a:ext cx="38023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__</a:t>
            </a:r>
            <a:endParaRPr kumimoji="0" lang="en-US" sz="1800" b="0" i="0" u="none" strike="noStrike" kern="1200" cap="none" spc="0" normalizeH="0" baseline="-25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6979886" y="2397811"/>
            <a:ext cx="38023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__</a:t>
            </a:r>
            <a:endParaRPr kumimoji="0" lang="en-US" sz="1800" b="0" i="0" u="none" strike="noStrike" kern="1200" cap="none" spc="0" normalizeH="0" baseline="-25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6981825" y="2576005"/>
            <a:ext cx="33692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T</a:t>
            </a:r>
            <a:r>
              <a:rPr kumimoji="0" lang="en-US" sz="1400" b="0" i="1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B</a:t>
            </a:r>
            <a:endParaRPr kumimoji="0" lang="en-US" sz="1800" b="0" i="1" u="none" strike="noStrike" kern="1200" cap="none" spc="0" normalizeH="0" baseline="-25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7191375" y="2787848"/>
            <a:ext cx="37061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T</a:t>
            </a:r>
            <a:r>
              <a:rPr kumimoji="0" lang="en-US" sz="1400" b="0" i="1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B</a:t>
            </a:r>
            <a:endParaRPr kumimoji="0" lang="en-US" sz="1800" b="0" i="1" u="none" strike="noStrike" kern="1200" cap="none" spc="0" normalizeH="0" baseline="-25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5" name="Rectangle 34"/>
          <p:cNvSpPr/>
          <p:nvPr/>
        </p:nvSpPr>
        <p:spPr bwMode="auto">
          <a:xfrm>
            <a:off x="6735366" y="3195867"/>
            <a:ext cx="846886" cy="325652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6" name="Rectangle 35"/>
          <p:cNvSpPr/>
          <p:nvPr/>
        </p:nvSpPr>
        <p:spPr bwMode="auto">
          <a:xfrm>
            <a:off x="7582526" y="3211012"/>
            <a:ext cx="1141343" cy="325652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8A0B3CA-A51C-4A4A-9560-5A0A28F88B9E}"/>
              </a:ext>
            </a:extLst>
          </p:cNvPr>
          <p:cNvSpPr txBox="1"/>
          <p:nvPr/>
        </p:nvSpPr>
        <p:spPr>
          <a:xfrm>
            <a:off x="350729" y="2757070"/>
            <a:ext cx="33393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This is from H&amp;H Section 3.4.1</a:t>
            </a:r>
          </a:p>
        </p:txBody>
      </p:sp>
    </p:spTree>
    <p:extLst>
      <p:ext uri="{BB962C8B-B14F-4D97-AF65-F5344CB8AC3E}">
        <p14:creationId xmlns:p14="http://schemas.microsoft.com/office/powerpoint/2010/main" val="256077200"/>
      </p:ext>
    </p:extLst>
  </p:cSld>
  <p:clrMapOvr>
    <a:masterClrMapping/>
  </p:clrMapOvr>
  <p:transition/>
</p:sld>
</file>

<file path=ppt/slides/slide1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3FCFE49-F7D8-9F40-A47B-CD8F660E719E}" type="slidenum"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118</a:t>
            </a:fld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" name="Rectangle 2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>
          <a:xfrm>
            <a:off x="228600" y="152400"/>
            <a:ext cx="8610600" cy="1066800"/>
          </a:xfrm>
        </p:spPr>
        <p:txBody>
          <a:bodyPr/>
          <a:lstStyle/>
          <a:p>
            <a:r>
              <a:rPr lang="en-US"/>
              <a:t>FSM Timing Diagram</a:t>
            </a:r>
          </a:p>
        </p:txBody>
      </p:sp>
      <p:graphicFrame>
        <p:nvGraphicFramePr>
          <p:cNvPr id="5" name="Content Placeholder 4"/>
          <p:cNvGraphicFramePr>
            <a:graphicFrameLocks noGrp="1" noChangeAspect="1"/>
          </p:cNvGraphicFramePr>
          <p:nvPr>
            <p:ph sz="half" idx="4294967295"/>
            <p:custDataLst>
              <p:tags r:id="rId3"/>
            </p:custDataLst>
            <p:extLst/>
          </p:nvPr>
        </p:nvGraphicFramePr>
        <p:xfrm>
          <a:off x="-152400" y="3200400"/>
          <a:ext cx="9144000" cy="3295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5864" name="VISIO" r:id="rId5" imgW="5530670" imgH="2543223" progId="Visio.Drawing.6">
                  <p:embed/>
                </p:oleObj>
              </mc:Choice>
              <mc:Fallback>
                <p:oleObj name="VISIO" r:id="rId5" imgW="5530670" imgH="2543223" progId="Visio.Drawing.6">
                  <p:embed/>
                  <p:pic>
                    <p:nvPicPr>
                      <p:cNvPr id="5" name="Content Placeholder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-152400" y="3200400"/>
                        <a:ext cx="9144000" cy="32956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Oval 5"/>
          <p:cNvSpPr/>
          <p:nvPr/>
        </p:nvSpPr>
        <p:spPr bwMode="auto">
          <a:xfrm>
            <a:off x="6050962" y="470250"/>
            <a:ext cx="838200" cy="838200"/>
          </a:xfrm>
          <a:prstGeom prst="ellipse">
            <a:avLst/>
          </a:prstGeom>
          <a:solidFill>
            <a:srgbClr val="F89BBA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5977247" y="552789"/>
            <a:ext cx="98563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S0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L</a:t>
            </a:r>
            <a:r>
              <a:rPr kumimoji="0" lang="en-US" sz="12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A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: yellow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L</a:t>
            </a:r>
            <a:r>
              <a:rPr kumimoji="0" lang="en-US" sz="12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B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: red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7513155" y="468313"/>
            <a:ext cx="985630" cy="838200"/>
            <a:chOff x="4117285" y="1355035"/>
            <a:chExt cx="985630" cy="838200"/>
          </a:xfrm>
        </p:grpSpPr>
        <p:sp>
          <p:nvSpPr>
            <p:cNvPr id="9" name="Oval 8"/>
            <p:cNvSpPr/>
            <p:nvPr/>
          </p:nvSpPr>
          <p:spPr bwMode="auto">
            <a:xfrm>
              <a:off x="4191000" y="1355035"/>
              <a:ext cx="838200" cy="838200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>
              <a:off x="4117285" y="1437574"/>
              <a:ext cx="985630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S1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L</a:t>
              </a:r>
              <a:r>
                <a:rPr kumimoji="0" lang="en-US" sz="1200" b="0" i="0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A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: yellow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L</a:t>
              </a:r>
              <a:r>
                <a:rPr kumimoji="0" lang="en-US" sz="1200" b="0" i="0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B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: red</a:t>
              </a: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7529177" y="2007252"/>
            <a:ext cx="985630" cy="838200"/>
            <a:chOff x="2974285" y="2136627"/>
            <a:chExt cx="985630" cy="838200"/>
          </a:xfrm>
        </p:grpSpPr>
        <p:sp>
          <p:nvSpPr>
            <p:cNvPr id="12" name="Oval 11"/>
            <p:cNvSpPr/>
            <p:nvPr/>
          </p:nvSpPr>
          <p:spPr bwMode="auto">
            <a:xfrm>
              <a:off x="3048000" y="2136627"/>
              <a:ext cx="838200" cy="838200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3" name="Rectangle 12"/>
            <p:cNvSpPr/>
            <p:nvPr/>
          </p:nvSpPr>
          <p:spPr>
            <a:xfrm>
              <a:off x="2974285" y="2219166"/>
              <a:ext cx="985630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S2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L</a:t>
              </a:r>
              <a:r>
                <a:rPr kumimoji="0" lang="en-US" sz="1200" b="0" i="0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A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: red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L</a:t>
              </a:r>
              <a:r>
                <a:rPr kumimoji="0" lang="en-US" sz="1200" b="0" i="0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B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: green</a:t>
              </a: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5972986" y="1992107"/>
            <a:ext cx="985630" cy="838200"/>
            <a:chOff x="1837084" y="1232452"/>
            <a:chExt cx="985630" cy="838200"/>
          </a:xfrm>
        </p:grpSpPr>
        <p:sp>
          <p:nvSpPr>
            <p:cNvPr id="15" name="Oval 14"/>
            <p:cNvSpPr/>
            <p:nvPr/>
          </p:nvSpPr>
          <p:spPr bwMode="auto">
            <a:xfrm>
              <a:off x="1910799" y="1232452"/>
              <a:ext cx="838200" cy="838200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6" name="Rectangle 15"/>
            <p:cNvSpPr/>
            <p:nvPr/>
          </p:nvSpPr>
          <p:spPr>
            <a:xfrm>
              <a:off x="1837084" y="1314991"/>
              <a:ext cx="985630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S3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L</a:t>
              </a:r>
              <a:r>
                <a:rPr kumimoji="0" lang="en-US" sz="1200" b="0" i="0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A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: red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L</a:t>
              </a:r>
              <a:r>
                <a:rPr kumimoji="0" lang="en-US" sz="1200" b="0" i="0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B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: yellow</a:t>
              </a:r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6735135" y="370533"/>
            <a:ext cx="308055" cy="326119"/>
            <a:chOff x="1108058" y="1186459"/>
            <a:chExt cx="308055" cy="326119"/>
          </a:xfrm>
        </p:grpSpPr>
        <p:sp>
          <p:nvSpPr>
            <p:cNvPr id="18" name="Arc 17"/>
            <p:cNvSpPr/>
            <p:nvPr/>
          </p:nvSpPr>
          <p:spPr bwMode="auto">
            <a:xfrm rot="245511">
              <a:off x="1108058" y="1186459"/>
              <a:ext cx="308055" cy="300829"/>
            </a:xfrm>
            <a:prstGeom prst="arc">
              <a:avLst>
                <a:gd name="adj1" fmla="val 9565068"/>
                <a:gd name="adj2" fmla="val 4719228"/>
              </a:avLst>
            </a:prstGeom>
            <a:noFill/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cxnSp>
          <p:nvCxnSpPr>
            <p:cNvPr id="19" name="Straight Arrow Connector 18"/>
            <p:cNvCxnSpPr>
              <a:stCxn id="25" idx="2"/>
            </p:cNvCxnSpPr>
            <p:nvPr/>
          </p:nvCxnSpPr>
          <p:spPr bwMode="auto">
            <a:xfrm flipH="1">
              <a:off x="1203289" y="1486218"/>
              <a:ext cx="77807" cy="26360"/>
            </a:xfrm>
            <a:prstGeom prst="straightConnector1">
              <a:avLst/>
            </a:prstGeom>
            <a:solidFill>
              <a:srgbClr val="C0C0C0"/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</p:grpSp>
      <p:grpSp>
        <p:nvGrpSpPr>
          <p:cNvPr id="20" name="Group 19"/>
          <p:cNvGrpSpPr/>
          <p:nvPr/>
        </p:nvGrpSpPr>
        <p:grpSpPr>
          <a:xfrm rot="10800000">
            <a:off x="7458052" y="2639973"/>
            <a:ext cx="308055" cy="326119"/>
            <a:chOff x="1108058" y="1186459"/>
            <a:chExt cx="308055" cy="326119"/>
          </a:xfrm>
        </p:grpSpPr>
        <p:sp>
          <p:nvSpPr>
            <p:cNvPr id="21" name="Arc 20"/>
            <p:cNvSpPr/>
            <p:nvPr/>
          </p:nvSpPr>
          <p:spPr bwMode="auto">
            <a:xfrm rot="245511">
              <a:off x="1108058" y="1186459"/>
              <a:ext cx="308055" cy="300829"/>
            </a:xfrm>
            <a:prstGeom prst="arc">
              <a:avLst>
                <a:gd name="adj1" fmla="val 9565068"/>
                <a:gd name="adj2" fmla="val 4719228"/>
              </a:avLst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cxnSp>
          <p:nvCxnSpPr>
            <p:cNvPr id="22" name="Straight Arrow Connector 21"/>
            <p:cNvCxnSpPr/>
            <p:nvPr/>
          </p:nvCxnSpPr>
          <p:spPr bwMode="auto">
            <a:xfrm flipH="1">
              <a:off x="1203289" y="1486218"/>
              <a:ext cx="77807" cy="26360"/>
            </a:xfrm>
            <a:prstGeom prst="straightConnector1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</p:grpSp>
      <p:sp>
        <p:nvSpPr>
          <p:cNvPr id="23" name="Freeform 22"/>
          <p:cNvSpPr/>
          <p:nvPr/>
        </p:nvSpPr>
        <p:spPr bwMode="auto">
          <a:xfrm>
            <a:off x="6893785" y="748378"/>
            <a:ext cx="704999" cy="122914"/>
          </a:xfrm>
          <a:custGeom>
            <a:avLst/>
            <a:gdLst>
              <a:gd name="connsiteX0" fmla="*/ 0 w 674370"/>
              <a:gd name="connsiteY0" fmla="*/ 138536 h 138536"/>
              <a:gd name="connsiteX1" fmla="*/ 285750 w 674370"/>
              <a:gd name="connsiteY1" fmla="*/ 1376 h 138536"/>
              <a:gd name="connsiteX2" fmla="*/ 674370 w 674370"/>
              <a:gd name="connsiteY2" fmla="*/ 64241 h 138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74370" h="138536">
                <a:moveTo>
                  <a:pt x="0" y="138536"/>
                </a:moveTo>
                <a:cubicBezTo>
                  <a:pt x="86677" y="76147"/>
                  <a:pt x="173355" y="13759"/>
                  <a:pt x="285750" y="1376"/>
                </a:cubicBezTo>
                <a:cubicBezTo>
                  <a:pt x="398145" y="-11007"/>
                  <a:pt x="674370" y="64241"/>
                  <a:pt x="674370" y="64241"/>
                </a:cubicBezTo>
              </a:path>
            </a:pathLst>
          </a:cu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4" name="Freeform 23"/>
          <p:cNvSpPr/>
          <p:nvPr/>
        </p:nvSpPr>
        <p:spPr bwMode="auto">
          <a:xfrm rot="5400000">
            <a:off x="7739970" y="1593797"/>
            <a:ext cx="720090" cy="138536"/>
          </a:xfrm>
          <a:custGeom>
            <a:avLst/>
            <a:gdLst>
              <a:gd name="connsiteX0" fmla="*/ 0 w 674370"/>
              <a:gd name="connsiteY0" fmla="*/ 138536 h 138536"/>
              <a:gd name="connsiteX1" fmla="*/ 285750 w 674370"/>
              <a:gd name="connsiteY1" fmla="*/ 1376 h 138536"/>
              <a:gd name="connsiteX2" fmla="*/ 674370 w 674370"/>
              <a:gd name="connsiteY2" fmla="*/ 64241 h 138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74370" h="138536">
                <a:moveTo>
                  <a:pt x="0" y="138536"/>
                </a:moveTo>
                <a:cubicBezTo>
                  <a:pt x="86677" y="76147"/>
                  <a:pt x="173355" y="13759"/>
                  <a:pt x="285750" y="1376"/>
                </a:cubicBezTo>
                <a:cubicBezTo>
                  <a:pt x="398145" y="-11007"/>
                  <a:pt x="674370" y="64241"/>
                  <a:pt x="674370" y="64241"/>
                </a:cubicBezTo>
              </a:path>
            </a:pathLst>
          </a:cu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5" name="Freeform 24"/>
          <p:cNvSpPr/>
          <p:nvPr/>
        </p:nvSpPr>
        <p:spPr bwMode="auto">
          <a:xfrm rot="10959104">
            <a:off x="6864129" y="2439140"/>
            <a:ext cx="732587" cy="138536"/>
          </a:xfrm>
          <a:custGeom>
            <a:avLst/>
            <a:gdLst>
              <a:gd name="connsiteX0" fmla="*/ 0 w 674370"/>
              <a:gd name="connsiteY0" fmla="*/ 138536 h 138536"/>
              <a:gd name="connsiteX1" fmla="*/ 285750 w 674370"/>
              <a:gd name="connsiteY1" fmla="*/ 1376 h 138536"/>
              <a:gd name="connsiteX2" fmla="*/ 674370 w 674370"/>
              <a:gd name="connsiteY2" fmla="*/ 64241 h 138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74370" h="138536">
                <a:moveTo>
                  <a:pt x="0" y="138536"/>
                </a:moveTo>
                <a:cubicBezTo>
                  <a:pt x="86677" y="76147"/>
                  <a:pt x="173355" y="13759"/>
                  <a:pt x="285750" y="1376"/>
                </a:cubicBezTo>
                <a:cubicBezTo>
                  <a:pt x="398145" y="-11007"/>
                  <a:pt x="674370" y="64241"/>
                  <a:pt x="674370" y="64241"/>
                </a:cubicBezTo>
              </a:path>
            </a:pathLst>
          </a:cu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6" name="Freeform 25"/>
          <p:cNvSpPr/>
          <p:nvPr/>
        </p:nvSpPr>
        <p:spPr bwMode="auto">
          <a:xfrm rot="16200000">
            <a:off x="6050298" y="1574272"/>
            <a:ext cx="692470" cy="138536"/>
          </a:xfrm>
          <a:custGeom>
            <a:avLst/>
            <a:gdLst>
              <a:gd name="connsiteX0" fmla="*/ 0 w 674370"/>
              <a:gd name="connsiteY0" fmla="*/ 138536 h 138536"/>
              <a:gd name="connsiteX1" fmla="*/ 285750 w 674370"/>
              <a:gd name="connsiteY1" fmla="*/ 1376 h 138536"/>
              <a:gd name="connsiteX2" fmla="*/ 674370 w 674370"/>
              <a:gd name="connsiteY2" fmla="*/ 64241 h 138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74370" h="138536">
                <a:moveTo>
                  <a:pt x="0" y="138536"/>
                </a:moveTo>
                <a:cubicBezTo>
                  <a:pt x="86677" y="76147"/>
                  <a:pt x="173355" y="13759"/>
                  <a:pt x="285750" y="1376"/>
                </a:cubicBezTo>
                <a:cubicBezTo>
                  <a:pt x="398145" y="-11007"/>
                  <a:pt x="674370" y="64241"/>
                  <a:pt x="674370" y="64241"/>
                </a:cubicBezTo>
              </a:path>
            </a:pathLst>
          </a:cu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7" name="Freeform 26"/>
          <p:cNvSpPr/>
          <p:nvPr/>
        </p:nvSpPr>
        <p:spPr bwMode="auto">
          <a:xfrm rot="1804892">
            <a:off x="5779203" y="365067"/>
            <a:ext cx="536439" cy="50669"/>
          </a:xfrm>
          <a:custGeom>
            <a:avLst/>
            <a:gdLst>
              <a:gd name="connsiteX0" fmla="*/ 0 w 674370"/>
              <a:gd name="connsiteY0" fmla="*/ 138536 h 138536"/>
              <a:gd name="connsiteX1" fmla="*/ 285750 w 674370"/>
              <a:gd name="connsiteY1" fmla="*/ 1376 h 138536"/>
              <a:gd name="connsiteX2" fmla="*/ 674370 w 674370"/>
              <a:gd name="connsiteY2" fmla="*/ 64241 h 138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74370" h="138536">
                <a:moveTo>
                  <a:pt x="0" y="138536"/>
                </a:moveTo>
                <a:cubicBezTo>
                  <a:pt x="86677" y="76147"/>
                  <a:pt x="173355" y="13759"/>
                  <a:pt x="285750" y="1376"/>
                </a:cubicBezTo>
                <a:cubicBezTo>
                  <a:pt x="398145" y="-11007"/>
                  <a:pt x="674370" y="64241"/>
                  <a:pt x="674370" y="64241"/>
                </a:cubicBezTo>
              </a:path>
            </a:pathLst>
          </a:cu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5563347" y="309481"/>
            <a:ext cx="62228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Reset</a:t>
            </a:r>
            <a:endParaRPr kumimoji="0" lang="en-US" sz="1800" b="0" i="1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6893785" y="214193"/>
            <a:ext cx="35093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T</a:t>
            </a:r>
            <a:r>
              <a:rPr kumimoji="0" lang="en-US" sz="1400" b="0" i="1" u="none" strike="noStrike" kern="1200" cap="none" spc="0" normalizeH="0" baseline="-2500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A</a:t>
            </a:r>
            <a:endParaRPr kumimoji="0" lang="en-US" sz="1800" b="0" i="1" u="none" strike="noStrike" kern="1200" cap="none" spc="0" normalizeH="0" baseline="-2500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7063433" y="474028"/>
            <a:ext cx="35093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T</a:t>
            </a:r>
            <a:r>
              <a:rPr kumimoji="0" lang="en-US" sz="1400" b="0" i="1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A</a:t>
            </a:r>
            <a:endParaRPr kumimoji="0" lang="en-US" sz="1800" b="0" i="1" u="none" strike="noStrike" kern="1200" cap="none" spc="0" normalizeH="0" baseline="-25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7061442" y="306487"/>
            <a:ext cx="38023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__</a:t>
            </a:r>
            <a:endParaRPr kumimoji="0" lang="en-US" sz="1800" b="0" i="0" u="none" strike="noStrike" kern="1200" cap="none" spc="0" normalizeH="0" baseline="-25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6979886" y="2397811"/>
            <a:ext cx="38023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__</a:t>
            </a:r>
            <a:endParaRPr kumimoji="0" lang="en-US" sz="1800" b="0" i="0" u="none" strike="noStrike" kern="1200" cap="none" spc="0" normalizeH="0" baseline="-25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6981825" y="2576005"/>
            <a:ext cx="33692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T</a:t>
            </a:r>
            <a:r>
              <a:rPr kumimoji="0" lang="en-US" sz="1400" b="0" i="1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B</a:t>
            </a:r>
            <a:endParaRPr kumimoji="0" lang="en-US" sz="1800" b="0" i="1" u="none" strike="noStrike" kern="1200" cap="none" spc="0" normalizeH="0" baseline="-25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7191375" y="2787848"/>
            <a:ext cx="37061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T</a:t>
            </a:r>
            <a:r>
              <a:rPr kumimoji="0" lang="en-US" sz="1400" b="0" i="1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B</a:t>
            </a:r>
            <a:endParaRPr kumimoji="0" lang="en-US" sz="1800" b="0" i="1" u="none" strike="noStrike" kern="1200" cap="none" spc="0" normalizeH="0" baseline="-25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5" name="Rectangle 34"/>
          <p:cNvSpPr/>
          <p:nvPr/>
        </p:nvSpPr>
        <p:spPr bwMode="auto">
          <a:xfrm>
            <a:off x="7582526" y="3211012"/>
            <a:ext cx="1141343" cy="325652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67042285"/>
      </p:ext>
    </p:extLst>
  </p:cSld>
  <p:clrMapOvr>
    <a:masterClrMapping/>
  </p:clrMapOvr>
  <p:transition/>
</p:sld>
</file>

<file path=ppt/slides/slide1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3FCFE49-F7D8-9F40-A47B-CD8F660E719E}" type="slidenum"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119</a:t>
            </a:fld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" name="Rectangle 2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>
          <a:xfrm>
            <a:off x="228600" y="152400"/>
            <a:ext cx="8610600" cy="1066800"/>
          </a:xfrm>
        </p:spPr>
        <p:txBody>
          <a:bodyPr/>
          <a:lstStyle/>
          <a:p>
            <a:r>
              <a:rPr lang="en-US"/>
              <a:t>FSM Timing Diagram</a:t>
            </a:r>
          </a:p>
        </p:txBody>
      </p:sp>
      <p:graphicFrame>
        <p:nvGraphicFramePr>
          <p:cNvPr id="5" name="Content Placeholder 4"/>
          <p:cNvGraphicFramePr>
            <a:graphicFrameLocks noGrp="1" noChangeAspect="1"/>
          </p:cNvGraphicFramePr>
          <p:nvPr>
            <p:ph sz="half" idx="4294967295"/>
            <p:custDataLst>
              <p:tags r:id="rId3"/>
            </p:custDataLst>
            <p:extLst/>
          </p:nvPr>
        </p:nvGraphicFramePr>
        <p:xfrm>
          <a:off x="-152400" y="3200400"/>
          <a:ext cx="9144000" cy="3295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6888" name="VISIO" r:id="rId5" imgW="5530670" imgH="2543223" progId="Visio.Drawing.6">
                  <p:embed/>
                </p:oleObj>
              </mc:Choice>
              <mc:Fallback>
                <p:oleObj name="VISIO" r:id="rId5" imgW="5530670" imgH="2543223" progId="Visio.Drawing.6">
                  <p:embed/>
                  <p:pic>
                    <p:nvPicPr>
                      <p:cNvPr id="5" name="Content Placeholder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-152400" y="3200400"/>
                        <a:ext cx="9144000" cy="32956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Oval 5"/>
          <p:cNvSpPr/>
          <p:nvPr/>
        </p:nvSpPr>
        <p:spPr bwMode="auto">
          <a:xfrm>
            <a:off x="6050962" y="470250"/>
            <a:ext cx="838200" cy="838200"/>
          </a:xfrm>
          <a:prstGeom prst="ellips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5977247" y="552789"/>
            <a:ext cx="98563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S0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L</a:t>
            </a:r>
            <a:r>
              <a:rPr kumimoji="0" lang="en-US" sz="12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A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: yellow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L</a:t>
            </a:r>
            <a:r>
              <a:rPr kumimoji="0" lang="en-US" sz="12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B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: red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7513155" y="468313"/>
            <a:ext cx="985630" cy="838200"/>
            <a:chOff x="4117285" y="1355035"/>
            <a:chExt cx="985630" cy="838200"/>
          </a:xfrm>
        </p:grpSpPr>
        <p:sp>
          <p:nvSpPr>
            <p:cNvPr id="9" name="Oval 8"/>
            <p:cNvSpPr/>
            <p:nvPr/>
          </p:nvSpPr>
          <p:spPr bwMode="auto">
            <a:xfrm>
              <a:off x="4191000" y="1355035"/>
              <a:ext cx="838200" cy="838200"/>
            </a:xfrm>
            <a:prstGeom prst="ellipse">
              <a:avLst/>
            </a:prstGeom>
            <a:solidFill>
              <a:srgbClr val="F89BBA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>
              <a:off x="4117285" y="1437574"/>
              <a:ext cx="985630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S1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L</a:t>
              </a:r>
              <a:r>
                <a:rPr kumimoji="0" lang="en-US" sz="1200" b="0" i="0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A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: yellow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L</a:t>
              </a:r>
              <a:r>
                <a:rPr kumimoji="0" lang="en-US" sz="1200" b="0" i="0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B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: red</a:t>
              </a: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7529177" y="2007252"/>
            <a:ext cx="985630" cy="838200"/>
            <a:chOff x="2974285" y="2136627"/>
            <a:chExt cx="985630" cy="838200"/>
          </a:xfrm>
        </p:grpSpPr>
        <p:sp>
          <p:nvSpPr>
            <p:cNvPr id="12" name="Oval 11"/>
            <p:cNvSpPr/>
            <p:nvPr/>
          </p:nvSpPr>
          <p:spPr bwMode="auto">
            <a:xfrm>
              <a:off x="3048000" y="2136627"/>
              <a:ext cx="838200" cy="838200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3" name="Rectangle 12"/>
            <p:cNvSpPr/>
            <p:nvPr/>
          </p:nvSpPr>
          <p:spPr>
            <a:xfrm>
              <a:off x="2974285" y="2219166"/>
              <a:ext cx="985630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S2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L</a:t>
              </a:r>
              <a:r>
                <a:rPr kumimoji="0" lang="en-US" sz="1200" b="0" i="0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A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: red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L</a:t>
              </a:r>
              <a:r>
                <a:rPr kumimoji="0" lang="en-US" sz="1200" b="0" i="0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B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: green</a:t>
              </a: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5972986" y="1992107"/>
            <a:ext cx="985630" cy="838200"/>
            <a:chOff x="1837084" y="1232452"/>
            <a:chExt cx="985630" cy="838200"/>
          </a:xfrm>
        </p:grpSpPr>
        <p:sp>
          <p:nvSpPr>
            <p:cNvPr id="15" name="Oval 14"/>
            <p:cNvSpPr/>
            <p:nvPr/>
          </p:nvSpPr>
          <p:spPr bwMode="auto">
            <a:xfrm>
              <a:off x="1910799" y="1232452"/>
              <a:ext cx="838200" cy="838200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6" name="Rectangle 15"/>
            <p:cNvSpPr/>
            <p:nvPr/>
          </p:nvSpPr>
          <p:spPr>
            <a:xfrm>
              <a:off x="1837084" y="1314991"/>
              <a:ext cx="985630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S3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L</a:t>
              </a:r>
              <a:r>
                <a:rPr kumimoji="0" lang="en-US" sz="1200" b="0" i="0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A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: red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L</a:t>
              </a:r>
              <a:r>
                <a:rPr kumimoji="0" lang="en-US" sz="1200" b="0" i="0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B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: yellow</a:t>
              </a:r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6735135" y="370533"/>
            <a:ext cx="308055" cy="326119"/>
            <a:chOff x="1108058" y="1186459"/>
            <a:chExt cx="308055" cy="326119"/>
          </a:xfrm>
        </p:grpSpPr>
        <p:sp>
          <p:nvSpPr>
            <p:cNvPr id="18" name="Arc 17"/>
            <p:cNvSpPr/>
            <p:nvPr/>
          </p:nvSpPr>
          <p:spPr bwMode="auto">
            <a:xfrm rot="245511">
              <a:off x="1108058" y="1186459"/>
              <a:ext cx="308055" cy="300829"/>
            </a:xfrm>
            <a:prstGeom prst="arc">
              <a:avLst>
                <a:gd name="adj1" fmla="val 9565068"/>
                <a:gd name="adj2" fmla="val 4719228"/>
              </a:avLst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cxnSp>
          <p:nvCxnSpPr>
            <p:cNvPr id="19" name="Straight Arrow Connector 18"/>
            <p:cNvCxnSpPr>
              <a:stCxn id="25" idx="2"/>
            </p:cNvCxnSpPr>
            <p:nvPr/>
          </p:nvCxnSpPr>
          <p:spPr bwMode="auto">
            <a:xfrm flipH="1">
              <a:off x="1203289" y="1486218"/>
              <a:ext cx="77807" cy="26360"/>
            </a:xfrm>
            <a:prstGeom prst="straightConnector1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</p:grpSp>
      <p:grpSp>
        <p:nvGrpSpPr>
          <p:cNvPr id="20" name="Group 19"/>
          <p:cNvGrpSpPr/>
          <p:nvPr/>
        </p:nvGrpSpPr>
        <p:grpSpPr>
          <a:xfrm rot="10800000">
            <a:off x="7458052" y="2639973"/>
            <a:ext cx="308055" cy="326119"/>
            <a:chOff x="1108058" y="1186459"/>
            <a:chExt cx="308055" cy="326119"/>
          </a:xfrm>
        </p:grpSpPr>
        <p:sp>
          <p:nvSpPr>
            <p:cNvPr id="21" name="Arc 20"/>
            <p:cNvSpPr/>
            <p:nvPr/>
          </p:nvSpPr>
          <p:spPr bwMode="auto">
            <a:xfrm rot="245511">
              <a:off x="1108058" y="1186459"/>
              <a:ext cx="308055" cy="300829"/>
            </a:xfrm>
            <a:prstGeom prst="arc">
              <a:avLst>
                <a:gd name="adj1" fmla="val 9565068"/>
                <a:gd name="adj2" fmla="val 4719228"/>
              </a:avLst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cxnSp>
          <p:nvCxnSpPr>
            <p:cNvPr id="22" name="Straight Arrow Connector 21"/>
            <p:cNvCxnSpPr/>
            <p:nvPr/>
          </p:nvCxnSpPr>
          <p:spPr bwMode="auto">
            <a:xfrm flipH="1">
              <a:off x="1203289" y="1486218"/>
              <a:ext cx="77807" cy="26360"/>
            </a:xfrm>
            <a:prstGeom prst="straightConnector1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</p:grpSp>
      <p:sp>
        <p:nvSpPr>
          <p:cNvPr id="23" name="Freeform 22"/>
          <p:cNvSpPr/>
          <p:nvPr/>
        </p:nvSpPr>
        <p:spPr bwMode="auto">
          <a:xfrm>
            <a:off x="6893785" y="748378"/>
            <a:ext cx="704999" cy="122914"/>
          </a:xfrm>
          <a:custGeom>
            <a:avLst/>
            <a:gdLst>
              <a:gd name="connsiteX0" fmla="*/ 0 w 674370"/>
              <a:gd name="connsiteY0" fmla="*/ 138536 h 138536"/>
              <a:gd name="connsiteX1" fmla="*/ 285750 w 674370"/>
              <a:gd name="connsiteY1" fmla="*/ 1376 h 138536"/>
              <a:gd name="connsiteX2" fmla="*/ 674370 w 674370"/>
              <a:gd name="connsiteY2" fmla="*/ 64241 h 138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74370" h="138536">
                <a:moveTo>
                  <a:pt x="0" y="138536"/>
                </a:moveTo>
                <a:cubicBezTo>
                  <a:pt x="86677" y="76147"/>
                  <a:pt x="173355" y="13759"/>
                  <a:pt x="285750" y="1376"/>
                </a:cubicBezTo>
                <a:cubicBezTo>
                  <a:pt x="398145" y="-11007"/>
                  <a:pt x="674370" y="64241"/>
                  <a:pt x="674370" y="64241"/>
                </a:cubicBezTo>
              </a:path>
            </a:pathLst>
          </a:cu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4" name="Freeform 23"/>
          <p:cNvSpPr/>
          <p:nvPr/>
        </p:nvSpPr>
        <p:spPr bwMode="auto">
          <a:xfrm rot="5400000">
            <a:off x="7739970" y="1593797"/>
            <a:ext cx="720090" cy="138536"/>
          </a:xfrm>
          <a:custGeom>
            <a:avLst/>
            <a:gdLst>
              <a:gd name="connsiteX0" fmla="*/ 0 w 674370"/>
              <a:gd name="connsiteY0" fmla="*/ 138536 h 138536"/>
              <a:gd name="connsiteX1" fmla="*/ 285750 w 674370"/>
              <a:gd name="connsiteY1" fmla="*/ 1376 h 138536"/>
              <a:gd name="connsiteX2" fmla="*/ 674370 w 674370"/>
              <a:gd name="connsiteY2" fmla="*/ 64241 h 138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74370" h="138536">
                <a:moveTo>
                  <a:pt x="0" y="138536"/>
                </a:moveTo>
                <a:cubicBezTo>
                  <a:pt x="86677" y="76147"/>
                  <a:pt x="173355" y="13759"/>
                  <a:pt x="285750" y="1376"/>
                </a:cubicBezTo>
                <a:cubicBezTo>
                  <a:pt x="398145" y="-11007"/>
                  <a:pt x="674370" y="64241"/>
                  <a:pt x="674370" y="64241"/>
                </a:cubicBezTo>
              </a:path>
            </a:pathLst>
          </a:cu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5" name="Freeform 24"/>
          <p:cNvSpPr/>
          <p:nvPr/>
        </p:nvSpPr>
        <p:spPr bwMode="auto">
          <a:xfrm rot="10959104">
            <a:off x="6864129" y="2439140"/>
            <a:ext cx="732587" cy="138536"/>
          </a:xfrm>
          <a:custGeom>
            <a:avLst/>
            <a:gdLst>
              <a:gd name="connsiteX0" fmla="*/ 0 w 674370"/>
              <a:gd name="connsiteY0" fmla="*/ 138536 h 138536"/>
              <a:gd name="connsiteX1" fmla="*/ 285750 w 674370"/>
              <a:gd name="connsiteY1" fmla="*/ 1376 h 138536"/>
              <a:gd name="connsiteX2" fmla="*/ 674370 w 674370"/>
              <a:gd name="connsiteY2" fmla="*/ 64241 h 138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74370" h="138536">
                <a:moveTo>
                  <a:pt x="0" y="138536"/>
                </a:moveTo>
                <a:cubicBezTo>
                  <a:pt x="86677" y="76147"/>
                  <a:pt x="173355" y="13759"/>
                  <a:pt x="285750" y="1376"/>
                </a:cubicBezTo>
                <a:cubicBezTo>
                  <a:pt x="398145" y="-11007"/>
                  <a:pt x="674370" y="64241"/>
                  <a:pt x="674370" y="64241"/>
                </a:cubicBezTo>
              </a:path>
            </a:pathLst>
          </a:cu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6" name="Freeform 25"/>
          <p:cNvSpPr/>
          <p:nvPr/>
        </p:nvSpPr>
        <p:spPr bwMode="auto">
          <a:xfrm rot="16200000">
            <a:off x="6050298" y="1574272"/>
            <a:ext cx="692470" cy="138536"/>
          </a:xfrm>
          <a:custGeom>
            <a:avLst/>
            <a:gdLst>
              <a:gd name="connsiteX0" fmla="*/ 0 w 674370"/>
              <a:gd name="connsiteY0" fmla="*/ 138536 h 138536"/>
              <a:gd name="connsiteX1" fmla="*/ 285750 w 674370"/>
              <a:gd name="connsiteY1" fmla="*/ 1376 h 138536"/>
              <a:gd name="connsiteX2" fmla="*/ 674370 w 674370"/>
              <a:gd name="connsiteY2" fmla="*/ 64241 h 138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74370" h="138536">
                <a:moveTo>
                  <a:pt x="0" y="138536"/>
                </a:moveTo>
                <a:cubicBezTo>
                  <a:pt x="86677" y="76147"/>
                  <a:pt x="173355" y="13759"/>
                  <a:pt x="285750" y="1376"/>
                </a:cubicBezTo>
                <a:cubicBezTo>
                  <a:pt x="398145" y="-11007"/>
                  <a:pt x="674370" y="64241"/>
                  <a:pt x="674370" y="64241"/>
                </a:cubicBezTo>
              </a:path>
            </a:pathLst>
          </a:cu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7" name="Freeform 26"/>
          <p:cNvSpPr/>
          <p:nvPr/>
        </p:nvSpPr>
        <p:spPr bwMode="auto">
          <a:xfrm rot="1804892">
            <a:off x="5779203" y="365067"/>
            <a:ext cx="536439" cy="50669"/>
          </a:xfrm>
          <a:custGeom>
            <a:avLst/>
            <a:gdLst>
              <a:gd name="connsiteX0" fmla="*/ 0 w 674370"/>
              <a:gd name="connsiteY0" fmla="*/ 138536 h 138536"/>
              <a:gd name="connsiteX1" fmla="*/ 285750 w 674370"/>
              <a:gd name="connsiteY1" fmla="*/ 1376 h 138536"/>
              <a:gd name="connsiteX2" fmla="*/ 674370 w 674370"/>
              <a:gd name="connsiteY2" fmla="*/ 64241 h 138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74370" h="138536">
                <a:moveTo>
                  <a:pt x="0" y="138536"/>
                </a:moveTo>
                <a:cubicBezTo>
                  <a:pt x="86677" y="76147"/>
                  <a:pt x="173355" y="13759"/>
                  <a:pt x="285750" y="1376"/>
                </a:cubicBezTo>
                <a:cubicBezTo>
                  <a:pt x="398145" y="-11007"/>
                  <a:pt x="674370" y="64241"/>
                  <a:pt x="674370" y="64241"/>
                </a:cubicBezTo>
              </a:path>
            </a:pathLst>
          </a:cu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5563347" y="309481"/>
            <a:ext cx="62228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Reset</a:t>
            </a:r>
            <a:endParaRPr kumimoji="0" lang="en-US" sz="1800" b="0" i="1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6893785" y="214193"/>
            <a:ext cx="35093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T</a:t>
            </a:r>
            <a:r>
              <a:rPr kumimoji="0" lang="en-US" sz="1400" b="0" i="1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A</a:t>
            </a:r>
            <a:endParaRPr kumimoji="0" lang="en-US" sz="1800" b="0" i="1" u="none" strike="noStrike" kern="1200" cap="none" spc="0" normalizeH="0" baseline="-25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7063433" y="474028"/>
            <a:ext cx="35093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T</a:t>
            </a:r>
            <a:r>
              <a:rPr kumimoji="0" lang="en-US" sz="1400" b="0" i="1" u="none" strike="noStrike" kern="1200" cap="none" spc="0" normalizeH="0" baseline="-2500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A</a:t>
            </a:r>
            <a:endParaRPr kumimoji="0" lang="en-US" sz="1800" b="0" i="1" u="none" strike="noStrike" kern="1200" cap="none" spc="0" normalizeH="0" baseline="-2500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7061442" y="306487"/>
            <a:ext cx="38023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__</a:t>
            </a:r>
            <a:endParaRPr kumimoji="0" lang="en-US" sz="1800" b="0" i="0" u="none" strike="noStrike" kern="1200" cap="none" spc="0" normalizeH="0" baseline="-2500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6979886" y="2397811"/>
            <a:ext cx="38023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__</a:t>
            </a:r>
            <a:endParaRPr kumimoji="0" lang="en-US" sz="1800" b="0" i="0" u="none" strike="noStrike" kern="1200" cap="none" spc="0" normalizeH="0" baseline="-25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6981825" y="2576005"/>
            <a:ext cx="33692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T</a:t>
            </a:r>
            <a:r>
              <a:rPr kumimoji="0" lang="en-US" sz="1400" b="0" i="1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B</a:t>
            </a:r>
            <a:endParaRPr kumimoji="0" lang="en-US" sz="1800" b="0" i="1" u="none" strike="noStrike" kern="1200" cap="none" spc="0" normalizeH="0" baseline="-25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7191375" y="2787848"/>
            <a:ext cx="37061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T</a:t>
            </a:r>
            <a:r>
              <a:rPr kumimoji="0" lang="en-US" sz="1400" b="0" i="1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B</a:t>
            </a:r>
            <a:endParaRPr kumimoji="0" lang="en-US" sz="1800" b="0" i="1" u="none" strike="noStrike" kern="1200" cap="none" spc="0" normalizeH="0" baseline="-25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E9B7985B-4641-984D-A108-6B11C46988CA}"/>
              </a:ext>
            </a:extLst>
          </p:cNvPr>
          <p:cNvSpPr txBox="1"/>
          <p:nvPr/>
        </p:nvSpPr>
        <p:spPr>
          <a:xfrm>
            <a:off x="653143" y="1905125"/>
            <a:ext cx="24801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432FF"/>
                </a:solidFill>
              </a:rPr>
              <a:t>See H&amp;H Chapter 3.4</a:t>
            </a:r>
          </a:p>
        </p:txBody>
      </p:sp>
    </p:spTree>
    <p:extLst>
      <p:ext uri="{BB962C8B-B14F-4D97-AF65-F5344CB8AC3E}">
        <p14:creationId xmlns:p14="http://schemas.microsoft.com/office/powerpoint/2010/main" val="190997479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9801A5-7C04-5E49-B422-84D13498EC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Recall: Another Example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99344C-D59F-3249-8E6E-CBBB3308293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28ADEB1-F20D-A947-8B1F-E50729A3384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8B19D7DF-598B-483B-A6D0-8553CDFAE631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48E3695-751B-1544-A076-CC0818657A5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95599" y="1111249"/>
            <a:ext cx="3806347" cy="52625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7019499"/>
      </p:ext>
    </p:extLst>
  </p:cSld>
  <p:clrMapOvr>
    <a:masterClrMapping/>
  </p:clrMapOvr>
  <p:transition/>
</p:sld>
</file>

<file path=ppt/slides/slide1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D5541A-6E50-4E10-9A0D-0173EADF0A3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Finite State Machine:</a:t>
            </a:r>
            <a:br>
              <a:rPr lang="en-US" dirty="0"/>
            </a:br>
            <a:r>
              <a:rPr lang="en-US" dirty="0"/>
              <a:t>	State Encoding</a:t>
            </a:r>
          </a:p>
        </p:txBody>
      </p:sp>
      <p:sp>
        <p:nvSpPr>
          <p:cNvPr id="8" name="Subtitle 7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596F28-B373-4613-A3E5-37E376E1EE0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BEF67B4-941F-4736-A122-66E8AE1B4197}" type="slidenum">
              <a:rPr kumimoji="0" lang="en-US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120</a:t>
            </a:fld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43535038"/>
      </p:ext>
    </p:extLst>
  </p:cSld>
  <p:clrMapOvr>
    <a:masterClrMapping/>
  </p:clrMapOvr>
  <p:transition/>
</p:sld>
</file>

<file path=ppt/slides/slide1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FSM State Encoding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ea typeface="Cambria" charset="0"/>
                <a:cs typeface="Cambria" charset="0"/>
              </a:rPr>
              <a:t>How do we encode the state bits?</a:t>
            </a:r>
          </a:p>
          <a:p>
            <a:pPr lvl="1"/>
            <a:r>
              <a:rPr lang="en-US" dirty="0">
                <a:ea typeface="Cambria" charset="0"/>
                <a:cs typeface="Cambria" charset="0"/>
              </a:rPr>
              <a:t>Three common state binary encodings with different tradeoffs</a:t>
            </a:r>
          </a:p>
          <a:p>
            <a:pPr marL="1154112" lvl="2" indent="-457200">
              <a:buSzPct val="100000"/>
              <a:buFont typeface="+mj-lt"/>
              <a:buAutoNum type="arabicPeriod"/>
            </a:pPr>
            <a:r>
              <a:rPr lang="en-US" b="1" dirty="0">
                <a:ea typeface="Cambria" charset="0"/>
                <a:cs typeface="Cambria" charset="0"/>
              </a:rPr>
              <a:t>Fully Encoded</a:t>
            </a:r>
          </a:p>
          <a:p>
            <a:pPr marL="1154112" lvl="2" indent="-457200">
              <a:buSzPct val="100000"/>
              <a:buFont typeface="+mj-lt"/>
              <a:buAutoNum type="arabicPeriod"/>
            </a:pPr>
            <a:r>
              <a:rPr lang="en-US" b="1" dirty="0">
                <a:ea typeface="Cambria" charset="0"/>
                <a:cs typeface="Cambria" charset="0"/>
              </a:rPr>
              <a:t>1-Hot Encoded</a:t>
            </a:r>
          </a:p>
          <a:p>
            <a:pPr marL="1154112" lvl="2" indent="-457200">
              <a:buSzPct val="100000"/>
              <a:buFont typeface="+mj-lt"/>
              <a:buAutoNum type="arabicPeriod"/>
            </a:pPr>
            <a:r>
              <a:rPr lang="en-US" b="1" dirty="0">
                <a:ea typeface="Cambria" charset="0"/>
                <a:cs typeface="Cambria" charset="0"/>
              </a:rPr>
              <a:t>Output Encoded</a:t>
            </a:r>
          </a:p>
          <a:p>
            <a:pPr marL="801687" lvl="1" indent="-457200">
              <a:buSzPct val="100000"/>
              <a:buFont typeface="+mj-lt"/>
              <a:buAutoNum type="arabicPeriod"/>
            </a:pPr>
            <a:endParaRPr lang="en-US" sz="1800" dirty="0">
              <a:ea typeface="Cambria" charset="0"/>
              <a:cs typeface="Cambria" charset="0"/>
            </a:endParaRPr>
          </a:p>
          <a:p>
            <a:r>
              <a:rPr lang="en-US" dirty="0">
                <a:ea typeface="Cambria" charset="0"/>
                <a:cs typeface="Cambria" charset="0"/>
              </a:rPr>
              <a:t>Let’s see an example </a:t>
            </a:r>
            <a:r>
              <a:rPr lang="en-US" b="1" dirty="0">
                <a:ea typeface="Cambria" charset="0"/>
                <a:cs typeface="Cambria" charset="0"/>
              </a:rPr>
              <a:t>Swiss</a:t>
            </a:r>
            <a:r>
              <a:rPr lang="en-US" dirty="0">
                <a:ea typeface="Cambria" charset="0"/>
                <a:cs typeface="Cambria" charset="0"/>
              </a:rPr>
              <a:t> traffic light with 4 states</a:t>
            </a:r>
          </a:p>
          <a:p>
            <a:pPr lvl="1"/>
            <a:r>
              <a:rPr lang="en-US" dirty="0">
                <a:ea typeface="Cambria" charset="0"/>
                <a:cs typeface="Cambria" charset="0"/>
              </a:rPr>
              <a:t>Green, Yellow, Red, </a:t>
            </a:r>
            <a:r>
              <a:rPr lang="en-US" dirty="0" err="1">
                <a:ea typeface="Cambria" charset="0"/>
                <a:cs typeface="Cambria" charset="0"/>
              </a:rPr>
              <a:t>Yellow+Red</a:t>
            </a:r>
            <a:endParaRPr lang="en-US" dirty="0">
              <a:ea typeface="Cambria" charset="0"/>
              <a:cs typeface="Cambria" charset="0"/>
            </a:endParaRPr>
          </a:p>
          <a:p>
            <a:pPr lvl="1"/>
            <a:endParaRPr lang="en-US" sz="1100" dirty="0">
              <a:ea typeface="Cambria" charset="0"/>
              <a:cs typeface="Cambria" charset="0"/>
            </a:endParaRPr>
          </a:p>
          <a:p>
            <a:pPr lvl="1"/>
            <a:endParaRPr lang="en-US" sz="2400" dirty="0">
              <a:ea typeface="Cambria" charset="0"/>
              <a:cs typeface="Cambria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121</a:t>
            </a:fld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5" name="Rounded Rectangle 4"/>
          <p:cNvSpPr/>
          <p:nvPr/>
        </p:nvSpPr>
        <p:spPr bwMode="auto">
          <a:xfrm>
            <a:off x="2333828" y="4186080"/>
            <a:ext cx="914400" cy="2279650"/>
          </a:xfrm>
          <a:prstGeom prst="roundRect">
            <a:avLst/>
          </a:prstGeom>
          <a:solidFill>
            <a:schemeClr val="tx1">
              <a:lumMod val="65000"/>
              <a:lumOff val="3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9" name="Oval 8"/>
          <p:cNvSpPr/>
          <p:nvPr/>
        </p:nvSpPr>
        <p:spPr bwMode="auto">
          <a:xfrm>
            <a:off x="2457250" y="4286964"/>
            <a:ext cx="667555" cy="666482"/>
          </a:xfrm>
          <a:prstGeom prst="ellipse">
            <a:avLst/>
          </a:prstGeom>
          <a:solidFill>
            <a:srgbClr val="FF0000">
              <a:alpha val="10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0" name="Oval 9"/>
          <p:cNvSpPr/>
          <p:nvPr/>
        </p:nvSpPr>
        <p:spPr bwMode="auto">
          <a:xfrm>
            <a:off x="2457249" y="5004783"/>
            <a:ext cx="667555" cy="666482"/>
          </a:xfrm>
          <a:prstGeom prst="ellipse">
            <a:avLst/>
          </a:prstGeom>
          <a:solidFill>
            <a:srgbClr val="FFFF00">
              <a:alpha val="10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1" name="Oval 10"/>
          <p:cNvSpPr/>
          <p:nvPr/>
        </p:nvSpPr>
        <p:spPr bwMode="auto">
          <a:xfrm>
            <a:off x="2457248" y="5722602"/>
            <a:ext cx="667555" cy="666482"/>
          </a:xfrm>
          <a:prstGeom prst="ellipse">
            <a:avLst/>
          </a:prstGeom>
          <a:solidFill>
            <a:srgbClr val="00B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2" name="Rounded Rectangle 11"/>
          <p:cNvSpPr/>
          <p:nvPr/>
        </p:nvSpPr>
        <p:spPr bwMode="auto">
          <a:xfrm>
            <a:off x="3505200" y="4186080"/>
            <a:ext cx="914400" cy="2279650"/>
          </a:xfrm>
          <a:prstGeom prst="roundRect">
            <a:avLst/>
          </a:prstGeom>
          <a:solidFill>
            <a:schemeClr val="tx1">
              <a:lumMod val="65000"/>
              <a:lumOff val="3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3" name="Oval 12"/>
          <p:cNvSpPr/>
          <p:nvPr/>
        </p:nvSpPr>
        <p:spPr bwMode="auto">
          <a:xfrm>
            <a:off x="3628622" y="4286964"/>
            <a:ext cx="667555" cy="666482"/>
          </a:xfrm>
          <a:prstGeom prst="ellipse">
            <a:avLst/>
          </a:prstGeom>
          <a:solidFill>
            <a:srgbClr val="FF0000">
              <a:alpha val="10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4" name="Oval 13"/>
          <p:cNvSpPr/>
          <p:nvPr/>
        </p:nvSpPr>
        <p:spPr bwMode="auto">
          <a:xfrm>
            <a:off x="3628621" y="5004783"/>
            <a:ext cx="667555" cy="666482"/>
          </a:xfrm>
          <a:prstGeom prst="ellipse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5" name="Oval 14"/>
          <p:cNvSpPr/>
          <p:nvPr/>
        </p:nvSpPr>
        <p:spPr bwMode="auto">
          <a:xfrm>
            <a:off x="3628620" y="5722602"/>
            <a:ext cx="667555" cy="666482"/>
          </a:xfrm>
          <a:prstGeom prst="ellipse">
            <a:avLst/>
          </a:prstGeom>
          <a:solidFill>
            <a:srgbClr val="00B050">
              <a:alpha val="10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6" name="Rounded Rectangle 15"/>
          <p:cNvSpPr/>
          <p:nvPr/>
        </p:nvSpPr>
        <p:spPr bwMode="auto">
          <a:xfrm>
            <a:off x="4676572" y="4186080"/>
            <a:ext cx="914400" cy="2279650"/>
          </a:xfrm>
          <a:prstGeom prst="roundRect">
            <a:avLst/>
          </a:prstGeom>
          <a:solidFill>
            <a:schemeClr val="tx1">
              <a:lumMod val="65000"/>
              <a:lumOff val="3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7" name="Oval 16"/>
          <p:cNvSpPr/>
          <p:nvPr/>
        </p:nvSpPr>
        <p:spPr bwMode="auto">
          <a:xfrm>
            <a:off x="4799994" y="4286964"/>
            <a:ext cx="667555" cy="666482"/>
          </a:xfrm>
          <a:prstGeom prst="ellipse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8" name="Oval 17"/>
          <p:cNvSpPr/>
          <p:nvPr/>
        </p:nvSpPr>
        <p:spPr bwMode="auto">
          <a:xfrm>
            <a:off x="4799993" y="5004783"/>
            <a:ext cx="667555" cy="666482"/>
          </a:xfrm>
          <a:prstGeom prst="ellipse">
            <a:avLst/>
          </a:prstGeom>
          <a:solidFill>
            <a:srgbClr val="FFFF00">
              <a:alpha val="10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9" name="Oval 18"/>
          <p:cNvSpPr/>
          <p:nvPr/>
        </p:nvSpPr>
        <p:spPr bwMode="auto">
          <a:xfrm>
            <a:off x="4799992" y="5722602"/>
            <a:ext cx="667555" cy="666482"/>
          </a:xfrm>
          <a:prstGeom prst="ellipse">
            <a:avLst/>
          </a:prstGeom>
          <a:solidFill>
            <a:srgbClr val="00B050">
              <a:alpha val="10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0" name="Rounded Rectangle 19"/>
          <p:cNvSpPr/>
          <p:nvPr/>
        </p:nvSpPr>
        <p:spPr bwMode="auto">
          <a:xfrm>
            <a:off x="5862638" y="4186080"/>
            <a:ext cx="914400" cy="2279650"/>
          </a:xfrm>
          <a:prstGeom prst="roundRect">
            <a:avLst/>
          </a:prstGeom>
          <a:solidFill>
            <a:schemeClr val="tx1">
              <a:lumMod val="65000"/>
              <a:lumOff val="3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1" name="Oval 20"/>
          <p:cNvSpPr/>
          <p:nvPr/>
        </p:nvSpPr>
        <p:spPr bwMode="auto">
          <a:xfrm>
            <a:off x="5986060" y="4286964"/>
            <a:ext cx="667555" cy="666482"/>
          </a:xfrm>
          <a:prstGeom prst="ellipse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2" name="Oval 21"/>
          <p:cNvSpPr/>
          <p:nvPr/>
        </p:nvSpPr>
        <p:spPr bwMode="auto">
          <a:xfrm>
            <a:off x="5986059" y="5004783"/>
            <a:ext cx="667555" cy="666482"/>
          </a:xfrm>
          <a:prstGeom prst="ellipse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3" name="Oval 22"/>
          <p:cNvSpPr/>
          <p:nvPr/>
        </p:nvSpPr>
        <p:spPr bwMode="auto">
          <a:xfrm>
            <a:off x="5986058" y="5722602"/>
            <a:ext cx="667555" cy="666482"/>
          </a:xfrm>
          <a:prstGeom prst="ellipse">
            <a:avLst/>
          </a:prstGeom>
          <a:solidFill>
            <a:srgbClr val="00B050">
              <a:alpha val="10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0668737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5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</p:bldLst>
  </p:timing>
</p:sld>
</file>

<file path=ppt/slides/slide1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FSM State Encoding (II)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834237"/>
            <a:ext cx="8915400" cy="5193723"/>
          </a:xfrm>
        </p:spPr>
        <p:txBody>
          <a:bodyPr/>
          <a:lstStyle/>
          <a:p>
            <a:pPr marL="457200" indent="-457200">
              <a:buSzPct val="100000"/>
              <a:buFont typeface="+mj-lt"/>
              <a:buAutoNum type="arabicPeriod"/>
            </a:pPr>
            <a:r>
              <a:rPr lang="en-US" b="1" dirty="0">
                <a:ea typeface="Cambria" charset="0"/>
                <a:cs typeface="Cambria" charset="0"/>
              </a:rPr>
              <a:t>Binary Encoding (Full Encoding):</a:t>
            </a:r>
          </a:p>
          <a:p>
            <a:pPr lvl="1"/>
            <a:r>
              <a:rPr lang="en-US" sz="2400" dirty="0">
                <a:ea typeface="Cambria" charset="0"/>
                <a:cs typeface="Cambria" charset="0"/>
              </a:rPr>
              <a:t>Use the minimum number of bits used to encode all states</a:t>
            </a:r>
          </a:p>
          <a:p>
            <a:pPr lvl="2"/>
            <a:r>
              <a:rPr lang="en-US" sz="2200" dirty="0">
                <a:ea typeface="Cambria" charset="0"/>
                <a:cs typeface="Cambria" charset="0"/>
              </a:rPr>
              <a:t>Use </a:t>
            </a:r>
            <a:r>
              <a:rPr lang="en-US" sz="2200" i="1" dirty="0">
                <a:ea typeface="Cambria" charset="0"/>
                <a:cs typeface="Cambria" charset="0"/>
              </a:rPr>
              <a:t>log</a:t>
            </a:r>
            <a:r>
              <a:rPr lang="en-US" sz="2200" i="1" baseline="-25000" dirty="0">
                <a:ea typeface="Cambria" charset="0"/>
                <a:cs typeface="Cambria" charset="0"/>
              </a:rPr>
              <a:t>2</a:t>
            </a:r>
            <a:r>
              <a:rPr lang="en-US" sz="2200" i="1" dirty="0">
                <a:ea typeface="Cambria" charset="0"/>
                <a:cs typeface="Cambria" charset="0"/>
              </a:rPr>
              <a:t>(</a:t>
            </a:r>
            <a:r>
              <a:rPr lang="en-US" sz="2200" i="1" dirty="0" err="1">
                <a:ea typeface="Cambria" charset="0"/>
                <a:cs typeface="Cambria" charset="0"/>
              </a:rPr>
              <a:t>num_states</a:t>
            </a:r>
            <a:r>
              <a:rPr lang="en-US" sz="2200" i="1" dirty="0">
                <a:ea typeface="Cambria" charset="0"/>
                <a:cs typeface="Cambria" charset="0"/>
              </a:rPr>
              <a:t>) </a:t>
            </a:r>
            <a:r>
              <a:rPr lang="en-US" sz="2200" dirty="0">
                <a:ea typeface="Cambria" charset="0"/>
                <a:cs typeface="Cambria" charset="0"/>
              </a:rPr>
              <a:t>bits to represent the states</a:t>
            </a:r>
          </a:p>
          <a:p>
            <a:pPr lvl="1"/>
            <a:r>
              <a:rPr lang="en-US" sz="2400" i="1" dirty="0">
                <a:ea typeface="Cambria" charset="0"/>
                <a:cs typeface="Cambria" charset="0"/>
              </a:rPr>
              <a:t>Example states: </a:t>
            </a:r>
            <a:r>
              <a:rPr lang="en-US" sz="2400" dirty="0">
                <a:ea typeface="Cambria" charset="0"/>
                <a:cs typeface="Cambria" charset="0"/>
              </a:rPr>
              <a:t>00, 01, 10, 11</a:t>
            </a:r>
          </a:p>
          <a:p>
            <a:pPr lvl="1"/>
            <a:r>
              <a:rPr lang="en-US" sz="2400" b="1" dirty="0">
                <a:solidFill>
                  <a:schemeClr val="accent6"/>
                </a:solidFill>
                <a:ea typeface="Cambria" charset="0"/>
                <a:cs typeface="Cambria" charset="0"/>
              </a:rPr>
              <a:t>Minimizes</a:t>
            </a:r>
            <a:r>
              <a:rPr lang="en-US" sz="2400" dirty="0">
                <a:solidFill>
                  <a:schemeClr val="accent6"/>
                </a:solidFill>
                <a:ea typeface="Cambria" charset="0"/>
                <a:cs typeface="Cambria" charset="0"/>
              </a:rPr>
              <a:t> </a:t>
            </a:r>
            <a:r>
              <a:rPr lang="en-US" sz="2400" dirty="0">
                <a:ea typeface="Cambria" charset="0"/>
                <a:cs typeface="Cambria" charset="0"/>
              </a:rPr>
              <a:t># flip-flops, but not necessarily output logic or next state logic</a:t>
            </a:r>
          </a:p>
          <a:p>
            <a:pPr lvl="1"/>
            <a:endParaRPr lang="en-US" sz="1100" dirty="0">
              <a:ea typeface="Cambria" charset="0"/>
              <a:cs typeface="Cambria" charset="0"/>
            </a:endParaRPr>
          </a:p>
          <a:p>
            <a:pPr marL="457200" indent="-457200">
              <a:buSzPct val="100000"/>
              <a:buFont typeface="+mj-lt"/>
              <a:buAutoNum type="arabicPeriod"/>
            </a:pPr>
            <a:r>
              <a:rPr lang="en-US" b="1" dirty="0">
                <a:ea typeface="Cambria" charset="0"/>
                <a:cs typeface="Cambria" charset="0"/>
              </a:rPr>
              <a:t>One-Hot Encoding:</a:t>
            </a:r>
          </a:p>
          <a:p>
            <a:pPr lvl="1"/>
            <a:r>
              <a:rPr lang="en-US" sz="2400" dirty="0">
                <a:ea typeface="Cambria" charset="0"/>
                <a:cs typeface="Cambria" charset="0"/>
              </a:rPr>
              <a:t>Each bit encodes a different state </a:t>
            </a:r>
          </a:p>
          <a:p>
            <a:pPr lvl="2"/>
            <a:r>
              <a:rPr lang="en-US" sz="2200" dirty="0">
                <a:ea typeface="Cambria" charset="0"/>
                <a:cs typeface="Cambria" charset="0"/>
              </a:rPr>
              <a:t>Uses </a:t>
            </a:r>
            <a:r>
              <a:rPr lang="en-US" sz="2200" i="1" dirty="0" err="1">
                <a:ea typeface="Cambria" charset="0"/>
                <a:cs typeface="Cambria" charset="0"/>
              </a:rPr>
              <a:t>num_states</a:t>
            </a:r>
            <a:r>
              <a:rPr lang="en-US" sz="2200" dirty="0">
                <a:ea typeface="Cambria" charset="0"/>
                <a:cs typeface="Cambria" charset="0"/>
              </a:rPr>
              <a:t> bits to represent the states</a:t>
            </a:r>
          </a:p>
          <a:p>
            <a:pPr lvl="2"/>
            <a:r>
              <a:rPr lang="en-US" sz="2200" dirty="0">
                <a:ea typeface="Cambria" charset="0"/>
                <a:cs typeface="Cambria" charset="0"/>
              </a:rPr>
              <a:t>Exactly 1 bit is “hot” for a given state</a:t>
            </a:r>
          </a:p>
          <a:p>
            <a:pPr lvl="1"/>
            <a:r>
              <a:rPr lang="en-US" sz="2400" i="1" dirty="0">
                <a:ea typeface="Cambria" charset="0"/>
                <a:cs typeface="Cambria" charset="0"/>
              </a:rPr>
              <a:t>Example states:</a:t>
            </a:r>
            <a:r>
              <a:rPr lang="en-US" sz="2400" dirty="0">
                <a:ea typeface="Cambria" charset="0"/>
                <a:cs typeface="Cambria" charset="0"/>
              </a:rPr>
              <a:t> 0001, 0010, 0100, 1000</a:t>
            </a:r>
            <a:endParaRPr lang="en-US" sz="2400" i="1" dirty="0">
              <a:ea typeface="Cambria" charset="0"/>
              <a:cs typeface="Cambria" charset="0"/>
            </a:endParaRPr>
          </a:p>
          <a:p>
            <a:pPr lvl="1"/>
            <a:r>
              <a:rPr lang="en-US" sz="2400" b="1" dirty="0">
                <a:solidFill>
                  <a:schemeClr val="accent6"/>
                </a:solidFill>
                <a:ea typeface="Cambria" charset="0"/>
                <a:cs typeface="Cambria" charset="0"/>
              </a:rPr>
              <a:t>Simplest design process</a:t>
            </a:r>
            <a:r>
              <a:rPr lang="en-US" sz="2400" dirty="0">
                <a:solidFill>
                  <a:schemeClr val="accent6"/>
                </a:solidFill>
                <a:ea typeface="Cambria" charset="0"/>
                <a:cs typeface="Cambria" charset="0"/>
              </a:rPr>
              <a:t> </a:t>
            </a:r>
            <a:r>
              <a:rPr lang="mr-IN" sz="2400" dirty="0">
                <a:ea typeface="Cambria" charset="0"/>
                <a:cs typeface="Cambria" charset="0"/>
              </a:rPr>
              <a:t>–</a:t>
            </a:r>
            <a:r>
              <a:rPr lang="en-US" sz="2400" dirty="0">
                <a:ea typeface="Cambria" charset="0"/>
                <a:cs typeface="Cambria" charset="0"/>
              </a:rPr>
              <a:t> very automatable</a:t>
            </a:r>
          </a:p>
          <a:p>
            <a:pPr lvl="1"/>
            <a:r>
              <a:rPr lang="en-US" sz="2400" b="1" dirty="0">
                <a:solidFill>
                  <a:srgbClr val="C00000"/>
                </a:solidFill>
                <a:ea typeface="Cambria" charset="0"/>
                <a:cs typeface="Cambria" charset="0"/>
              </a:rPr>
              <a:t>Maximizes</a:t>
            </a:r>
            <a:r>
              <a:rPr lang="en-US" sz="2400" dirty="0">
                <a:solidFill>
                  <a:srgbClr val="C00000"/>
                </a:solidFill>
                <a:ea typeface="Cambria" charset="0"/>
                <a:cs typeface="Cambria" charset="0"/>
              </a:rPr>
              <a:t> </a:t>
            </a:r>
            <a:r>
              <a:rPr lang="en-US" sz="2400" dirty="0">
                <a:ea typeface="Cambria" charset="0"/>
                <a:cs typeface="Cambria" charset="0"/>
              </a:rPr>
              <a:t># flip-flops, </a:t>
            </a:r>
            <a:r>
              <a:rPr lang="en-US" sz="2400" b="1" dirty="0">
                <a:solidFill>
                  <a:schemeClr val="accent6"/>
                </a:solidFill>
                <a:ea typeface="Cambria" charset="0"/>
                <a:cs typeface="Cambria" charset="0"/>
              </a:rPr>
              <a:t>minimizes</a:t>
            </a:r>
            <a:r>
              <a:rPr lang="en-US" sz="2400" dirty="0">
                <a:solidFill>
                  <a:schemeClr val="accent6"/>
                </a:solidFill>
                <a:ea typeface="Cambria" charset="0"/>
                <a:cs typeface="Cambria" charset="0"/>
              </a:rPr>
              <a:t> </a:t>
            </a:r>
            <a:r>
              <a:rPr lang="en-US" sz="2400" dirty="0">
                <a:ea typeface="Cambria" charset="0"/>
                <a:cs typeface="Cambria" charset="0"/>
              </a:rPr>
              <a:t>next state logic</a:t>
            </a:r>
          </a:p>
          <a:p>
            <a:pPr lvl="1"/>
            <a:endParaRPr lang="en-US" sz="1050" dirty="0">
              <a:ea typeface="Cambria" charset="0"/>
              <a:cs typeface="Cambria" charset="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122</a:t>
            </a:fld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5150943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FSM State Encoding (III)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SzPct val="100000"/>
              <a:buFont typeface="+mj-lt"/>
              <a:buAutoNum type="arabicPeriod" startAt="3"/>
            </a:pPr>
            <a:r>
              <a:rPr lang="en-US" b="1" dirty="0">
                <a:ea typeface="Cambria" charset="0"/>
                <a:cs typeface="Cambria" charset="0"/>
              </a:rPr>
              <a:t>Output Encoding:</a:t>
            </a:r>
          </a:p>
          <a:p>
            <a:pPr lvl="1"/>
            <a:r>
              <a:rPr lang="en-US" sz="2400" dirty="0">
                <a:ea typeface="Cambria" charset="0"/>
                <a:cs typeface="Cambria" charset="0"/>
              </a:rPr>
              <a:t>Outputs are </a:t>
            </a:r>
            <a:r>
              <a:rPr lang="en-US" sz="2400" b="1" dirty="0">
                <a:solidFill>
                  <a:schemeClr val="accent6"/>
                </a:solidFill>
                <a:ea typeface="Cambria" charset="0"/>
                <a:cs typeface="Cambria" charset="0"/>
              </a:rPr>
              <a:t>directly accessible </a:t>
            </a:r>
            <a:r>
              <a:rPr lang="en-US" sz="2400" dirty="0">
                <a:ea typeface="Cambria" charset="0"/>
                <a:cs typeface="Cambria" charset="0"/>
              </a:rPr>
              <a:t>in the state encoding</a:t>
            </a:r>
          </a:p>
          <a:p>
            <a:pPr lvl="2"/>
            <a:endParaRPr lang="en-US" sz="2200" dirty="0">
              <a:ea typeface="Cambria" charset="0"/>
              <a:cs typeface="Cambria" charset="0"/>
            </a:endParaRPr>
          </a:p>
          <a:p>
            <a:pPr lvl="1"/>
            <a:r>
              <a:rPr lang="en-US" sz="2400" dirty="0">
                <a:ea typeface="Cambria" charset="0"/>
                <a:cs typeface="Cambria" charset="0"/>
              </a:rPr>
              <a:t>For example, since we have </a:t>
            </a:r>
            <a:r>
              <a:rPr lang="en-US" sz="2400" b="1" dirty="0">
                <a:solidFill>
                  <a:srgbClr val="0070C0"/>
                </a:solidFill>
                <a:ea typeface="Cambria" charset="0"/>
                <a:cs typeface="Cambria" charset="0"/>
              </a:rPr>
              <a:t>3 outputs </a:t>
            </a:r>
            <a:r>
              <a:rPr lang="en-US" sz="2400" dirty="0">
                <a:ea typeface="Cambria" charset="0"/>
                <a:cs typeface="Cambria" charset="0"/>
              </a:rPr>
              <a:t>(light color), encode state with </a:t>
            </a:r>
            <a:r>
              <a:rPr lang="en-US" sz="2400" b="1" dirty="0">
                <a:solidFill>
                  <a:srgbClr val="0070C0"/>
                </a:solidFill>
                <a:ea typeface="Cambria" charset="0"/>
                <a:cs typeface="Cambria" charset="0"/>
              </a:rPr>
              <a:t>3 bits</a:t>
            </a:r>
            <a:r>
              <a:rPr lang="en-US" sz="2400" dirty="0">
                <a:ea typeface="Cambria" charset="0"/>
                <a:cs typeface="Cambria" charset="0"/>
              </a:rPr>
              <a:t>, where each bit represents a color</a:t>
            </a:r>
          </a:p>
          <a:p>
            <a:pPr lvl="1"/>
            <a:r>
              <a:rPr lang="en-US" sz="2400" i="1" dirty="0">
                <a:ea typeface="Cambria" charset="0"/>
                <a:cs typeface="Cambria" charset="0"/>
              </a:rPr>
              <a:t>Example states: </a:t>
            </a:r>
            <a:r>
              <a:rPr lang="en-US" sz="2400" dirty="0">
                <a:ea typeface="Cambria" charset="0"/>
                <a:cs typeface="Cambria" charset="0"/>
              </a:rPr>
              <a:t>001, 010, 100, 110</a:t>
            </a:r>
          </a:p>
          <a:p>
            <a:pPr lvl="2"/>
            <a:r>
              <a:rPr lang="en-US" dirty="0">
                <a:ea typeface="Cambria" charset="0"/>
                <a:cs typeface="Cambria" charset="0"/>
              </a:rPr>
              <a:t>Bit</a:t>
            </a:r>
            <a:r>
              <a:rPr lang="en-US" baseline="-25000" dirty="0">
                <a:ea typeface="Cambria" charset="0"/>
                <a:cs typeface="Cambria" charset="0"/>
              </a:rPr>
              <a:t>0</a:t>
            </a:r>
            <a:r>
              <a:rPr lang="en-US" dirty="0">
                <a:ea typeface="Cambria" charset="0"/>
                <a:cs typeface="Cambria" charset="0"/>
              </a:rPr>
              <a:t> encodes </a:t>
            </a:r>
            <a:r>
              <a:rPr lang="en-US" b="1" dirty="0">
                <a:ea typeface="Cambria" charset="0"/>
                <a:cs typeface="Cambria" charset="0"/>
              </a:rPr>
              <a:t>green</a:t>
            </a:r>
            <a:r>
              <a:rPr lang="en-US" dirty="0">
                <a:ea typeface="Cambria" charset="0"/>
                <a:cs typeface="Cambria" charset="0"/>
              </a:rPr>
              <a:t> light output, </a:t>
            </a:r>
          </a:p>
          <a:p>
            <a:pPr lvl="2"/>
            <a:r>
              <a:rPr lang="en-US" dirty="0">
                <a:ea typeface="Cambria" charset="0"/>
                <a:cs typeface="Cambria" charset="0"/>
              </a:rPr>
              <a:t>Bit</a:t>
            </a:r>
            <a:r>
              <a:rPr lang="en-US" baseline="-25000" dirty="0">
                <a:ea typeface="Cambria" charset="0"/>
                <a:cs typeface="Cambria" charset="0"/>
              </a:rPr>
              <a:t>1</a:t>
            </a:r>
            <a:r>
              <a:rPr lang="en-US" dirty="0">
                <a:ea typeface="Cambria" charset="0"/>
                <a:cs typeface="Cambria" charset="0"/>
              </a:rPr>
              <a:t> encodes </a:t>
            </a:r>
            <a:r>
              <a:rPr lang="en-US" b="1" dirty="0">
                <a:ea typeface="Cambria" charset="0"/>
                <a:cs typeface="Cambria" charset="0"/>
              </a:rPr>
              <a:t>yellow</a:t>
            </a:r>
            <a:r>
              <a:rPr lang="en-US" dirty="0">
                <a:ea typeface="Cambria" charset="0"/>
                <a:cs typeface="Cambria" charset="0"/>
              </a:rPr>
              <a:t> light output</a:t>
            </a:r>
          </a:p>
          <a:p>
            <a:pPr lvl="2"/>
            <a:r>
              <a:rPr lang="en-US" dirty="0">
                <a:ea typeface="Cambria" charset="0"/>
                <a:cs typeface="Cambria" charset="0"/>
              </a:rPr>
              <a:t>Bit</a:t>
            </a:r>
            <a:r>
              <a:rPr lang="en-US" baseline="-25000" dirty="0">
                <a:ea typeface="Cambria" charset="0"/>
                <a:cs typeface="Cambria" charset="0"/>
              </a:rPr>
              <a:t>2 </a:t>
            </a:r>
            <a:r>
              <a:rPr lang="en-US" dirty="0">
                <a:ea typeface="Cambria" charset="0"/>
                <a:cs typeface="Cambria" charset="0"/>
              </a:rPr>
              <a:t>encodes </a:t>
            </a:r>
            <a:r>
              <a:rPr lang="en-US" b="1" dirty="0">
                <a:ea typeface="Cambria" charset="0"/>
                <a:cs typeface="Cambria" charset="0"/>
              </a:rPr>
              <a:t>red</a:t>
            </a:r>
            <a:r>
              <a:rPr lang="en-US" dirty="0">
                <a:ea typeface="Cambria" charset="0"/>
                <a:cs typeface="Cambria" charset="0"/>
              </a:rPr>
              <a:t> light output </a:t>
            </a:r>
          </a:p>
          <a:p>
            <a:pPr marL="671512" lvl="2" indent="0">
              <a:buNone/>
            </a:pPr>
            <a:endParaRPr lang="en-US" dirty="0">
              <a:ea typeface="Cambria" charset="0"/>
              <a:cs typeface="Cambria" charset="0"/>
            </a:endParaRPr>
          </a:p>
          <a:p>
            <a:pPr lvl="1"/>
            <a:r>
              <a:rPr lang="en-US" sz="2600" b="1" dirty="0">
                <a:solidFill>
                  <a:schemeClr val="accent6"/>
                </a:solidFill>
                <a:ea typeface="Cambria" charset="0"/>
                <a:cs typeface="Cambria" charset="0"/>
              </a:rPr>
              <a:t>Minimizes</a:t>
            </a:r>
            <a:r>
              <a:rPr lang="en-US" sz="2600" dirty="0">
                <a:solidFill>
                  <a:schemeClr val="accent6"/>
                </a:solidFill>
                <a:ea typeface="Cambria" charset="0"/>
                <a:cs typeface="Cambria" charset="0"/>
              </a:rPr>
              <a:t> </a:t>
            </a:r>
            <a:r>
              <a:rPr lang="en-US" sz="2600" dirty="0">
                <a:ea typeface="Cambria" charset="0"/>
                <a:cs typeface="Cambria" charset="0"/>
              </a:rPr>
              <a:t>output logic </a:t>
            </a:r>
          </a:p>
          <a:p>
            <a:pPr lvl="1"/>
            <a:r>
              <a:rPr lang="en-US" sz="2400" dirty="0">
                <a:ea typeface="Cambria" charset="0"/>
                <a:cs typeface="Cambria" charset="0"/>
              </a:rPr>
              <a:t>Only works for Moore Machines </a:t>
            </a:r>
            <a:r>
              <a:rPr lang="en-US" sz="2000" dirty="0">
                <a:ea typeface="Cambria" charset="0"/>
                <a:cs typeface="Cambria" charset="0"/>
              </a:rPr>
              <a:t>(output function of state)</a:t>
            </a:r>
            <a:endParaRPr lang="en-US" sz="2000" dirty="0">
              <a:cs typeface="Cambria" charset="0"/>
            </a:endParaRPr>
          </a:p>
          <a:p>
            <a:pPr lvl="1"/>
            <a:endParaRPr lang="en-US" dirty="0">
              <a:ea typeface="Cambria" charset="0"/>
              <a:cs typeface="Cambria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123</a:t>
            </a:fld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6367845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FSM State Encoding (III)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SzPct val="100000"/>
              <a:buFont typeface="+mj-lt"/>
              <a:buAutoNum type="arabicPeriod" startAt="3"/>
            </a:pPr>
            <a:r>
              <a:rPr lang="en-US" b="1" dirty="0">
                <a:ea typeface="Cambria" charset="0"/>
                <a:cs typeface="Cambria" charset="0"/>
              </a:rPr>
              <a:t>Output Encoding:</a:t>
            </a:r>
          </a:p>
          <a:p>
            <a:pPr lvl="1"/>
            <a:r>
              <a:rPr lang="en-US" sz="2400" dirty="0">
                <a:ea typeface="Cambria" charset="0"/>
                <a:cs typeface="Cambria" charset="0"/>
              </a:rPr>
              <a:t>Outputs are </a:t>
            </a:r>
            <a:r>
              <a:rPr lang="en-US" sz="2400" b="1" dirty="0">
                <a:solidFill>
                  <a:schemeClr val="accent6"/>
                </a:solidFill>
                <a:ea typeface="Cambria" charset="0"/>
                <a:cs typeface="Cambria" charset="0"/>
              </a:rPr>
              <a:t>directly accessible </a:t>
            </a:r>
            <a:r>
              <a:rPr lang="en-US" sz="2400" dirty="0">
                <a:ea typeface="Cambria" charset="0"/>
                <a:cs typeface="Cambria" charset="0"/>
              </a:rPr>
              <a:t>in the state encoding</a:t>
            </a:r>
          </a:p>
          <a:p>
            <a:pPr lvl="2"/>
            <a:endParaRPr lang="en-US" sz="2200" dirty="0">
              <a:ea typeface="Cambria" charset="0"/>
              <a:cs typeface="Cambria" charset="0"/>
            </a:endParaRPr>
          </a:p>
          <a:p>
            <a:pPr lvl="1"/>
            <a:r>
              <a:rPr lang="en-US" sz="2400" dirty="0">
                <a:ea typeface="Cambria" charset="0"/>
                <a:cs typeface="Cambria" charset="0"/>
              </a:rPr>
              <a:t>For example, since we have </a:t>
            </a:r>
            <a:r>
              <a:rPr lang="en-US" sz="2400" b="1" dirty="0">
                <a:solidFill>
                  <a:srgbClr val="0070C0"/>
                </a:solidFill>
                <a:ea typeface="Cambria" charset="0"/>
                <a:cs typeface="Cambria" charset="0"/>
              </a:rPr>
              <a:t>3 outputs </a:t>
            </a:r>
            <a:r>
              <a:rPr lang="en-US" sz="2400" dirty="0">
                <a:ea typeface="Cambria" charset="0"/>
                <a:cs typeface="Cambria" charset="0"/>
              </a:rPr>
              <a:t>(light color), encode state with </a:t>
            </a:r>
            <a:r>
              <a:rPr lang="en-US" sz="2400" b="1" dirty="0">
                <a:solidFill>
                  <a:srgbClr val="0070C0"/>
                </a:solidFill>
                <a:ea typeface="Cambria" charset="0"/>
                <a:cs typeface="Cambria" charset="0"/>
              </a:rPr>
              <a:t>3 bits</a:t>
            </a:r>
            <a:r>
              <a:rPr lang="en-US" sz="2400" dirty="0">
                <a:ea typeface="Cambria" charset="0"/>
                <a:cs typeface="Cambria" charset="0"/>
              </a:rPr>
              <a:t>, where each bit represents a color</a:t>
            </a:r>
          </a:p>
          <a:p>
            <a:pPr lvl="1"/>
            <a:r>
              <a:rPr lang="en-US" sz="2400" i="1" dirty="0">
                <a:ea typeface="Cambria" charset="0"/>
                <a:cs typeface="Cambria" charset="0"/>
              </a:rPr>
              <a:t>Example states: </a:t>
            </a:r>
            <a:r>
              <a:rPr lang="en-US" sz="2400" dirty="0">
                <a:ea typeface="Cambria" charset="0"/>
                <a:cs typeface="Cambria" charset="0"/>
              </a:rPr>
              <a:t>001, 010, 100, 110</a:t>
            </a:r>
          </a:p>
          <a:p>
            <a:pPr lvl="2"/>
            <a:r>
              <a:rPr lang="en-US" dirty="0">
                <a:ea typeface="Cambria" charset="0"/>
                <a:cs typeface="Cambria" charset="0"/>
              </a:rPr>
              <a:t>Bit</a:t>
            </a:r>
            <a:r>
              <a:rPr lang="en-US" baseline="-25000" dirty="0">
                <a:ea typeface="Cambria" charset="0"/>
                <a:cs typeface="Cambria" charset="0"/>
              </a:rPr>
              <a:t>0</a:t>
            </a:r>
            <a:r>
              <a:rPr lang="en-US" dirty="0">
                <a:ea typeface="Cambria" charset="0"/>
                <a:cs typeface="Cambria" charset="0"/>
              </a:rPr>
              <a:t> encodes </a:t>
            </a:r>
            <a:r>
              <a:rPr lang="en-US" b="1" dirty="0">
                <a:ea typeface="Cambria" charset="0"/>
                <a:cs typeface="Cambria" charset="0"/>
              </a:rPr>
              <a:t>green</a:t>
            </a:r>
            <a:r>
              <a:rPr lang="en-US" dirty="0">
                <a:ea typeface="Cambria" charset="0"/>
                <a:cs typeface="Cambria" charset="0"/>
              </a:rPr>
              <a:t> light output, </a:t>
            </a:r>
          </a:p>
          <a:p>
            <a:pPr lvl="2"/>
            <a:r>
              <a:rPr lang="en-US" dirty="0">
                <a:ea typeface="Cambria" charset="0"/>
                <a:cs typeface="Cambria" charset="0"/>
              </a:rPr>
              <a:t>Bit</a:t>
            </a:r>
            <a:r>
              <a:rPr lang="en-US" baseline="-25000" dirty="0">
                <a:ea typeface="Cambria" charset="0"/>
                <a:cs typeface="Cambria" charset="0"/>
              </a:rPr>
              <a:t>1</a:t>
            </a:r>
            <a:r>
              <a:rPr lang="en-US" dirty="0">
                <a:ea typeface="Cambria" charset="0"/>
                <a:cs typeface="Cambria" charset="0"/>
              </a:rPr>
              <a:t> encodes </a:t>
            </a:r>
            <a:r>
              <a:rPr lang="en-US" b="1" dirty="0">
                <a:ea typeface="Cambria" charset="0"/>
                <a:cs typeface="Cambria" charset="0"/>
              </a:rPr>
              <a:t>yellow</a:t>
            </a:r>
            <a:r>
              <a:rPr lang="en-US" dirty="0">
                <a:ea typeface="Cambria" charset="0"/>
                <a:cs typeface="Cambria" charset="0"/>
              </a:rPr>
              <a:t> light output</a:t>
            </a:r>
          </a:p>
          <a:p>
            <a:pPr lvl="2"/>
            <a:r>
              <a:rPr lang="en-US" dirty="0">
                <a:ea typeface="Cambria" charset="0"/>
                <a:cs typeface="Cambria" charset="0"/>
              </a:rPr>
              <a:t>Bit</a:t>
            </a:r>
            <a:r>
              <a:rPr lang="en-US" baseline="-25000" dirty="0">
                <a:ea typeface="Cambria" charset="0"/>
                <a:cs typeface="Cambria" charset="0"/>
              </a:rPr>
              <a:t>2 </a:t>
            </a:r>
            <a:r>
              <a:rPr lang="en-US" dirty="0">
                <a:ea typeface="Cambria" charset="0"/>
                <a:cs typeface="Cambria" charset="0"/>
              </a:rPr>
              <a:t>encodes </a:t>
            </a:r>
            <a:r>
              <a:rPr lang="en-US" b="1" dirty="0">
                <a:ea typeface="Cambria" charset="0"/>
                <a:cs typeface="Cambria" charset="0"/>
              </a:rPr>
              <a:t>red</a:t>
            </a:r>
            <a:r>
              <a:rPr lang="en-US" dirty="0">
                <a:ea typeface="Cambria" charset="0"/>
                <a:cs typeface="Cambria" charset="0"/>
              </a:rPr>
              <a:t> light output </a:t>
            </a:r>
          </a:p>
          <a:p>
            <a:pPr marL="671512" lvl="2" indent="0">
              <a:buNone/>
            </a:pPr>
            <a:endParaRPr lang="en-US" dirty="0">
              <a:ea typeface="Cambria" charset="0"/>
              <a:cs typeface="Cambria" charset="0"/>
            </a:endParaRPr>
          </a:p>
          <a:p>
            <a:pPr lvl="1"/>
            <a:r>
              <a:rPr lang="en-US" sz="2600" b="1" dirty="0">
                <a:solidFill>
                  <a:schemeClr val="accent6"/>
                </a:solidFill>
                <a:ea typeface="Cambria" charset="0"/>
                <a:cs typeface="Cambria" charset="0"/>
              </a:rPr>
              <a:t>Minimizes</a:t>
            </a:r>
            <a:r>
              <a:rPr lang="en-US" sz="2600" dirty="0">
                <a:solidFill>
                  <a:schemeClr val="accent6"/>
                </a:solidFill>
                <a:ea typeface="Cambria" charset="0"/>
                <a:cs typeface="Cambria" charset="0"/>
              </a:rPr>
              <a:t> </a:t>
            </a:r>
            <a:r>
              <a:rPr lang="en-US" sz="2600" dirty="0">
                <a:ea typeface="Cambria" charset="0"/>
                <a:cs typeface="Cambria" charset="0"/>
              </a:rPr>
              <a:t>output logic </a:t>
            </a:r>
          </a:p>
          <a:p>
            <a:pPr lvl="1"/>
            <a:r>
              <a:rPr lang="en-US" sz="2400" dirty="0">
                <a:ea typeface="Cambria" charset="0"/>
                <a:cs typeface="Cambria" charset="0"/>
              </a:rPr>
              <a:t>Only works for Moore Machines </a:t>
            </a:r>
            <a:r>
              <a:rPr lang="en-US" sz="2000" dirty="0">
                <a:ea typeface="Cambria" charset="0"/>
                <a:cs typeface="Cambria" charset="0"/>
              </a:rPr>
              <a:t>(output function of state)</a:t>
            </a:r>
            <a:endParaRPr lang="en-US" sz="2000" dirty="0">
              <a:cs typeface="Cambria" charset="0"/>
            </a:endParaRPr>
          </a:p>
          <a:p>
            <a:pPr lvl="1"/>
            <a:endParaRPr lang="en-US" dirty="0">
              <a:ea typeface="Cambria" charset="0"/>
              <a:cs typeface="Cambria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124</a:t>
            </a:fld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4222D7C-774D-1542-B8D6-99FE77B4501C}"/>
              </a:ext>
            </a:extLst>
          </p:cNvPr>
          <p:cNvSpPr txBox="1"/>
          <p:nvPr/>
        </p:nvSpPr>
        <p:spPr>
          <a:xfrm>
            <a:off x="304800" y="2389407"/>
            <a:ext cx="8382000" cy="255454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57150">
            <a:solidFill>
              <a:schemeClr val="accent2"/>
            </a:solidFill>
          </a:ln>
        </p:spPr>
        <p:txBody>
          <a:bodyPr wrap="square" anchor="ctr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The </a:t>
            </a: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designer</a:t>
            </a: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 </a:t>
            </a: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must </a:t>
            </a: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carefully</a:t>
            </a: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 </a:t>
            </a: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choose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an encoding scheme to </a:t>
            </a: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35742A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optimize</a:t>
            </a: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35742A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 </a:t>
            </a: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the design under given constraints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04838327"/>
      </p:ext>
    </p:extLst>
  </p:cSld>
  <p:clrMapOvr>
    <a:masterClrMapping/>
  </p:clrMapOvr>
  <p:transition/>
</p:sld>
</file>

<file path=ppt/slides/slide1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D5541A-6E50-4E10-9A0D-0173EADF0A3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85800" y="1828800"/>
            <a:ext cx="7924800" cy="1752600"/>
          </a:xfrm>
        </p:spPr>
        <p:txBody>
          <a:bodyPr/>
          <a:lstStyle/>
          <a:p>
            <a:r>
              <a:rPr lang="en-US" dirty="0"/>
              <a:t>Moore vs. Mealy Machines</a:t>
            </a: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596F28-B373-4613-A3E5-37E376E1EE0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BEF67B4-941F-4736-A122-66E8AE1B4197}" type="slidenum">
              <a:rPr kumimoji="0" lang="en-US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125</a:t>
            </a:fld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91229845"/>
      </p:ext>
    </p:extLst>
  </p:cSld>
  <p:clrMapOvr>
    <a:masterClrMapping/>
  </p:clrMapOvr>
  <p:transition/>
</p:sld>
</file>

<file path=ppt/slides/slide1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Recall: Moore vs. Mealy FSMs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Next state is determined by the current state and the inputs</a:t>
            </a:r>
          </a:p>
          <a:p>
            <a:r>
              <a:rPr lang="en-US" dirty="0"/>
              <a:t>Two types of finite state machines differ in the </a:t>
            </a:r>
            <a:r>
              <a:rPr lang="en-US" b="1" dirty="0">
                <a:solidFill>
                  <a:srgbClr val="0070C0"/>
                </a:solidFill>
              </a:rPr>
              <a:t>output logic</a:t>
            </a:r>
            <a:r>
              <a:rPr lang="en-US" dirty="0"/>
              <a:t>:</a:t>
            </a:r>
          </a:p>
          <a:p>
            <a:pPr lvl="1"/>
            <a:r>
              <a:rPr lang="en-US" b="1" dirty="0">
                <a:solidFill>
                  <a:schemeClr val="accent6"/>
                </a:solidFill>
              </a:rPr>
              <a:t>Moore FSM</a:t>
            </a:r>
            <a:r>
              <a:rPr lang="en-US" dirty="0">
                <a:solidFill>
                  <a:schemeClr val="accent6"/>
                </a:solidFill>
              </a:rPr>
              <a:t>: </a:t>
            </a:r>
            <a:r>
              <a:rPr lang="en-US" dirty="0"/>
              <a:t>outputs depend only on the current state</a:t>
            </a:r>
          </a:p>
          <a:p>
            <a:pPr lvl="1"/>
            <a:r>
              <a:rPr lang="en-US" b="1" dirty="0">
                <a:solidFill>
                  <a:schemeClr val="accent6"/>
                </a:solidFill>
              </a:rPr>
              <a:t>Mealy FSM</a:t>
            </a:r>
            <a:r>
              <a:rPr lang="en-US" dirty="0">
                <a:solidFill>
                  <a:schemeClr val="accent6"/>
                </a:solidFill>
              </a:rPr>
              <a:t>: </a:t>
            </a:r>
            <a:r>
              <a:rPr lang="en-US" dirty="0"/>
              <a:t>outputs depend on the current state and the inputs</a:t>
            </a:r>
          </a:p>
          <a:p>
            <a:endParaRPr lang="de-CH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126</a:t>
            </a:fld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graphicFrame>
        <p:nvGraphicFramePr>
          <p:cNvPr id="5" name="Object 4"/>
          <p:cNvGraphicFramePr>
            <a:graphicFrameLocks noGrp="1" noChangeAspect="1"/>
          </p:cNvGraphicFramePr>
          <p:nvPr>
            <p:custDataLst>
              <p:tags r:id="rId2"/>
            </p:custDataLst>
            <p:extLst/>
          </p:nvPr>
        </p:nvGraphicFramePr>
        <p:xfrm>
          <a:off x="1752600" y="2911475"/>
          <a:ext cx="5638800" cy="3489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6230" name="VISIO" r:id="rId4" imgW="2614970" imgH="1618137" progId="Visio.Drawing.6">
                  <p:embed/>
                </p:oleObj>
              </mc:Choice>
              <mc:Fallback>
                <p:oleObj name="VISIO" r:id="rId4" imgW="2614970" imgH="1618137" progId="Visio.Drawing.6">
                  <p:embed/>
                  <p:pic>
                    <p:nvPicPr>
                      <p:cNvPr id="5" name="Object 4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52600" y="2911475"/>
                        <a:ext cx="5638800" cy="34893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066275148"/>
      </p:ext>
    </p:extLst>
  </p:cSld>
  <p:clrMapOvr>
    <a:masterClrMapping/>
  </p:clrMapOvr>
  <p:transition/>
</p:sld>
</file>

<file path=ppt/slides/slide1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Moore vs. Mealy FSM Examples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200" dirty="0"/>
              <a:t>Alyssa P. Hacker has a snail that crawls down a paper tape with 1’s and 0’s on it. </a:t>
            </a:r>
          </a:p>
          <a:p>
            <a:r>
              <a:rPr lang="en-US" sz="2200" dirty="0"/>
              <a:t>The snail smiles whenever the last four digits it has crawled over are </a:t>
            </a:r>
            <a:r>
              <a:rPr lang="en-US" sz="2200" dirty="0">
                <a:solidFill>
                  <a:srgbClr val="FF0000"/>
                </a:solidFill>
              </a:rPr>
              <a:t>1101</a:t>
            </a:r>
            <a:r>
              <a:rPr lang="en-US" sz="2200" dirty="0"/>
              <a:t>.  </a:t>
            </a:r>
          </a:p>
          <a:p>
            <a:r>
              <a:rPr lang="en-US" sz="2200" dirty="0"/>
              <a:t>Design Moore and Mealy FSMs of the snail’s brain.</a:t>
            </a:r>
          </a:p>
          <a:p>
            <a:endParaRPr lang="de-CH" sz="2200" dirty="0"/>
          </a:p>
          <a:p>
            <a:endParaRPr lang="en-US" sz="2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127</a:t>
            </a:fld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2514600" y="2901949"/>
          <a:ext cx="5638800" cy="34909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7254" name="VISIO" r:id="rId4" imgW="2614970" imgH="1618137" progId="Visio.Drawing.6">
                  <p:embed/>
                </p:oleObj>
              </mc:Choice>
              <mc:Fallback>
                <p:oleObj name="VISIO" r:id="rId4" imgW="2614970" imgH="1618137" progId="Visio.Drawing.6">
                  <p:embed/>
                  <p:pic>
                    <p:nvPicPr>
                      <p:cNvPr id="5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14600" y="2901949"/>
                        <a:ext cx="5638800" cy="34909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ctangle 5"/>
          <p:cNvSpPr/>
          <p:nvPr/>
        </p:nvSpPr>
        <p:spPr bwMode="auto">
          <a:xfrm>
            <a:off x="2324100" y="4647405"/>
            <a:ext cx="5829300" cy="1753395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018" y="3435350"/>
            <a:ext cx="1596824" cy="2905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563573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6" grpId="0" animBg="1"/>
    </p:bldLst>
  </p:timing>
</p:sld>
</file>

<file path=ppt/slides/slide1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Moore vs. Mealy FSM Examples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200" dirty="0"/>
              <a:t>Alyssa P. Hacker has a snail that crawls down a paper tape with 1’s and 0’s on it. </a:t>
            </a:r>
          </a:p>
          <a:p>
            <a:r>
              <a:rPr lang="en-US" sz="2200" dirty="0"/>
              <a:t>The snail smiles whenever the last four digits it has crawled over are </a:t>
            </a:r>
            <a:r>
              <a:rPr lang="en-US" sz="2200" dirty="0">
                <a:solidFill>
                  <a:srgbClr val="FF0000"/>
                </a:solidFill>
              </a:rPr>
              <a:t>1101</a:t>
            </a:r>
            <a:r>
              <a:rPr lang="en-US" sz="2200" dirty="0"/>
              <a:t>.  </a:t>
            </a:r>
          </a:p>
          <a:p>
            <a:r>
              <a:rPr lang="en-US" sz="2200" dirty="0"/>
              <a:t>Design Moore and Mealy FSMs of the snail’s brain.</a:t>
            </a:r>
          </a:p>
          <a:p>
            <a:endParaRPr lang="de-CH" sz="2200" dirty="0"/>
          </a:p>
          <a:p>
            <a:endParaRPr lang="en-US" sz="2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128</a:t>
            </a:fld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2514600" y="2901949"/>
          <a:ext cx="5638800" cy="34909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8278" name="VISIO" r:id="rId4" imgW="2614970" imgH="1618137" progId="Visio.Drawing.6">
                  <p:embed/>
                </p:oleObj>
              </mc:Choice>
              <mc:Fallback>
                <p:oleObj name="VISIO" r:id="rId4" imgW="2614970" imgH="1618137" progId="Visio.Drawing.6">
                  <p:embed/>
                  <p:pic>
                    <p:nvPicPr>
                      <p:cNvPr id="5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14600" y="2901949"/>
                        <a:ext cx="5638800" cy="34909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7" name="Picture 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018" y="3435350"/>
            <a:ext cx="1596824" cy="2905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8938129"/>
      </p:ext>
    </p:extLst>
  </p:cSld>
  <p:clrMapOvr>
    <a:masterClrMapping/>
  </p:clrMapOvr>
  <p:transition/>
</p:sld>
</file>

<file path=ppt/slides/slide1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State Transition Diagrams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129</a:t>
            </a:fld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graphicFrame>
        <p:nvGraphicFramePr>
          <p:cNvPr id="5" name="Object 2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2286000" y="1331413"/>
          <a:ext cx="6172200" cy="24622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9307" name="VISIO" r:id="rId5" imgW="3848418" imgH="1535704" progId="Visio.Drawing.6">
                  <p:embed/>
                </p:oleObj>
              </mc:Choice>
              <mc:Fallback>
                <p:oleObj name="VISIO" r:id="rId5" imgW="3848418" imgH="1535704" progId="Visio.Drawing.6">
                  <p:embed/>
                  <p:pic>
                    <p:nvPicPr>
                      <p:cNvPr id="5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86000" y="1331413"/>
                        <a:ext cx="6172200" cy="24622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3"/>
          <p:cNvGraphicFramePr>
            <a:graphicFrameLocks noChangeAspect="1"/>
          </p:cNvGraphicFramePr>
          <p:nvPr>
            <p:custDataLst>
              <p:tags r:id="rId3"/>
            </p:custDataLst>
            <p:extLst/>
          </p:nvPr>
        </p:nvGraphicFramePr>
        <p:xfrm>
          <a:off x="2820988" y="3979862"/>
          <a:ext cx="5102225" cy="23383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9308" name="VISIO" r:id="rId7" imgW="3045456" imgH="1395261" progId="Visio.Drawing.6">
                  <p:embed/>
                </p:oleObj>
              </mc:Choice>
              <mc:Fallback>
                <p:oleObj name="VISIO" r:id="rId7" imgW="3045456" imgH="1395261" progId="Visio.Drawing.6">
                  <p:embed/>
                  <p:pic>
                    <p:nvPicPr>
                      <p:cNvPr id="6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20988" y="3979862"/>
                        <a:ext cx="5102225" cy="23383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dist="35921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8" name="Picture 7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018" y="3435350"/>
            <a:ext cx="1596824" cy="2905125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1B991824-6E89-B74E-91F8-9D3A1E28E3D5}"/>
              </a:ext>
            </a:extLst>
          </p:cNvPr>
          <p:cNvSpPr txBox="1"/>
          <p:nvPr/>
        </p:nvSpPr>
        <p:spPr>
          <a:xfrm>
            <a:off x="6400800" y="3668585"/>
            <a:ext cx="27622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What are the tradeoffs?</a:t>
            </a:r>
          </a:p>
        </p:txBody>
      </p:sp>
    </p:spTree>
    <p:extLst>
      <p:ext uri="{BB962C8B-B14F-4D97-AF65-F5344CB8AC3E}">
        <p14:creationId xmlns:p14="http://schemas.microsoft.com/office/powerpoint/2010/main" val="74001489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51AF44-6926-2C47-9B1F-5638CF870C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Multiplexer Using Tri-State Buffers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886AE83-EBE3-7549-ABD1-6C844126565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BD908AF-8D0C-E84C-B976-BC6365C314A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8B19D7DF-598B-483B-A6D0-8553CDFAE631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B337EED-D615-C141-805D-93F203927ED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600" y="1081928"/>
            <a:ext cx="4708519" cy="50700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FB80C954-B167-F54F-A172-5F56FDD14DD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72200" y="1095375"/>
            <a:ext cx="2222500" cy="52515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605292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FSM Design Procedure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b="1" dirty="0">
                <a:ea typeface="Cambria" charset="0"/>
                <a:cs typeface="Cambria" charset="0"/>
              </a:rPr>
              <a:t>Determine</a:t>
            </a:r>
            <a:r>
              <a:rPr lang="en-US" sz="2000" dirty="0">
                <a:ea typeface="Cambria" charset="0"/>
                <a:cs typeface="Cambria" charset="0"/>
              </a:rPr>
              <a:t> all possible states of your machine</a:t>
            </a:r>
          </a:p>
          <a:p>
            <a:r>
              <a:rPr lang="en-US" sz="2000" b="1" dirty="0">
                <a:ea typeface="Cambria" charset="0"/>
                <a:cs typeface="Cambria" charset="0"/>
              </a:rPr>
              <a:t>Develop</a:t>
            </a:r>
            <a:r>
              <a:rPr lang="en-US" sz="2000" dirty="0">
                <a:ea typeface="Cambria" charset="0"/>
                <a:cs typeface="Cambria" charset="0"/>
              </a:rPr>
              <a:t> a </a:t>
            </a:r>
            <a:r>
              <a:rPr lang="en-US" sz="2000" b="1" dirty="0">
                <a:solidFill>
                  <a:srgbClr val="7030A0"/>
                </a:solidFill>
                <a:ea typeface="Cambria" charset="0"/>
                <a:cs typeface="Cambria" charset="0"/>
              </a:rPr>
              <a:t>state transition diagram</a:t>
            </a:r>
          </a:p>
          <a:p>
            <a:pPr lvl="1"/>
            <a:r>
              <a:rPr lang="en-US" sz="1800" dirty="0">
                <a:ea typeface="Cambria" charset="0"/>
                <a:cs typeface="Cambria" charset="0"/>
              </a:rPr>
              <a:t>Generally this is done from a textual description</a:t>
            </a:r>
          </a:p>
          <a:p>
            <a:pPr lvl="1"/>
            <a:r>
              <a:rPr lang="en-US" sz="1800" dirty="0">
                <a:ea typeface="Cambria" charset="0"/>
                <a:cs typeface="Cambria" charset="0"/>
              </a:rPr>
              <a:t>You need to 1) determine the </a:t>
            </a:r>
            <a:r>
              <a:rPr lang="en-US" sz="1800" b="1" dirty="0">
                <a:solidFill>
                  <a:srgbClr val="0070C0"/>
                </a:solidFill>
                <a:ea typeface="Cambria" charset="0"/>
                <a:cs typeface="Cambria" charset="0"/>
              </a:rPr>
              <a:t>inputs</a:t>
            </a:r>
            <a:r>
              <a:rPr lang="en-US" sz="1800" dirty="0">
                <a:solidFill>
                  <a:srgbClr val="0070C0"/>
                </a:solidFill>
                <a:ea typeface="Cambria" charset="0"/>
                <a:cs typeface="Cambria" charset="0"/>
              </a:rPr>
              <a:t> </a:t>
            </a:r>
            <a:r>
              <a:rPr lang="en-US" sz="1800" dirty="0">
                <a:ea typeface="Cambria" charset="0"/>
                <a:cs typeface="Cambria" charset="0"/>
              </a:rPr>
              <a:t>and </a:t>
            </a:r>
            <a:r>
              <a:rPr lang="en-US" sz="1800" b="1" dirty="0">
                <a:solidFill>
                  <a:srgbClr val="0070C0"/>
                </a:solidFill>
                <a:ea typeface="Cambria" charset="0"/>
                <a:cs typeface="Cambria" charset="0"/>
              </a:rPr>
              <a:t>outputs</a:t>
            </a:r>
            <a:r>
              <a:rPr lang="en-US" sz="1800" dirty="0">
                <a:solidFill>
                  <a:srgbClr val="0070C0"/>
                </a:solidFill>
                <a:ea typeface="Cambria" charset="0"/>
                <a:cs typeface="Cambria" charset="0"/>
              </a:rPr>
              <a:t> </a:t>
            </a:r>
            <a:r>
              <a:rPr lang="en-US" sz="1800" dirty="0">
                <a:ea typeface="Cambria" charset="0"/>
                <a:cs typeface="Cambria" charset="0"/>
              </a:rPr>
              <a:t>for each </a:t>
            </a:r>
            <a:r>
              <a:rPr lang="en-US" sz="1800" b="1" dirty="0">
                <a:solidFill>
                  <a:srgbClr val="0070C0"/>
                </a:solidFill>
                <a:ea typeface="Cambria" charset="0"/>
                <a:cs typeface="Cambria" charset="0"/>
              </a:rPr>
              <a:t>state</a:t>
            </a:r>
            <a:r>
              <a:rPr lang="en-US" sz="1800" dirty="0">
                <a:solidFill>
                  <a:srgbClr val="0070C0"/>
                </a:solidFill>
                <a:ea typeface="Cambria" charset="0"/>
                <a:cs typeface="Cambria" charset="0"/>
              </a:rPr>
              <a:t> </a:t>
            </a:r>
            <a:r>
              <a:rPr lang="en-US" sz="1800" dirty="0">
                <a:ea typeface="Cambria" charset="0"/>
                <a:cs typeface="Cambria" charset="0"/>
              </a:rPr>
              <a:t>and      2) figure out how to get from one state to another</a:t>
            </a:r>
          </a:p>
          <a:p>
            <a:r>
              <a:rPr lang="en-US" sz="2000" b="1" dirty="0">
                <a:ea typeface="Cambria" charset="0"/>
                <a:cs typeface="Cambria" charset="0"/>
              </a:rPr>
              <a:t>Approach</a:t>
            </a:r>
          </a:p>
          <a:p>
            <a:pPr lvl="1"/>
            <a:r>
              <a:rPr lang="en-US" sz="1800" dirty="0">
                <a:ea typeface="Cambria" charset="0"/>
                <a:cs typeface="Cambria" charset="0"/>
              </a:rPr>
              <a:t>Start by defining the </a:t>
            </a:r>
            <a:r>
              <a:rPr lang="en-US" sz="1800" b="1" dirty="0">
                <a:solidFill>
                  <a:srgbClr val="0070C0"/>
                </a:solidFill>
                <a:ea typeface="Cambria" charset="0"/>
                <a:cs typeface="Cambria" charset="0"/>
              </a:rPr>
              <a:t>reset state </a:t>
            </a:r>
            <a:r>
              <a:rPr lang="en-US" sz="1800" dirty="0">
                <a:ea typeface="Cambria" charset="0"/>
                <a:cs typeface="Cambria" charset="0"/>
              </a:rPr>
              <a:t>and what happens from it </a:t>
            </a:r>
            <a:r>
              <a:rPr lang="mr-IN" sz="1800" dirty="0">
                <a:ea typeface="Cambria" charset="0"/>
                <a:cs typeface="Cambria" charset="0"/>
              </a:rPr>
              <a:t>–</a:t>
            </a:r>
            <a:r>
              <a:rPr lang="en-US" sz="1800" dirty="0">
                <a:ea typeface="Cambria" charset="0"/>
                <a:cs typeface="Cambria" charset="0"/>
              </a:rPr>
              <a:t> this is typically an easy point to start from</a:t>
            </a:r>
          </a:p>
          <a:p>
            <a:pPr lvl="1"/>
            <a:r>
              <a:rPr lang="en-US" sz="1800" dirty="0">
                <a:ea typeface="Cambria" charset="0"/>
                <a:cs typeface="Cambria" charset="0"/>
              </a:rPr>
              <a:t>Then continue to add </a:t>
            </a:r>
            <a:r>
              <a:rPr lang="en-US" sz="1800" b="1" dirty="0">
                <a:ea typeface="Cambria" charset="0"/>
                <a:cs typeface="Cambria" charset="0"/>
              </a:rPr>
              <a:t>transitions</a:t>
            </a:r>
            <a:r>
              <a:rPr lang="en-US" sz="1800" dirty="0">
                <a:ea typeface="Cambria" charset="0"/>
                <a:cs typeface="Cambria" charset="0"/>
              </a:rPr>
              <a:t> and </a:t>
            </a:r>
            <a:r>
              <a:rPr lang="en-US" sz="1800" b="1" dirty="0">
                <a:ea typeface="Cambria" charset="0"/>
                <a:cs typeface="Cambria" charset="0"/>
              </a:rPr>
              <a:t>states</a:t>
            </a:r>
          </a:p>
          <a:p>
            <a:pPr lvl="1"/>
            <a:r>
              <a:rPr lang="en-US" sz="1800" dirty="0">
                <a:ea typeface="Cambria" charset="0"/>
                <a:cs typeface="Cambria" charset="0"/>
              </a:rPr>
              <a:t>Picking </a:t>
            </a:r>
            <a:r>
              <a:rPr lang="en-US" sz="1800" b="1" dirty="0">
                <a:solidFill>
                  <a:srgbClr val="0070C0"/>
                </a:solidFill>
                <a:ea typeface="Cambria" charset="0"/>
                <a:cs typeface="Cambria" charset="0"/>
              </a:rPr>
              <a:t>good state names </a:t>
            </a:r>
            <a:r>
              <a:rPr lang="en-US" sz="1800" dirty="0">
                <a:ea typeface="Cambria" charset="0"/>
                <a:cs typeface="Cambria" charset="0"/>
              </a:rPr>
              <a:t>is very important</a:t>
            </a:r>
          </a:p>
          <a:p>
            <a:pPr lvl="1"/>
            <a:r>
              <a:rPr lang="en-US" sz="1800" dirty="0">
                <a:ea typeface="Cambria" charset="0"/>
                <a:cs typeface="Cambria" charset="0"/>
              </a:rPr>
              <a:t>Building an FSM is </a:t>
            </a:r>
            <a:r>
              <a:rPr lang="en-US" sz="1800" b="1" dirty="0">
                <a:ea typeface="Cambria" charset="0"/>
                <a:cs typeface="Cambria" charset="0"/>
              </a:rPr>
              <a:t>like</a:t>
            </a:r>
            <a:r>
              <a:rPr lang="en-US" sz="1800" dirty="0">
                <a:ea typeface="Cambria" charset="0"/>
                <a:cs typeface="Cambria" charset="0"/>
              </a:rPr>
              <a:t> programming (but it </a:t>
            </a:r>
            <a:r>
              <a:rPr lang="en-US" sz="1800" i="1" dirty="0">
                <a:ea typeface="Cambria" charset="0"/>
                <a:cs typeface="Cambria" charset="0"/>
              </a:rPr>
              <a:t>is not</a:t>
            </a:r>
            <a:r>
              <a:rPr lang="en-US" sz="1800" dirty="0">
                <a:ea typeface="Cambria" charset="0"/>
                <a:cs typeface="Cambria" charset="0"/>
              </a:rPr>
              <a:t> programming!)</a:t>
            </a:r>
          </a:p>
          <a:p>
            <a:pPr lvl="2"/>
            <a:r>
              <a:rPr lang="en-US" sz="1600" dirty="0">
                <a:ea typeface="Cambria" charset="0"/>
                <a:cs typeface="Cambria" charset="0"/>
              </a:rPr>
              <a:t>An FSM has a sequential “control-flow” like a program with conditionals and </a:t>
            </a:r>
            <a:r>
              <a:rPr lang="en-US" sz="1600" dirty="0" err="1">
                <a:ea typeface="Cambria" charset="0"/>
                <a:cs typeface="Cambria" charset="0"/>
              </a:rPr>
              <a:t>goto’s</a:t>
            </a:r>
            <a:r>
              <a:rPr lang="en-US" sz="1600" dirty="0">
                <a:ea typeface="Cambria" charset="0"/>
                <a:cs typeface="Cambria" charset="0"/>
              </a:rPr>
              <a:t> </a:t>
            </a:r>
          </a:p>
          <a:p>
            <a:pPr lvl="2"/>
            <a:r>
              <a:rPr lang="en-US" sz="1600" dirty="0">
                <a:ea typeface="Cambria" charset="0"/>
                <a:cs typeface="Cambria" charset="0"/>
              </a:rPr>
              <a:t>The if-then-else construct is controlled by one or more inputs</a:t>
            </a:r>
          </a:p>
          <a:p>
            <a:pPr lvl="2"/>
            <a:r>
              <a:rPr lang="en-US" sz="1600" dirty="0">
                <a:ea typeface="Cambria" charset="0"/>
                <a:cs typeface="Cambria" charset="0"/>
              </a:rPr>
              <a:t>The outputs are controlled by the state or the inputs</a:t>
            </a:r>
          </a:p>
          <a:p>
            <a:pPr lvl="1"/>
            <a:r>
              <a:rPr lang="en-US" sz="1800" dirty="0">
                <a:ea typeface="Cambria" charset="0"/>
                <a:cs typeface="Cambria" charset="0"/>
              </a:rPr>
              <a:t>In hardware, we typically have many concurrent FSMs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130</a:t>
            </a:fld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2951959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B95F7C-F64A-0745-9BF4-5015E46736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is to Come: LC-3 Processor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0A409CF-00FE-244B-B485-831033B1F5B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6063E98-38ED-3949-B456-1B264ED239B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3FCFE49-F7D8-9F40-A47B-CD8F660E719E}" type="slidenum"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131</a:t>
            </a:fld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grpSp>
        <p:nvGrpSpPr>
          <p:cNvPr id="5" name="Group 6">
            <a:extLst>
              <a:ext uri="{FF2B5EF4-FFF2-40B4-BE49-F238E27FC236}">
                <a16:creationId xmlns:a16="http://schemas.microsoft.com/office/drawing/2014/main" id="{5FD11181-CEC0-3B4A-ADEB-454D1661ED1A}"/>
              </a:ext>
            </a:extLst>
          </p:cNvPr>
          <p:cNvGrpSpPr>
            <a:grpSpLocks/>
          </p:cNvGrpSpPr>
          <p:nvPr/>
        </p:nvGrpSpPr>
        <p:grpSpPr bwMode="auto">
          <a:xfrm>
            <a:off x="2185989" y="914400"/>
            <a:ext cx="4653186" cy="5840361"/>
            <a:chOff x="2185616" y="914400"/>
            <a:chExt cx="4772768" cy="5943600"/>
          </a:xfrm>
        </p:grpSpPr>
        <p:pic>
          <p:nvPicPr>
            <p:cNvPr id="6" name="Picture 2">
              <a:extLst>
                <a:ext uri="{FF2B5EF4-FFF2-40B4-BE49-F238E27FC236}">
                  <a16:creationId xmlns:a16="http://schemas.microsoft.com/office/drawing/2014/main" id="{508C382E-043C-A54A-9591-7EB8332FF55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85616" y="914400"/>
              <a:ext cx="4772768" cy="5943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" name="Rectangle 4">
              <a:extLst>
                <a:ext uri="{FF2B5EF4-FFF2-40B4-BE49-F238E27FC236}">
                  <a16:creationId xmlns:a16="http://schemas.microsoft.com/office/drawing/2014/main" id="{616F57AC-D154-9443-A2DA-B68FB40831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76600" y="1600200"/>
              <a:ext cx="1905000" cy="2819400"/>
            </a:xfrm>
            <a:prstGeom prst="rect">
              <a:avLst/>
            </a:prstGeom>
            <a:solidFill>
              <a:srgbClr val="FF0000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8" name="Rectangle 9">
              <a:extLst>
                <a:ext uri="{FF2B5EF4-FFF2-40B4-BE49-F238E27FC236}">
                  <a16:creationId xmlns:a16="http://schemas.microsoft.com/office/drawing/2014/main" id="{03ECEEAF-E058-7B4A-9A6E-23F9E87CE5B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81600" y="1600200"/>
              <a:ext cx="1600200" cy="2819400"/>
            </a:xfrm>
            <a:prstGeom prst="rect">
              <a:avLst/>
            </a:prstGeom>
            <a:solidFill>
              <a:srgbClr val="00B0F0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9" name="Rectangle 10">
              <a:extLst>
                <a:ext uri="{FF2B5EF4-FFF2-40B4-BE49-F238E27FC236}">
                  <a16:creationId xmlns:a16="http://schemas.microsoft.com/office/drawing/2014/main" id="{C6FBD1BA-D973-E74F-B4AF-1CC162C314A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00400" y="5829300"/>
              <a:ext cx="914400" cy="647700"/>
            </a:xfrm>
            <a:prstGeom prst="rect">
              <a:avLst/>
            </a:prstGeom>
            <a:solidFill>
              <a:srgbClr val="00B050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2291A1C0-3C0E-974D-8733-0F4F400B0EE6}"/>
                </a:ext>
              </a:extLst>
            </p:cNvPr>
            <p:cNvSpPr/>
            <p:nvPr/>
          </p:nvSpPr>
          <p:spPr bwMode="auto">
            <a:xfrm>
              <a:off x="4953059" y="5867400"/>
              <a:ext cx="914542" cy="609600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2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530FA2E8-5751-1247-8469-4FBE3C61A19E}"/>
                </a:ext>
              </a:extLst>
            </p:cNvPr>
            <p:cNvSpPr/>
            <p:nvPr/>
          </p:nvSpPr>
          <p:spPr bwMode="auto">
            <a:xfrm>
              <a:off x="5943813" y="5892800"/>
              <a:ext cx="914542" cy="609600"/>
            </a:xfrm>
            <a:prstGeom prst="rect">
              <a:avLst/>
            </a:prstGeom>
            <a:solidFill>
              <a:schemeClr val="accent5">
                <a:lumMod val="50000"/>
                <a:alpha val="2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charset="-128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1749135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E01113-D2E2-BA47-99D9-75C6E91E50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is to Come: LC-3 Datapath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A59AF2-96DF-0C4B-A3A2-A155D07FC26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3545A95-136F-E74C-9178-66DA0DAFBFB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3FCFE49-F7D8-9F40-A47B-CD8F660E719E}" type="slidenum"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132</a:t>
            </a:fld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B59B6D1-9C92-F748-B1C4-20698A7EC55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45801" y="955979"/>
            <a:ext cx="5071768" cy="5725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913843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3" name="Rectangle 4">
            <a:extLst>
              <a:ext uri="{FF2B5EF4-FFF2-40B4-BE49-F238E27FC236}">
                <a16:creationId xmlns:a16="http://schemas.microsoft.com/office/drawing/2014/main" id="{48A963B1-7CED-5440-A0CA-52578B5A24AB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334963" y="641350"/>
            <a:ext cx="8428037" cy="1720850"/>
          </a:xfrm>
        </p:spPr>
        <p:txBody>
          <a:bodyPr/>
          <a:lstStyle/>
          <a:p>
            <a:pPr algn="ctr" eaLnBrk="1" hangingPunct="1"/>
            <a:br>
              <a:rPr lang="en-US" altLang="en-US" dirty="0">
                <a:ea typeface="ＭＳ Ｐゴシック" panose="020B0600070205080204" pitchFamily="34" charset="-128"/>
              </a:rPr>
            </a:br>
            <a:r>
              <a:rPr lang="en-US" altLang="en-US" sz="4500" b="1" dirty="0">
                <a:ea typeface="ＭＳ Ｐゴシック" panose="020B0600070205080204" pitchFamily="34" charset="-128"/>
              </a:rPr>
              <a:t>Digital Design &amp; Computer Arch.</a:t>
            </a:r>
            <a:br>
              <a:rPr lang="en-US" altLang="en-US" sz="4500" b="1" dirty="0">
                <a:ea typeface="ＭＳ Ｐゴシック" panose="020B0600070205080204" pitchFamily="34" charset="-128"/>
              </a:rPr>
            </a:br>
            <a:br>
              <a:rPr lang="en-US" altLang="en-US" sz="1000" b="1" dirty="0">
                <a:ea typeface="ＭＳ Ｐゴシック" panose="020B0600070205080204" pitchFamily="34" charset="-128"/>
              </a:rPr>
            </a:br>
            <a:r>
              <a:rPr lang="en-US" altLang="en-US" sz="4400" dirty="0">
                <a:solidFill>
                  <a:srgbClr val="FF0000"/>
                </a:solidFill>
                <a:ea typeface="ＭＳ Ｐゴシック" panose="020B0600070205080204" pitchFamily="34" charset="-128"/>
              </a:rPr>
              <a:t>Lecture 6: Sequential Logic Design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CE712055-A21C-2048-B880-6CEA6B625F58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2900363"/>
          </a:xfrm>
        </p:spPr>
        <p:txBody>
          <a:bodyPr/>
          <a:lstStyle/>
          <a:p>
            <a:pPr eaLnBrk="1" hangingPunct="1"/>
            <a:endParaRPr lang="en-US" altLang="en-US" dirty="0">
              <a:solidFill>
                <a:srgbClr val="003399"/>
              </a:solidFill>
              <a:ea typeface="ＭＳ Ｐゴシック" panose="020B0600070205080204" pitchFamily="34" charset="-128"/>
            </a:endParaRPr>
          </a:p>
          <a:p>
            <a:pPr eaLnBrk="1" hangingPunct="1"/>
            <a:r>
              <a:rPr lang="en-US" altLang="en-US" sz="2800" dirty="0">
                <a:solidFill>
                  <a:srgbClr val="003399"/>
                </a:solidFill>
                <a:ea typeface="ＭＳ Ｐゴシック" panose="020B0600070205080204" pitchFamily="34" charset="-128"/>
              </a:rPr>
              <a:t>Prof. </a:t>
            </a:r>
            <a:r>
              <a:rPr lang="en-US" altLang="en-US" sz="2800" dirty="0" err="1">
                <a:solidFill>
                  <a:srgbClr val="003399"/>
                </a:solidFill>
                <a:ea typeface="ＭＳ Ｐゴシック" panose="020B0600070205080204" pitchFamily="34" charset="-128"/>
              </a:rPr>
              <a:t>Onur</a:t>
            </a:r>
            <a:r>
              <a:rPr lang="en-US" altLang="en-US" sz="2800" dirty="0">
                <a:solidFill>
                  <a:srgbClr val="003399"/>
                </a:solidFill>
                <a:ea typeface="ＭＳ Ｐゴシック" panose="020B0600070205080204" pitchFamily="34" charset="-128"/>
              </a:rPr>
              <a:t> </a:t>
            </a:r>
            <a:r>
              <a:rPr lang="en-US" altLang="en-US" sz="2800" dirty="0" err="1">
                <a:solidFill>
                  <a:srgbClr val="003399"/>
                </a:solidFill>
                <a:ea typeface="ＭＳ Ｐゴシック" panose="020B0600070205080204" pitchFamily="34" charset="-128"/>
              </a:rPr>
              <a:t>Mutlu</a:t>
            </a:r>
            <a:endParaRPr lang="en-US" altLang="en-US" sz="2800" dirty="0">
              <a:solidFill>
                <a:srgbClr val="003399"/>
              </a:solidFill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 sz="2800" dirty="0">
              <a:solidFill>
                <a:srgbClr val="003399"/>
              </a:solidFill>
              <a:ea typeface="ＭＳ Ｐゴシック" panose="020B0600070205080204" pitchFamily="34" charset="-128"/>
            </a:endParaRPr>
          </a:p>
          <a:p>
            <a:pPr eaLnBrk="1" hangingPunct="1"/>
            <a:r>
              <a:rPr lang="en-US" altLang="en-US" dirty="0">
                <a:ea typeface="ＭＳ Ｐゴシック" panose="020B0600070205080204" pitchFamily="34" charset="-128"/>
              </a:rPr>
              <a:t>ETH Zürich</a:t>
            </a:r>
          </a:p>
          <a:p>
            <a:pPr eaLnBrk="1" hangingPunct="1"/>
            <a:r>
              <a:rPr lang="en-US" altLang="en-US" dirty="0">
                <a:ea typeface="ＭＳ Ｐゴシック" panose="020B0600070205080204" pitchFamily="34" charset="-128"/>
              </a:rPr>
              <a:t>Spring 2020</a:t>
            </a:r>
          </a:p>
          <a:p>
            <a:pPr eaLnBrk="1" hangingPunct="1"/>
            <a:r>
              <a:rPr lang="en-US" altLang="en-US" dirty="0">
                <a:ea typeface="ＭＳ Ｐゴシック" panose="020B0600070205080204" pitchFamily="34" charset="-128"/>
              </a:rPr>
              <a:t>6 March 2020</a:t>
            </a:r>
          </a:p>
          <a:p>
            <a:pPr eaLnBrk="1" hangingPunct="1"/>
            <a:endParaRPr lang="en-US" altLang="en-US" dirty="0"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 dirty="0"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 dirty="0"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001749809"/>
      </p:ext>
    </p:extLst>
  </p:cSld>
  <p:clrMapOvr>
    <a:masterClrMapping/>
  </p:clrMapOvr>
  <p:transition/>
</p:sld>
</file>

<file path=ppt/slides/slide1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D5541A-6E50-4E10-9A0D-0173EADF0A3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Backup Slides:</a:t>
            </a:r>
            <a:br>
              <a:rPr lang="en-US" dirty="0"/>
            </a:br>
            <a:r>
              <a:rPr lang="en-US" dirty="0"/>
              <a:t>Different Types of Flip Flops</a:t>
            </a: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596F28-B373-4613-A3E5-37E376E1EE0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prstGeom prst="rect">
            <a:avLst/>
          </a:prstGeom>
        </p:spPr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BEF67B4-941F-4736-A122-66E8AE1B4197}" type="slidenum">
              <a:rPr kumimoji="0" lang="en-US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134</a:t>
            </a:fld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51133887"/>
      </p:ext>
    </p:extLst>
  </p:cSld>
  <p:clrMapOvr>
    <a:masterClrMapping/>
  </p:clrMapOvr>
  <p:transition/>
</p:sld>
</file>

<file path=ppt/slides/slide1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Enabled Flip-Flops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Inputs:</a:t>
            </a:r>
            <a:r>
              <a:rPr lang="en-US" dirty="0"/>
              <a:t> CLK, D, EN</a:t>
            </a:r>
          </a:p>
          <a:p>
            <a:pPr lvl="1"/>
            <a:r>
              <a:rPr lang="en-US" dirty="0"/>
              <a:t>The enable input (EN) controls when new data (D) is stored</a:t>
            </a:r>
          </a:p>
          <a:p>
            <a:r>
              <a:rPr lang="en-US" b="1" dirty="0"/>
              <a:t>Function:</a:t>
            </a:r>
          </a:p>
          <a:p>
            <a:pPr lvl="1"/>
            <a:r>
              <a:rPr lang="en-US" b="1" dirty="0">
                <a:solidFill>
                  <a:schemeClr val="accent6"/>
                </a:solidFill>
              </a:rPr>
              <a:t>EN = 1</a:t>
            </a:r>
            <a:r>
              <a:rPr lang="en-US" dirty="0"/>
              <a:t>:  D passes through to Q on the clock edge </a:t>
            </a:r>
          </a:p>
          <a:p>
            <a:pPr lvl="1"/>
            <a:r>
              <a:rPr lang="en-US" b="1" dirty="0">
                <a:solidFill>
                  <a:schemeClr val="accent6"/>
                </a:solidFill>
              </a:rPr>
              <a:t>EN = 0</a:t>
            </a:r>
            <a:r>
              <a:rPr lang="en-US" dirty="0"/>
              <a:t>:  the flip-flop retains its previous state</a:t>
            </a:r>
          </a:p>
          <a:p>
            <a:endParaRPr lang="de-CH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prstGeom prst="rect">
            <a:avLst/>
          </a:prstGeom>
        </p:spPr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135</a:t>
            </a:fld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graphicFrame>
        <p:nvGraphicFramePr>
          <p:cNvPr id="5" name="Object 4"/>
          <p:cNvGraphicFramePr>
            <a:graphicFrameLocks noGrp="1" noChangeAspect="1"/>
          </p:cNvGraphicFramePr>
          <p:nvPr>
            <p:custDataLst>
              <p:tags r:id="rId2"/>
            </p:custDataLst>
            <p:extLst/>
          </p:nvPr>
        </p:nvGraphicFramePr>
        <p:xfrm>
          <a:off x="1828800" y="3657600"/>
          <a:ext cx="4723719" cy="2606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4422" name="VISIO" r:id="rId4" imgW="2129529" imgH="1175439" progId="Visio.Drawing.6">
                  <p:embed/>
                </p:oleObj>
              </mc:Choice>
              <mc:Fallback>
                <p:oleObj name="VISIO" r:id="rId4" imgW="2129529" imgH="1175439" progId="Visio.Drawing.6">
                  <p:embed/>
                  <p:pic>
                    <p:nvPicPr>
                      <p:cNvPr id="5" name="Object 4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28800" y="3657600"/>
                        <a:ext cx="4723719" cy="26066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ctangle 5"/>
          <p:cNvSpPr/>
          <p:nvPr/>
        </p:nvSpPr>
        <p:spPr bwMode="auto">
          <a:xfrm>
            <a:off x="4876800" y="3733800"/>
            <a:ext cx="1524000" cy="258445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2833722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6" grpId="0" animBg="1"/>
    </p:bldLst>
  </p:timing>
</p:sld>
</file>

<file path=ppt/slides/slide1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Resettable Flip-Flop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Inputs: </a:t>
            </a:r>
            <a:r>
              <a:rPr lang="en-US" dirty="0"/>
              <a:t>CLK, D, Reset</a:t>
            </a:r>
          </a:p>
          <a:p>
            <a:pPr lvl="1"/>
            <a:r>
              <a:rPr lang="en-US" dirty="0"/>
              <a:t>The Reset is used to set the output to 0.</a:t>
            </a:r>
          </a:p>
          <a:p>
            <a:r>
              <a:rPr lang="en-US" b="1" dirty="0"/>
              <a:t>Function:</a:t>
            </a:r>
          </a:p>
          <a:p>
            <a:pPr lvl="1"/>
            <a:r>
              <a:rPr lang="en-US" b="1" i="1" dirty="0">
                <a:solidFill>
                  <a:schemeClr val="accent6"/>
                </a:solidFill>
              </a:rPr>
              <a:t>Reset = 1: </a:t>
            </a:r>
            <a:r>
              <a:rPr lang="en-US" dirty="0"/>
              <a:t>Q is forced to 0 </a:t>
            </a:r>
          </a:p>
          <a:p>
            <a:pPr lvl="1"/>
            <a:r>
              <a:rPr lang="en-US" b="1" i="1" dirty="0">
                <a:solidFill>
                  <a:schemeClr val="accent6"/>
                </a:solidFill>
              </a:rPr>
              <a:t>Reset = 0: </a:t>
            </a:r>
            <a:r>
              <a:rPr lang="en-US" dirty="0"/>
              <a:t>the flip-flop behaves like an ordinary D flip-flop</a:t>
            </a:r>
          </a:p>
          <a:p>
            <a:endParaRPr lang="de-CH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prstGeom prst="rect">
            <a:avLst/>
          </a:prstGeom>
        </p:spPr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136</a:t>
            </a:fld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graphicFrame>
        <p:nvGraphicFramePr>
          <p:cNvPr id="5" name="Object 4"/>
          <p:cNvGraphicFramePr>
            <a:graphicFrameLocks noGrp="1" noChangeAspect="1"/>
          </p:cNvGraphicFramePr>
          <p:nvPr>
            <p:custDataLst>
              <p:tags r:id="rId2"/>
            </p:custDataLst>
            <p:extLst/>
          </p:nvPr>
        </p:nvGraphicFramePr>
        <p:xfrm>
          <a:off x="2590800" y="3123115"/>
          <a:ext cx="3611562" cy="3057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5446" name="VISIO" r:id="rId4" imgW="1067054" imgH="903714" progId="Visio.Drawing.6">
                  <p:embed/>
                </p:oleObj>
              </mc:Choice>
              <mc:Fallback>
                <p:oleObj name="VISIO" r:id="rId4" imgW="1067054" imgH="903714" progId="Visio.Drawing.6">
                  <p:embed/>
                  <p:pic>
                    <p:nvPicPr>
                      <p:cNvPr id="5" name="Object 4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90800" y="3123115"/>
                        <a:ext cx="3611562" cy="30575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46166613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Resettable Flip-Flops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Two types:</a:t>
            </a:r>
          </a:p>
          <a:p>
            <a:pPr lvl="1"/>
            <a:r>
              <a:rPr lang="en-US" b="1" dirty="0"/>
              <a:t>Synchronous</a:t>
            </a:r>
            <a:r>
              <a:rPr lang="en-US" dirty="0"/>
              <a:t>: resets at the clock edge only</a:t>
            </a:r>
          </a:p>
          <a:p>
            <a:pPr lvl="1"/>
            <a:r>
              <a:rPr lang="en-US" b="1" dirty="0"/>
              <a:t>Asynchronous</a:t>
            </a:r>
            <a:r>
              <a:rPr lang="en-US" dirty="0"/>
              <a:t>: resets immediately when Reset = 1</a:t>
            </a:r>
          </a:p>
          <a:p>
            <a:r>
              <a:rPr lang="en-US" dirty="0"/>
              <a:t>Asynchronously resettable flip-flop requires changing the internal circuitry of the flip-flop (see Exercise 3.10)</a:t>
            </a:r>
          </a:p>
          <a:p>
            <a:r>
              <a:rPr lang="en-US" dirty="0"/>
              <a:t>Synchronously resettable flip-flop?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prstGeom prst="rect">
            <a:avLst/>
          </a:prstGeom>
        </p:spPr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137</a:t>
            </a:fld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graphicFrame>
        <p:nvGraphicFramePr>
          <p:cNvPr id="5" name="Object 4"/>
          <p:cNvGraphicFramePr>
            <a:graphicFrameLocks noGrp="1" noChangeAspect="1"/>
          </p:cNvGraphicFramePr>
          <p:nvPr>
            <p:custDataLst>
              <p:tags r:id="rId2"/>
            </p:custDataLst>
            <p:extLst/>
          </p:nvPr>
        </p:nvGraphicFramePr>
        <p:xfrm>
          <a:off x="2667000" y="3784547"/>
          <a:ext cx="3526779" cy="247020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6470" name="VISIO" r:id="rId4" imgW="1514332" imgH="1060948" progId="Visio.Drawing.6">
                  <p:embed/>
                </p:oleObj>
              </mc:Choice>
              <mc:Fallback>
                <p:oleObj name="VISIO" r:id="rId4" imgW="1514332" imgH="1060948" progId="Visio.Drawing.6">
                  <p:embed/>
                  <p:pic>
                    <p:nvPicPr>
                      <p:cNvPr id="5" name="Object 4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67000" y="3784547"/>
                        <a:ext cx="3526779" cy="247020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2916858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Settable Flip-Flop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Inputs:</a:t>
            </a:r>
            <a:r>
              <a:rPr lang="en-US" dirty="0"/>
              <a:t> CLK, D, Set</a:t>
            </a:r>
          </a:p>
          <a:p>
            <a:r>
              <a:rPr lang="en-US" b="1" dirty="0"/>
              <a:t>Function:</a:t>
            </a:r>
          </a:p>
          <a:p>
            <a:pPr lvl="1"/>
            <a:r>
              <a:rPr lang="en-US" b="1" dirty="0">
                <a:solidFill>
                  <a:schemeClr val="accent6"/>
                </a:solidFill>
              </a:rPr>
              <a:t>Set = 1</a:t>
            </a:r>
            <a:r>
              <a:rPr lang="en-US" dirty="0"/>
              <a:t>: Q is set to 1 </a:t>
            </a:r>
          </a:p>
          <a:p>
            <a:pPr lvl="1"/>
            <a:r>
              <a:rPr lang="en-US" b="1" dirty="0">
                <a:solidFill>
                  <a:schemeClr val="accent6"/>
                </a:solidFill>
              </a:rPr>
              <a:t>Set = 0</a:t>
            </a:r>
            <a:r>
              <a:rPr lang="en-US" dirty="0">
                <a:solidFill>
                  <a:schemeClr val="accent6"/>
                </a:solidFill>
              </a:rPr>
              <a:t>: </a:t>
            </a:r>
            <a:r>
              <a:rPr lang="en-US" dirty="0"/>
              <a:t>the flip-flop behaves like an ordinary D flip-flop</a:t>
            </a:r>
          </a:p>
          <a:p>
            <a:endParaRPr lang="de-CH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prstGeom prst="rect">
            <a:avLst/>
          </a:prstGeom>
        </p:spPr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138</a:t>
            </a:fld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graphicFrame>
        <p:nvGraphicFramePr>
          <p:cNvPr id="5" name="Object 4"/>
          <p:cNvGraphicFramePr>
            <a:graphicFrameLocks noGrp="1" noChangeAspect="1"/>
          </p:cNvGraphicFramePr>
          <p:nvPr>
            <p:custDataLst>
              <p:tags r:id="rId2"/>
            </p:custDataLst>
            <p:extLst/>
          </p:nvPr>
        </p:nvGraphicFramePr>
        <p:xfrm>
          <a:off x="2590800" y="3124200"/>
          <a:ext cx="3305175" cy="27987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7494" name="VISIO" r:id="rId4" imgW="1067054" imgH="903714" progId="Visio.Drawing.6">
                  <p:embed/>
                </p:oleObj>
              </mc:Choice>
              <mc:Fallback>
                <p:oleObj name="VISIO" r:id="rId4" imgW="1067054" imgH="903714" progId="Visio.Drawing.6">
                  <p:embed/>
                  <p:pic>
                    <p:nvPicPr>
                      <p:cNvPr id="5" name="Object 4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90800" y="3124200"/>
                        <a:ext cx="3305175" cy="27987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36673452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D5541A-6E50-4E10-9A0D-0173EADF0A3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85800" y="1447800"/>
            <a:ext cx="7924800" cy="1752600"/>
          </a:xfrm>
        </p:spPr>
        <p:txBody>
          <a:bodyPr/>
          <a:lstStyle/>
          <a:p>
            <a:r>
              <a:rPr lang="en-US"/>
              <a:t>Logic Simplification:</a:t>
            </a:r>
            <a:br>
              <a:rPr lang="en-US"/>
            </a:br>
            <a:r>
              <a:rPr lang="en-US"/>
              <a:t>	</a:t>
            </a:r>
            <a:r>
              <a:rPr lang="en-US" err="1"/>
              <a:t>Karnaugh</a:t>
            </a:r>
            <a:r>
              <a:rPr lang="en-US"/>
              <a:t> Maps (K-Maps)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884C4D2-BDDB-4D95-ABCE-83F2DFEC20E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596F28-B373-4613-A3E5-37E376E1EE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BEF67B4-941F-4736-A122-66E8AE1B4197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139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86388443"/>
      </p:ext>
    </p:extLst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E3915E-6376-884F-BBF5-CEE0CB825E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Aside: Logic Using Multiplexers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DBE5E70-9CE7-7E45-9D7C-141934D3F4B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Multiplexers can be used as lookup tables to perform logic functions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5E03336-3A2D-F545-8B96-BAEC11B69B4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8B19D7DF-598B-483B-A6D0-8553CDFAE631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B5A0D79-EAE3-344B-81C4-77BEA45989D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5153" y="1990473"/>
            <a:ext cx="3146612" cy="438334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57C311B5-CCD0-0145-89C2-41EA3640279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48517" y="2667000"/>
            <a:ext cx="5368047" cy="167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894497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A92766-6212-4340-85DB-05435CAD57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Logic Simplification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DB10015-293A-45C5-B7A3-8BDF72617E2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97527"/>
            <a:ext cx="8610600" cy="5193723"/>
          </a:xfrm>
        </p:spPr>
        <p:txBody>
          <a:bodyPr/>
          <a:lstStyle/>
          <a:p>
            <a:r>
              <a:rPr lang="en-US"/>
              <a:t>Systematic techniques for simplifications</a:t>
            </a:r>
          </a:p>
          <a:p>
            <a:pPr lvl="1"/>
            <a:r>
              <a:rPr lang="en-US"/>
              <a:t>amenable to automation</a:t>
            </a:r>
          </a:p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94ECFA4-7F80-4C60-93B9-794705C8E0A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140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  <p:sp>
        <p:nvSpPr>
          <p:cNvPr id="5" name="Key Tool:  The Uniting Theorem  —  AB'  +  AB  = A">
            <a:extLst>
              <a:ext uri="{FF2B5EF4-FFF2-40B4-BE49-F238E27FC236}">
                <a16:creationId xmlns:a16="http://schemas.microsoft.com/office/drawing/2014/main" id="{567F9E29-B912-4227-BA56-4D1D8FDB7692}"/>
              </a:ext>
            </a:extLst>
          </p:cNvPr>
          <p:cNvSpPr txBox="1"/>
          <p:nvPr/>
        </p:nvSpPr>
        <p:spPr>
          <a:xfrm>
            <a:off x="762638" y="1897031"/>
            <a:ext cx="8091488" cy="3345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xmlns:lc="http://schemas.openxmlformats.org/drawingml/2006/lockedCanvas" val="1"/>
            </a:ext>
          </a:extLst>
        </p:spPr>
        <p:txBody>
          <a:bodyPr lIns="25400" tIns="25400" rIns="25400" bIns="25400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1pPr>
            <a:lvl2pPr marL="0" marR="0" indent="2286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2pPr>
            <a:lvl3pPr marL="0" marR="0" indent="4572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3pPr>
            <a:lvl4pPr marL="0" marR="0" indent="6858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4pPr>
            <a:lvl5pPr marL="0" marR="0" indent="9144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5pPr>
            <a:lvl6pPr marL="0" marR="0" indent="11430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6pPr>
            <a:lvl7pPr marL="0" marR="0" indent="13716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7pPr>
            <a:lvl8pPr marL="0" marR="0" indent="16002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8pPr>
            <a:lvl9pPr marL="0" marR="0" indent="18288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9pPr>
          </a:lstStyle>
          <a:p>
            <a:pPr marL="38100" marR="38100" lvl="0" indent="0" algn="l" defTabSz="914400" rtl="0" eaLnBrk="0" fontAlgn="auto" latinLnBrk="0" hangingPunct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Clr>
                <a:srgbClr val="062B6B"/>
              </a:buClr>
              <a:buSzTx/>
              <a:buFont typeface="Arial"/>
              <a:buNone/>
              <a:tabLst/>
              <a:defRPr sz="1800" b="1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kumimoji="0" sz="2000" b="1" i="1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cs typeface="Arial"/>
                <a:sym typeface="Arial"/>
              </a:rPr>
              <a:t>Key Tool:  The Uniting Theorem</a:t>
            </a:r>
            <a:r>
              <a:rPr kumimoji="0" sz="20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cs typeface="Arial"/>
                <a:sym typeface="Arial"/>
              </a:rPr>
              <a:t>  —  </a:t>
            </a:r>
          </a:p>
        </p:txBody>
      </p:sp>
      <p:sp>
        <p:nvSpPr>
          <p:cNvPr id="7" name="Rectangle">
            <a:extLst>
              <a:ext uri="{FF2B5EF4-FFF2-40B4-BE49-F238E27FC236}">
                <a16:creationId xmlns:a16="http://schemas.microsoft.com/office/drawing/2014/main" id="{6D9B3538-8B28-4131-A280-7E660FF08617}"/>
              </a:ext>
            </a:extLst>
          </p:cNvPr>
          <p:cNvSpPr/>
          <p:nvPr/>
        </p:nvSpPr>
        <p:spPr>
          <a:xfrm>
            <a:off x="2732705" y="4724400"/>
            <a:ext cx="5740400" cy="571500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rgbClr val="929292"/>
            </a:solidFill>
            <a:miter lim="400000"/>
          </a:ln>
        </p:spPr>
        <p:txBody>
          <a:bodyPr lIns="50800" tIns="50800" rIns="50800" bIns="50800" anchor="ctr"/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1pPr>
            <a:lvl2pPr marL="0" marR="0" indent="2286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2pPr>
            <a:lvl3pPr marL="0" marR="0" indent="4572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3pPr>
            <a:lvl4pPr marL="0" marR="0" indent="6858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4pPr>
            <a:lvl5pPr marL="0" marR="0" indent="9144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5pPr>
            <a:lvl6pPr marL="0" marR="0" indent="11430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6pPr>
            <a:lvl7pPr marL="0" marR="0" indent="13716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7pPr>
            <a:lvl8pPr marL="0" marR="0" indent="16002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8pPr>
            <a:lvl9pPr marL="0" marR="0" indent="18288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9pPr>
          </a:lstStyle>
          <a:p>
            <a:pPr marL="39686" marR="39686" lvl="0" indent="0" algn="l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 b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endParaRPr kumimoji="0" sz="2400" b="1" i="0" u="none" strike="noStrike" kern="1200" cap="none" spc="0" normalizeH="0" baseline="0" noProof="0">
              <a:ln>
                <a:noFill/>
              </a:ln>
              <a:solidFill>
                <a:srgbClr val="062B6B"/>
              </a:solidFill>
              <a:effectLst/>
              <a:uLnTx/>
              <a:uFill>
                <a:solidFill>
                  <a:srgbClr val="062B6B"/>
                </a:solidFill>
              </a:uFill>
              <a:latin typeface="Arial"/>
              <a:cs typeface="Arial"/>
              <a:sym typeface="Arial"/>
            </a:endParaRPr>
          </a:p>
        </p:txBody>
      </p:sp>
      <p:pic>
        <p:nvPicPr>
          <p:cNvPr id="8" name="table">
            <a:extLst>
              <a:ext uri="{FF2B5EF4-FFF2-40B4-BE49-F238E27FC236}">
                <a16:creationId xmlns:a16="http://schemas.microsoft.com/office/drawing/2014/main" id="{B88ECAA7-18E9-41C8-95CC-87D49529FF8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2244" y="2340492"/>
            <a:ext cx="1714500" cy="20320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0" name="F =">
                <a:extLst>
                  <a:ext uri="{FF2B5EF4-FFF2-40B4-BE49-F238E27FC236}">
                    <a16:creationId xmlns:a16="http://schemas.microsoft.com/office/drawing/2014/main" id="{C8C5907D-3967-4F17-8319-E3E152F8A958}"/>
                  </a:ext>
                </a:extLst>
              </p:cNvPr>
              <p:cNvSpPr txBox="1"/>
              <p:nvPr/>
            </p:nvSpPr>
            <p:spPr>
              <a:xfrm>
                <a:off x="2127609" y="2444167"/>
                <a:ext cx="609847" cy="359073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="" xmlns:ma14="http://schemas.microsoft.com/office/mac/drawingml/2011/main" xmlns:lc="http://schemas.openxmlformats.org/drawingml/2006/lockedCanvas" val="1"/>
                </a:ext>
              </a:extLst>
            </p:spPr>
            <p:txBody>
              <a:bodyPr wrap="none" lIns="25400" tIns="25400" rIns="25400" bIns="25400">
                <a:spAutoFit/>
              </a:bodyPr>
              <a:lstStyle>
                <a:defPPr marL="0" marR="0" indent="0" algn="l" defTabSz="914400" rtl="0" fontAlgn="auto" latinLnBrk="1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</a:defRPr>
                </a:defPPr>
                <a:lvl1pPr marL="0" marR="0" indent="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2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lvl1pPr>
                <a:lvl2pPr marL="0" marR="0" indent="2286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2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lvl2pPr>
                <a:lvl3pPr marL="0" marR="0" indent="4572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2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lvl3pPr>
                <a:lvl4pPr marL="0" marR="0" indent="6858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2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lvl4pPr>
                <a:lvl5pPr marL="0" marR="0" indent="9144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2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lvl5pPr>
                <a:lvl6pPr marL="0" marR="0" indent="11430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2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lvl6pPr>
                <a:lvl7pPr marL="0" marR="0" indent="13716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2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lvl7pPr>
                <a:lvl8pPr marL="0" marR="0" indent="16002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2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lvl8pPr>
                <a:lvl9pPr marL="0" marR="0" indent="18288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2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lvl9pPr>
              </a:lstStyle>
              <a:p>
                <a:pPr marL="0" marR="0" lvl="0" indent="0" algn="l" defTabSz="457200" rtl="0" eaLnBrk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0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ahoma"/>
                    <a:sym typeface="Helvetica"/>
                  </a:rPr>
                  <a:t> </a:t>
                </a:r>
                <a14:m>
                  <m:oMath xmlns:m="http://schemas.openxmlformats.org/officeDocument/2006/math">
                    <m:r>
                      <a:rPr kumimoji="0" lang="en-US" sz="2000" b="1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uLnTx/>
                        <a:uFill>
                          <a:solidFill>
                            <a:srgbClr val="D21C42"/>
                          </a:solidFill>
                        </a:uFill>
                        <a:latin typeface="Cambria Math" panose="02040503050406030204" pitchFamily="18" charset="0"/>
                        <a:ea typeface="Arial"/>
                        <a:cs typeface="Arial"/>
                        <a:sym typeface="Arial"/>
                      </a:rPr>
                      <m:t>𝑭</m:t>
                    </m:r>
                    <m:r>
                      <a:rPr kumimoji="0" lang="en-US" sz="2000" b="1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uLnTx/>
                        <a:uFill>
                          <a:solidFill>
                            <a:srgbClr val="D21C42"/>
                          </a:solidFill>
                        </a:uFill>
                        <a:latin typeface="Cambria Math" panose="02040503050406030204" pitchFamily="18" charset="0"/>
                        <a:ea typeface="Arial"/>
                        <a:cs typeface="Arial"/>
                        <a:sym typeface="Arial"/>
                      </a:rPr>
                      <m:t>= </m:t>
                    </m:r>
                  </m:oMath>
                </a14:m>
                <a:endParaRPr kumimoji="0" sz="20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  <a:sym typeface="Helvetica"/>
                </a:endParaRPr>
              </a:p>
            </p:txBody>
          </p:sp>
        </mc:Choice>
        <mc:Fallback xmlns="">
          <p:sp>
            <p:nvSpPr>
              <p:cNvPr id="10" name="F =">
                <a:extLst>
                  <a:ext uri="{FF2B5EF4-FFF2-40B4-BE49-F238E27FC236}">
                    <a16:creationId xmlns:a16="http://schemas.microsoft.com/office/drawing/2014/main" id="{C8C5907D-3967-4F17-8319-E3E152F8A95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27609" y="2444167"/>
                <a:ext cx="609847" cy="359073"/>
              </a:xfrm>
              <a:prstGeom prst="rect">
                <a:avLst/>
              </a:prstGeom>
              <a:blipFill>
                <a:blip r:embed="rId3"/>
                <a:stretch>
                  <a:fillRect b="-1695"/>
                </a:stretch>
              </a:blipFill>
              <a:ln w="12700">
                <a:miter lim="400000"/>
              </a:ln>
              <a:extLst>
                <a:ext uri="{C572A759-6A51-4108-AA02-DFA0A04FC94B}">
                  <ma14:wrappingTextBoxFlag xmlns:a14="http://schemas.microsoft.com/office/drawing/2010/main" xmlns:lc="http://schemas.openxmlformats.org/drawingml/2006/lockedCanvas" xmlns:ma14="http://schemas.microsoft.com/office/mac/drawingml/2011/main" xmlns="" val="1"/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Rectangle">
            <a:extLst>
              <a:ext uri="{FF2B5EF4-FFF2-40B4-BE49-F238E27FC236}">
                <a16:creationId xmlns:a16="http://schemas.microsoft.com/office/drawing/2014/main" id="{27B9D8C2-2AA6-4BDC-A086-98A0F7B766D7}"/>
              </a:ext>
            </a:extLst>
          </p:cNvPr>
          <p:cNvSpPr/>
          <p:nvPr/>
        </p:nvSpPr>
        <p:spPr>
          <a:xfrm>
            <a:off x="971704" y="3529949"/>
            <a:ext cx="215900" cy="737090"/>
          </a:xfrm>
          <a:prstGeom prst="rect">
            <a:avLst/>
          </a:prstGeom>
          <a:ln w="12700">
            <a:solidFill>
              <a:srgbClr val="062B6B"/>
            </a:solidFill>
            <a:miter lim="400000"/>
          </a:ln>
        </p:spPr>
        <p:txBody>
          <a:bodyPr lIns="50800" tIns="50800" rIns="50800" bIns="50800" anchor="ctr"/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1pPr>
            <a:lvl2pPr marL="0" marR="0" indent="2286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2pPr>
            <a:lvl3pPr marL="0" marR="0" indent="4572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3pPr>
            <a:lvl4pPr marL="0" marR="0" indent="6858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4pPr>
            <a:lvl5pPr marL="0" marR="0" indent="9144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5pPr>
            <a:lvl6pPr marL="0" marR="0" indent="11430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6pPr>
            <a:lvl7pPr marL="0" marR="0" indent="13716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7pPr>
            <a:lvl8pPr marL="0" marR="0" indent="16002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8pPr>
            <a:lvl9pPr marL="0" marR="0" indent="18288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9pPr>
          </a:lstStyle>
          <a:p>
            <a:pPr marL="39686" marR="39686" lvl="0" indent="0" algn="l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Times"/>
                <a:ea typeface="Times"/>
                <a:cs typeface="Times"/>
                <a:sym typeface="Times"/>
              </a:defRPr>
            </a:pPr>
            <a:endParaRPr kumimoji="0" sz="2400" b="0" i="0" u="none" strike="noStrike" kern="1200" cap="none" spc="0" normalizeH="0" baseline="0" noProof="0">
              <a:ln>
                <a:noFill/>
              </a:ln>
              <a:solidFill>
                <a:srgbClr val="062B6B"/>
              </a:solidFill>
              <a:effectLst/>
              <a:uLnTx/>
              <a:uFill>
                <a:solidFill>
                  <a:srgbClr val="062B6B"/>
                </a:solidFill>
              </a:uFill>
              <a:latin typeface="Times"/>
              <a:sym typeface="Times"/>
            </a:endParaRPr>
          </a:p>
        </p:txBody>
      </p:sp>
      <p:sp>
        <p:nvSpPr>
          <p:cNvPr id="12" name="A's values don't change within the ON-set rows">
            <a:extLst>
              <a:ext uri="{FF2B5EF4-FFF2-40B4-BE49-F238E27FC236}">
                <a16:creationId xmlns:a16="http://schemas.microsoft.com/office/drawing/2014/main" id="{C9AEB819-212A-480E-AEA2-05E4B051A015}"/>
              </a:ext>
            </a:extLst>
          </p:cNvPr>
          <p:cNvSpPr txBox="1"/>
          <p:nvPr/>
        </p:nvSpPr>
        <p:spPr>
          <a:xfrm>
            <a:off x="2567605" y="3328553"/>
            <a:ext cx="4635884" cy="2667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xmlns:lc="http://schemas.openxmlformats.org/drawingml/2006/lockedCanvas" val="1"/>
            </a:ext>
          </a:extLst>
        </p:spPr>
        <p:txBody>
          <a:bodyPr wrap="none" lIns="25400" tIns="25400" rIns="25400" bIns="25400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1pPr>
            <a:lvl2pPr marL="0" marR="0" indent="2286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2pPr>
            <a:lvl3pPr marL="0" marR="0" indent="4572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3pPr>
            <a:lvl4pPr marL="0" marR="0" indent="6858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4pPr>
            <a:lvl5pPr marL="0" marR="0" indent="9144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5pPr>
            <a:lvl6pPr marL="0" marR="0" indent="11430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6pPr>
            <a:lvl7pPr marL="0" marR="0" indent="13716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7pPr>
            <a:lvl8pPr marL="0" marR="0" indent="16002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8pPr>
            <a:lvl9pPr marL="0" marR="0" indent="18288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9pPr>
          </a:lstStyle>
          <a:p>
            <a:pPr marL="0" marR="0" lvl="0" indent="0" algn="l" defTabSz="4572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sym typeface="Helvetica"/>
              </a:rPr>
              <a:t>A's value do</a:t>
            </a:r>
            <a:r>
              <a:rPr kumimoji="0" lang="en-US" sz="1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sym typeface="Helvetica"/>
              </a:rPr>
              <a:t>es NOT</a:t>
            </a:r>
            <a:r>
              <a:rPr kumimoji="0" sz="1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sym typeface="Helvetica"/>
              </a:rPr>
              <a:t> change within the ON-set rows</a:t>
            </a:r>
          </a:p>
        </p:txBody>
      </p:sp>
      <p:sp>
        <p:nvSpPr>
          <p:cNvPr id="13" name="B's values change within the rows where F==1 (“ON set”)">
            <a:extLst>
              <a:ext uri="{FF2B5EF4-FFF2-40B4-BE49-F238E27FC236}">
                <a16:creationId xmlns:a16="http://schemas.microsoft.com/office/drawing/2014/main" id="{04B50571-AF3E-4D44-A137-A0B7C9025A07}"/>
              </a:ext>
            </a:extLst>
          </p:cNvPr>
          <p:cNvSpPr txBox="1"/>
          <p:nvPr/>
        </p:nvSpPr>
        <p:spPr>
          <a:xfrm>
            <a:off x="2567605" y="2985653"/>
            <a:ext cx="5317161" cy="2667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xmlns:lc="http://schemas.openxmlformats.org/drawingml/2006/lockedCanvas" val="1"/>
            </a:ext>
          </a:extLst>
        </p:spPr>
        <p:txBody>
          <a:bodyPr wrap="none" lIns="25400" tIns="25400" rIns="25400" bIns="25400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1pPr>
            <a:lvl2pPr marL="0" marR="0" indent="2286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2pPr>
            <a:lvl3pPr marL="0" marR="0" indent="4572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3pPr>
            <a:lvl4pPr marL="0" marR="0" indent="6858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4pPr>
            <a:lvl5pPr marL="0" marR="0" indent="9144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5pPr>
            <a:lvl6pPr marL="0" marR="0" indent="11430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6pPr>
            <a:lvl7pPr marL="0" marR="0" indent="13716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7pPr>
            <a:lvl8pPr marL="0" marR="0" indent="16002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8pPr>
            <a:lvl9pPr marL="0" marR="0" indent="18288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9pPr>
          </a:lstStyle>
          <a:p>
            <a:pPr marL="0" marR="0" lvl="0" indent="0" algn="l" defTabSz="4572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sym typeface="Helvetica"/>
              </a:rPr>
              <a:t>B's value change</a:t>
            </a:r>
            <a:r>
              <a:rPr kumimoji="0" lang="en-US" sz="1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sym typeface="Helvetica"/>
              </a:rPr>
              <a:t>s</a:t>
            </a:r>
            <a:r>
              <a:rPr kumimoji="0" sz="1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sym typeface="Helvetica"/>
              </a:rPr>
              <a:t> within the rows where F==1 (“ON set”)</a:t>
            </a:r>
          </a:p>
        </p:txBody>
      </p:sp>
      <p:sp>
        <p:nvSpPr>
          <p:cNvPr id="15" name="B's values stay the same within the ON-set rows">
            <a:extLst>
              <a:ext uri="{FF2B5EF4-FFF2-40B4-BE49-F238E27FC236}">
                <a16:creationId xmlns:a16="http://schemas.microsoft.com/office/drawing/2014/main" id="{FA681D35-58C4-43DC-B4FF-D7E2EFCB2B7F}"/>
              </a:ext>
            </a:extLst>
          </p:cNvPr>
          <p:cNvSpPr txBox="1"/>
          <p:nvPr/>
        </p:nvSpPr>
        <p:spPr>
          <a:xfrm>
            <a:off x="2961304" y="5385952"/>
            <a:ext cx="4422686" cy="2667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xmlns:lc="http://schemas.openxmlformats.org/drawingml/2006/lockedCanvas" val="1"/>
            </a:ext>
          </a:extLst>
        </p:spPr>
        <p:txBody>
          <a:bodyPr wrap="none" lIns="25400" tIns="25400" rIns="25400" bIns="25400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1pPr>
            <a:lvl2pPr marL="0" marR="0" indent="2286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2pPr>
            <a:lvl3pPr marL="0" marR="0" indent="4572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3pPr>
            <a:lvl4pPr marL="0" marR="0" indent="6858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4pPr>
            <a:lvl5pPr marL="0" marR="0" indent="9144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5pPr>
            <a:lvl6pPr marL="0" marR="0" indent="11430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6pPr>
            <a:lvl7pPr marL="0" marR="0" indent="13716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7pPr>
            <a:lvl8pPr marL="0" marR="0" indent="16002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8pPr>
            <a:lvl9pPr marL="0" marR="0" indent="18288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9pPr>
          </a:lstStyle>
          <a:p>
            <a:pPr marL="0" marR="0" lvl="0" indent="0" algn="l" defTabSz="4572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sym typeface="Helvetica"/>
              </a:rPr>
              <a:t>B's value stay</a:t>
            </a:r>
            <a:r>
              <a:rPr kumimoji="0" lang="en-US" sz="1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sym typeface="Helvetica"/>
              </a:rPr>
              <a:t>s</a:t>
            </a:r>
            <a:r>
              <a:rPr kumimoji="0" sz="1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sym typeface="Helvetica"/>
              </a:rPr>
              <a:t> the same within the ON-set rows</a:t>
            </a:r>
          </a:p>
        </p:txBody>
      </p:sp>
      <p:sp>
        <p:nvSpPr>
          <p:cNvPr id="16" name="A's values change within the ON-set rows">
            <a:extLst>
              <a:ext uri="{FF2B5EF4-FFF2-40B4-BE49-F238E27FC236}">
                <a16:creationId xmlns:a16="http://schemas.microsoft.com/office/drawing/2014/main" id="{F3C1BCFA-6491-4C37-AEEA-BFF895F1D72B}"/>
              </a:ext>
            </a:extLst>
          </p:cNvPr>
          <p:cNvSpPr txBox="1"/>
          <p:nvPr/>
        </p:nvSpPr>
        <p:spPr>
          <a:xfrm>
            <a:off x="2961305" y="5779652"/>
            <a:ext cx="3813544" cy="2667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xmlns:lc="http://schemas.openxmlformats.org/drawingml/2006/lockedCanvas" val="1"/>
            </a:ext>
          </a:extLst>
        </p:spPr>
        <p:txBody>
          <a:bodyPr wrap="none" lIns="25400" tIns="25400" rIns="25400" bIns="25400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1pPr>
            <a:lvl2pPr marL="0" marR="0" indent="2286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2pPr>
            <a:lvl3pPr marL="0" marR="0" indent="4572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3pPr>
            <a:lvl4pPr marL="0" marR="0" indent="6858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4pPr>
            <a:lvl5pPr marL="0" marR="0" indent="9144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5pPr>
            <a:lvl6pPr marL="0" marR="0" indent="11430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6pPr>
            <a:lvl7pPr marL="0" marR="0" indent="13716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7pPr>
            <a:lvl8pPr marL="0" marR="0" indent="16002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8pPr>
            <a:lvl9pPr marL="0" marR="0" indent="18288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9pPr>
          </a:lstStyle>
          <a:p>
            <a:pPr marL="0" marR="0" lvl="0" indent="0" algn="l" defTabSz="4572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sym typeface="Helvetica"/>
              </a:rPr>
              <a:t>A's value change</a:t>
            </a:r>
            <a:r>
              <a:rPr kumimoji="0" lang="en-US" sz="1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sym typeface="Helvetica"/>
              </a:rPr>
              <a:t>s</a:t>
            </a:r>
            <a:r>
              <a:rPr kumimoji="0" sz="1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sym typeface="Helvetica"/>
              </a:rPr>
              <a:t> within the ON-set rows</a:t>
            </a:r>
          </a:p>
        </p:txBody>
      </p:sp>
      <p:sp>
        <p:nvSpPr>
          <p:cNvPr id="17" name="➙ B is eliminated, A remains">
            <a:extLst>
              <a:ext uri="{FF2B5EF4-FFF2-40B4-BE49-F238E27FC236}">
                <a16:creationId xmlns:a16="http://schemas.microsoft.com/office/drawing/2014/main" id="{213D4AD5-483F-4030-9B68-4FCE569AD816}"/>
              </a:ext>
            </a:extLst>
          </p:cNvPr>
          <p:cNvSpPr txBox="1"/>
          <p:nvPr/>
        </p:nvSpPr>
        <p:spPr>
          <a:xfrm>
            <a:off x="3558205" y="4179453"/>
            <a:ext cx="3278590" cy="28674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xmlns:lc="http://schemas.openxmlformats.org/drawingml/2006/lockedCanvas" val="1"/>
            </a:ext>
          </a:extLst>
        </p:spPr>
        <p:txBody>
          <a:bodyPr wrap="none" lIns="25400" tIns="25400" rIns="25400" bIns="25400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1pPr>
            <a:lvl2pPr marL="0" marR="0" indent="2286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2pPr>
            <a:lvl3pPr marL="0" marR="0" indent="4572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3pPr>
            <a:lvl4pPr marL="0" marR="0" indent="6858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4pPr>
            <a:lvl5pPr marL="0" marR="0" indent="9144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5pPr>
            <a:lvl6pPr marL="0" marR="0" indent="11430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6pPr>
            <a:lvl7pPr marL="0" marR="0" indent="13716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7pPr>
            <a:lvl8pPr marL="0" marR="0" indent="16002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8pPr>
            <a:lvl9pPr marL="0" marR="0" indent="18288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9pPr>
          </a:lstStyle>
          <a:p>
            <a:pPr marL="38100" marR="38100" lvl="0" indent="0" algn="l" defTabSz="914400" rtl="0" eaLnBrk="0" fontAlgn="auto" latinLnBrk="0" hangingPunct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C4237C"/>
              </a:buClr>
              <a:buSzTx/>
              <a:buFont typeface="Arial"/>
              <a:buNone/>
              <a:tabLst/>
              <a:defRPr sz="1800" b="1" i="1">
                <a:solidFill>
                  <a:srgbClr val="C4237C"/>
                </a:solidFill>
                <a:uFill>
                  <a:solidFill>
                    <a:srgbClr val="C4237C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kumimoji="0" sz="1800" b="0" i="0" u="none" strike="noStrike" kern="1200" cap="none" spc="0" normalizeH="0" baseline="0" noProof="0">
                <a:ln>
                  <a:noFill/>
                </a:ln>
                <a:solidFill>
                  <a:srgbClr val="00B050"/>
                </a:solidFill>
                <a:effectLst/>
                <a:uLnTx/>
                <a:uFill>
                  <a:solidFill>
                    <a:srgbClr val="C4237C"/>
                  </a:solidFill>
                </a:uFill>
                <a:latin typeface="Zapf Dingbats"/>
                <a:ea typeface="Zapf Dingbats"/>
                <a:cs typeface="Zapf Dingbats"/>
                <a:sym typeface="Zapf Dingbats"/>
              </a:rPr>
              <a:t>➙</a:t>
            </a:r>
            <a:r>
              <a:rPr kumimoji="0" sz="1800" b="1" i="1" u="none" strike="noStrike" kern="1200" cap="none" spc="0" normalizeH="0" baseline="0" noProof="0">
                <a:ln>
                  <a:noFill/>
                </a:ln>
                <a:solidFill>
                  <a:srgbClr val="00B050"/>
                </a:solidFill>
                <a:effectLst/>
                <a:uLnTx/>
                <a:uFill>
                  <a:solidFill>
                    <a:srgbClr val="C4237C"/>
                  </a:solidFill>
                </a:uFill>
                <a:latin typeface="Arial"/>
                <a:cs typeface="Arial"/>
                <a:sym typeface="Arial"/>
              </a:rPr>
              <a:t> B is eliminated, A remains</a:t>
            </a:r>
          </a:p>
        </p:txBody>
      </p:sp>
      <p:sp>
        <p:nvSpPr>
          <p:cNvPr id="18" name="➙ A is eliminated, B remains">
            <a:extLst>
              <a:ext uri="{FF2B5EF4-FFF2-40B4-BE49-F238E27FC236}">
                <a16:creationId xmlns:a16="http://schemas.microsoft.com/office/drawing/2014/main" id="{6D1A3073-FB75-43A2-917A-72C2967A78FA}"/>
              </a:ext>
            </a:extLst>
          </p:cNvPr>
          <p:cNvSpPr txBox="1"/>
          <p:nvPr/>
        </p:nvSpPr>
        <p:spPr>
          <a:xfrm>
            <a:off x="3621705" y="6050361"/>
            <a:ext cx="3275961" cy="2869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xmlns:lc="http://schemas.openxmlformats.org/drawingml/2006/lockedCanvas" val="1"/>
            </a:ext>
          </a:extLst>
        </p:spPr>
        <p:txBody>
          <a:bodyPr wrap="none" lIns="25400" tIns="25400" rIns="25400" bIns="25400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1pPr>
            <a:lvl2pPr marL="0" marR="0" indent="2286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2pPr>
            <a:lvl3pPr marL="0" marR="0" indent="4572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3pPr>
            <a:lvl4pPr marL="0" marR="0" indent="6858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4pPr>
            <a:lvl5pPr marL="0" marR="0" indent="9144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5pPr>
            <a:lvl6pPr marL="0" marR="0" indent="11430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6pPr>
            <a:lvl7pPr marL="0" marR="0" indent="13716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7pPr>
            <a:lvl8pPr marL="0" marR="0" indent="16002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8pPr>
            <a:lvl9pPr marL="0" marR="0" indent="18288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9pPr>
          </a:lstStyle>
          <a:p>
            <a:pPr marL="38100" marR="38100" lvl="0" indent="0" algn="l" defTabSz="914400" rtl="0" eaLnBrk="0" fontAlgn="auto" latinLnBrk="0" hangingPunct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C4237C"/>
              </a:buClr>
              <a:buSzTx/>
              <a:buFont typeface="Arial"/>
              <a:buNone/>
              <a:tabLst/>
              <a:defRPr sz="1800" b="1" i="1">
                <a:solidFill>
                  <a:srgbClr val="C4237C"/>
                </a:solidFill>
                <a:uFill>
                  <a:solidFill>
                    <a:srgbClr val="C4237C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kumimoji="0" sz="1800" b="0" i="0" u="none" strike="noStrike" kern="1200" cap="none" spc="0" normalizeH="0" baseline="0" noProof="0">
                <a:ln>
                  <a:noFill/>
                </a:ln>
                <a:solidFill>
                  <a:srgbClr val="00B050"/>
                </a:solidFill>
                <a:effectLst/>
                <a:uLnTx/>
                <a:uFill>
                  <a:solidFill>
                    <a:srgbClr val="C4237C"/>
                  </a:solidFill>
                </a:uFill>
                <a:latin typeface="Zapf Dingbats"/>
                <a:ea typeface="Zapf Dingbats"/>
                <a:cs typeface="Zapf Dingbats"/>
                <a:sym typeface="Zapf Dingbats"/>
              </a:rPr>
              <a:t>➙ </a:t>
            </a:r>
            <a:r>
              <a:rPr kumimoji="0" sz="1800" b="1" i="1" u="none" strike="noStrike" kern="1200" cap="none" spc="0" normalizeH="0" baseline="0" noProof="0">
                <a:ln>
                  <a:noFill/>
                </a:ln>
                <a:solidFill>
                  <a:srgbClr val="00B050"/>
                </a:solidFill>
                <a:effectLst/>
                <a:uLnTx/>
                <a:uFill>
                  <a:solidFill>
                    <a:srgbClr val="C4237C"/>
                  </a:solidFill>
                </a:uFill>
                <a:latin typeface="Arial"/>
                <a:cs typeface="Arial"/>
                <a:sym typeface="Arial"/>
              </a:rPr>
              <a:t>A is eliminated, B remains</a:t>
            </a:r>
          </a:p>
        </p:txBody>
      </p:sp>
      <p:sp>
        <p:nvSpPr>
          <p:cNvPr id="19" name="Rectangle">
            <a:extLst>
              <a:ext uri="{FF2B5EF4-FFF2-40B4-BE49-F238E27FC236}">
                <a16:creationId xmlns:a16="http://schemas.microsoft.com/office/drawing/2014/main" id="{2E15A4AC-29BD-4572-9FE0-AD7A38BCFC1B}"/>
              </a:ext>
            </a:extLst>
          </p:cNvPr>
          <p:cNvSpPr/>
          <p:nvPr/>
        </p:nvSpPr>
        <p:spPr>
          <a:xfrm>
            <a:off x="443383" y="3527622"/>
            <a:ext cx="215900" cy="749300"/>
          </a:xfrm>
          <a:prstGeom prst="rect">
            <a:avLst/>
          </a:prstGeom>
          <a:ln w="12700">
            <a:solidFill>
              <a:srgbClr val="062B6B"/>
            </a:solidFill>
            <a:miter lim="400000"/>
          </a:ln>
        </p:spPr>
        <p:txBody>
          <a:bodyPr lIns="50800" tIns="50800" rIns="50800" bIns="50800" anchor="ctr"/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1pPr>
            <a:lvl2pPr marL="0" marR="0" indent="2286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2pPr>
            <a:lvl3pPr marL="0" marR="0" indent="4572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3pPr>
            <a:lvl4pPr marL="0" marR="0" indent="6858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4pPr>
            <a:lvl5pPr marL="0" marR="0" indent="9144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5pPr>
            <a:lvl6pPr marL="0" marR="0" indent="11430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6pPr>
            <a:lvl7pPr marL="0" marR="0" indent="13716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7pPr>
            <a:lvl8pPr marL="0" marR="0" indent="16002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8pPr>
            <a:lvl9pPr marL="0" marR="0" indent="18288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9pPr>
          </a:lstStyle>
          <a:p>
            <a:pPr marL="39686" marR="39686" lvl="0" indent="0" algn="l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Times"/>
                <a:ea typeface="Times"/>
                <a:cs typeface="Times"/>
                <a:sym typeface="Times"/>
              </a:defRPr>
            </a:pPr>
            <a:endParaRPr kumimoji="0" sz="2400" b="0" i="0" u="none" strike="noStrike" kern="1200" cap="none" spc="0" normalizeH="0" baseline="0" noProof="0">
              <a:ln>
                <a:noFill/>
              </a:ln>
              <a:solidFill>
                <a:srgbClr val="062B6B"/>
              </a:solidFill>
              <a:effectLst/>
              <a:uLnTx/>
              <a:uFill>
                <a:solidFill>
                  <a:srgbClr val="062B6B"/>
                </a:solidFill>
              </a:uFill>
              <a:latin typeface="Times"/>
              <a:sym typeface="Times"/>
            </a:endParaRPr>
          </a:p>
        </p:txBody>
      </p:sp>
      <p:sp>
        <p:nvSpPr>
          <p:cNvPr id="20" name="If an input (B) can change without changing the output, that input value is not needed">
            <a:extLst>
              <a:ext uri="{FF2B5EF4-FFF2-40B4-BE49-F238E27FC236}">
                <a16:creationId xmlns:a16="http://schemas.microsoft.com/office/drawing/2014/main" id="{8BB30B96-8708-435B-B2B5-BD37DA591AC0}"/>
              </a:ext>
            </a:extLst>
          </p:cNvPr>
          <p:cNvSpPr txBox="1"/>
          <p:nvPr/>
        </p:nvSpPr>
        <p:spPr>
          <a:xfrm>
            <a:off x="2567605" y="3633353"/>
            <a:ext cx="6311900" cy="48218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xmlns:lc="http://schemas.openxmlformats.org/drawingml/2006/lockedCanvas" val="1"/>
            </a:ext>
          </a:extLst>
        </p:spPr>
        <p:txBody>
          <a:bodyPr lIns="25400" tIns="25400" rIns="25400" bIns="25400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1pPr>
            <a:lvl2pPr marL="0" marR="0" indent="2286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2pPr>
            <a:lvl3pPr marL="0" marR="0" indent="4572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3pPr>
            <a:lvl4pPr marL="0" marR="0" indent="6858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4pPr>
            <a:lvl5pPr marL="0" marR="0" indent="9144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5pPr>
            <a:lvl6pPr marL="0" marR="0" indent="11430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6pPr>
            <a:lvl7pPr marL="0" marR="0" indent="13716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7pPr>
            <a:lvl8pPr marL="0" marR="0" indent="16002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8pPr>
            <a:lvl9pPr marL="0" marR="0" indent="18288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9pPr>
          </a:lstStyle>
          <a:p>
            <a:pPr marL="0" marR="0" lvl="0" indent="0" algn="l" defTabSz="4572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400" b="1" i="0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ahoma"/>
                <a:sym typeface="Helvetica"/>
              </a:rPr>
              <a:t>If an input (B) can change without changing the output, that input value is not needed</a:t>
            </a:r>
          </a:p>
        </p:txBody>
      </p:sp>
      <p:sp>
        <p:nvSpPr>
          <p:cNvPr id="21" name="Line">
            <a:extLst>
              <a:ext uri="{FF2B5EF4-FFF2-40B4-BE49-F238E27FC236}">
                <a16:creationId xmlns:a16="http://schemas.microsoft.com/office/drawing/2014/main" id="{E061BE67-E202-488B-9F82-D1EC3D5CE253}"/>
              </a:ext>
            </a:extLst>
          </p:cNvPr>
          <p:cNvSpPr/>
          <p:nvPr/>
        </p:nvSpPr>
        <p:spPr>
          <a:xfrm flipV="1">
            <a:off x="1259234" y="3157591"/>
            <a:ext cx="1303487" cy="492312"/>
          </a:xfrm>
          <a:prstGeom prst="line">
            <a:avLst/>
          </a:prstGeom>
          <a:ln w="25400">
            <a:solidFill>
              <a:schemeClr val="tx1"/>
            </a:solidFill>
            <a:headEnd type="triangle"/>
          </a:ln>
        </p:spPr>
        <p:txBody>
          <a:bodyPr lIns="0" tIns="0" rIns="0" bIns="0"/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1pPr>
            <a:lvl2pPr marL="0" marR="0" indent="2286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2pPr>
            <a:lvl3pPr marL="0" marR="0" indent="4572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3pPr>
            <a:lvl4pPr marL="0" marR="0" indent="6858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4pPr>
            <a:lvl5pPr marL="0" marR="0" indent="9144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5pPr>
            <a:lvl6pPr marL="0" marR="0" indent="11430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6pPr>
            <a:lvl7pPr marL="0" marR="0" indent="13716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7pPr>
            <a:lvl8pPr marL="0" marR="0" indent="16002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8pPr>
            <a:lvl9pPr marL="0" marR="0" indent="18288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9pPr>
          </a:lstStyle>
          <a:p>
            <a:pPr marL="0" marR="0" lvl="0" indent="0" algn="l" defTabSz="4572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Helvetica"/>
              <a:sym typeface="Helvetica"/>
            </a:endParaRPr>
          </a:p>
        </p:txBody>
      </p:sp>
      <p:sp>
        <p:nvSpPr>
          <p:cNvPr id="22" name="Line">
            <a:extLst>
              <a:ext uri="{FF2B5EF4-FFF2-40B4-BE49-F238E27FC236}">
                <a16:creationId xmlns:a16="http://schemas.microsoft.com/office/drawing/2014/main" id="{8EBF8463-D932-42DC-99FA-138BE98B1707}"/>
              </a:ext>
            </a:extLst>
          </p:cNvPr>
          <p:cNvSpPr/>
          <p:nvPr/>
        </p:nvSpPr>
        <p:spPr>
          <a:xfrm flipV="1">
            <a:off x="659283" y="3499513"/>
            <a:ext cx="1903438" cy="427107"/>
          </a:xfrm>
          <a:prstGeom prst="line">
            <a:avLst/>
          </a:prstGeom>
          <a:ln w="25400">
            <a:solidFill>
              <a:schemeClr val="tx1"/>
            </a:solidFill>
            <a:headEnd type="triangle"/>
          </a:ln>
        </p:spPr>
        <p:txBody>
          <a:bodyPr lIns="0" tIns="0" rIns="0" bIns="0"/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1pPr>
            <a:lvl2pPr marL="0" marR="0" indent="2286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2pPr>
            <a:lvl3pPr marL="0" marR="0" indent="4572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3pPr>
            <a:lvl4pPr marL="0" marR="0" indent="6858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4pPr>
            <a:lvl5pPr marL="0" marR="0" indent="9144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5pPr>
            <a:lvl6pPr marL="0" marR="0" indent="11430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6pPr>
            <a:lvl7pPr marL="0" marR="0" indent="13716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7pPr>
            <a:lvl8pPr marL="0" marR="0" indent="16002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8pPr>
            <a:lvl9pPr marL="0" marR="0" indent="18288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9pPr>
          </a:lstStyle>
          <a:p>
            <a:pPr marL="0" marR="0" lvl="0" indent="0" algn="l" defTabSz="4572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Helvetica"/>
              <a:sym typeface="Helvetica"/>
            </a:endParaRPr>
          </a:p>
        </p:txBody>
      </p:sp>
      <p:pic>
        <p:nvPicPr>
          <p:cNvPr id="23" name="table">
            <a:extLst>
              <a:ext uri="{FF2B5EF4-FFF2-40B4-BE49-F238E27FC236}">
                <a16:creationId xmlns:a16="http://schemas.microsoft.com/office/drawing/2014/main" id="{57462A2F-CBD1-4560-99DB-BDAF83696A2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9544" y="4499493"/>
            <a:ext cx="1714500" cy="2032000"/>
          </a:xfrm>
          <a:prstGeom prst="rect">
            <a:avLst/>
          </a:prstGeom>
        </p:spPr>
      </p:pic>
      <p:sp>
        <p:nvSpPr>
          <p:cNvPr id="24" name="Rectangle">
            <a:extLst>
              <a:ext uri="{FF2B5EF4-FFF2-40B4-BE49-F238E27FC236}">
                <a16:creationId xmlns:a16="http://schemas.microsoft.com/office/drawing/2014/main" id="{1F66BCAD-0DB3-49C5-98F5-24F08384A85C}"/>
              </a:ext>
            </a:extLst>
          </p:cNvPr>
          <p:cNvSpPr/>
          <p:nvPr/>
        </p:nvSpPr>
        <p:spPr>
          <a:xfrm>
            <a:off x="960379" y="4933545"/>
            <a:ext cx="215900" cy="342900"/>
          </a:xfrm>
          <a:prstGeom prst="rect">
            <a:avLst/>
          </a:prstGeom>
          <a:ln w="12700">
            <a:solidFill>
              <a:srgbClr val="062B6B"/>
            </a:solidFill>
            <a:miter lim="400000"/>
          </a:ln>
        </p:spPr>
        <p:txBody>
          <a:bodyPr lIns="50800" tIns="50800" rIns="50800" bIns="50800" anchor="ctr"/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1pPr>
            <a:lvl2pPr marL="0" marR="0" indent="2286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2pPr>
            <a:lvl3pPr marL="0" marR="0" indent="4572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3pPr>
            <a:lvl4pPr marL="0" marR="0" indent="6858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4pPr>
            <a:lvl5pPr marL="0" marR="0" indent="9144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5pPr>
            <a:lvl6pPr marL="0" marR="0" indent="11430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6pPr>
            <a:lvl7pPr marL="0" marR="0" indent="13716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7pPr>
            <a:lvl8pPr marL="0" marR="0" indent="16002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8pPr>
            <a:lvl9pPr marL="0" marR="0" indent="18288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9pPr>
          </a:lstStyle>
          <a:p>
            <a:pPr marL="39686" marR="39686" lvl="0" indent="0" algn="l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Times"/>
                <a:ea typeface="Times"/>
                <a:cs typeface="Times"/>
                <a:sym typeface="Times"/>
              </a:defRPr>
            </a:pPr>
            <a:endParaRPr kumimoji="0" sz="2400" b="0" i="0" u="none" strike="noStrike" kern="1200" cap="none" spc="0" normalizeH="0" baseline="0" noProof="0">
              <a:ln>
                <a:noFill/>
              </a:ln>
              <a:solidFill>
                <a:srgbClr val="062B6B"/>
              </a:solidFill>
              <a:effectLst/>
              <a:uLnTx/>
              <a:uFill>
                <a:solidFill>
                  <a:srgbClr val="062B6B"/>
                </a:solidFill>
              </a:uFill>
              <a:latin typeface="Times"/>
              <a:sym typeface="Times"/>
            </a:endParaRPr>
          </a:p>
        </p:txBody>
      </p:sp>
      <p:sp>
        <p:nvSpPr>
          <p:cNvPr id="25" name="Rectangle">
            <a:extLst>
              <a:ext uri="{FF2B5EF4-FFF2-40B4-BE49-F238E27FC236}">
                <a16:creationId xmlns:a16="http://schemas.microsoft.com/office/drawing/2014/main" id="{98195FFC-0DF5-4A91-8B92-576727D8E6C0}"/>
              </a:ext>
            </a:extLst>
          </p:cNvPr>
          <p:cNvSpPr/>
          <p:nvPr/>
        </p:nvSpPr>
        <p:spPr>
          <a:xfrm>
            <a:off x="947601" y="5689023"/>
            <a:ext cx="215900" cy="342900"/>
          </a:xfrm>
          <a:prstGeom prst="rect">
            <a:avLst/>
          </a:prstGeom>
          <a:ln w="12700">
            <a:solidFill>
              <a:srgbClr val="062B6B"/>
            </a:solidFill>
            <a:miter lim="400000"/>
          </a:ln>
        </p:spPr>
        <p:txBody>
          <a:bodyPr lIns="50800" tIns="50800" rIns="50800" bIns="50800" anchor="ctr"/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1pPr>
            <a:lvl2pPr marL="0" marR="0" indent="2286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2pPr>
            <a:lvl3pPr marL="0" marR="0" indent="4572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3pPr>
            <a:lvl4pPr marL="0" marR="0" indent="6858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4pPr>
            <a:lvl5pPr marL="0" marR="0" indent="9144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5pPr>
            <a:lvl6pPr marL="0" marR="0" indent="11430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6pPr>
            <a:lvl7pPr marL="0" marR="0" indent="13716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7pPr>
            <a:lvl8pPr marL="0" marR="0" indent="16002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8pPr>
            <a:lvl9pPr marL="0" marR="0" indent="18288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9pPr>
          </a:lstStyle>
          <a:p>
            <a:pPr marL="39686" marR="39686" lvl="0" indent="0" algn="l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Times"/>
                <a:ea typeface="Times"/>
                <a:cs typeface="Times"/>
                <a:sym typeface="Times"/>
              </a:defRPr>
            </a:pPr>
            <a:endParaRPr kumimoji="0" sz="2400" b="0" i="0" u="none" strike="noStrike" kern="1200" cap="none" spc="0" normalizeH="0" baseline="0" noProof="0">
              <a:ln>
                <a:noFill/>
              </a:ln>
              <a:solidFill>
                <a:srgbClr val="062B6B"/>
              </a:solidFill>
              <a:effectLst/>
              <a:uLnTx/>
              <a:uFill>
                <a:solidFill>
                  <a:srgbClr val="062B6B"/>
                </a:solidFill>
              </a:uFill>
              <a:latin typeface="Times"/>
              <a:sym typeface="Times"/>
            </a:endParaRPr>
          </a:p>
        </p:txBody>
      </p:sp>
      <p:sp>
        <p:nvSpPr>
          <p:cNvPr id="26" name="Rectangle">
            <a:extLst>
              <a:ext uri="{FF2B5EF4-FFF2-40B4-BE49-F238E27FC236}">
                <a16:creationId xmlns:a16="http://schemas.microsoft.com/office/drawing/2014/main" id="{655ABECE-6157-4191-9F4E-84338C8F24AD}"/>
              </a:ext>
            </a:extLst>
          </p:cNvPr>
          <p:cNvSpPr/>
          <p:nvPr/>
        </p:nvSpPr>
        <p:spPr>
          <a:xfrm>
            <a:off x="398348" y="4933408"/>
            <a:ext cx="215900" cy="342900"/>
          </a:xfrm>
          <a:prstGeom prst="rect">
            <a:avLst/>
          </a:prstGeom>
          <a:ln w="12700">
            <a:solidFill>
              <a:srgbClr val="062B6B"/>
            </a:solidFill>
            <a:miter lim="400000"/>
          </a:ln>
        </p:spPr>
        <p:txBody>
          <a:bodyPr lIns="50800" tIns="50800" rIns="50800" bIns="50800" anchor="ctr"/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1pPr>
            <a:lvl2pPr marL="0" marR="0" indent="2286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2pPr>
            <a:lvl3pPr marL="0" marR="0" indent="4572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3pPr>
            <a:lvl4pPr marL="0" marR="0" indent="6858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4pPr>
            <a:lvl5pPr marL="0" marR="0" indent="9144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5pPr>
            <a:lvl6pPr marL="0" marR="0" indent="11430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6pPr>
            <a:lvl7pPr marL="0" marR="0" indent="13716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7pPr>
            <a:lvl8pPr marL="0" marR="0" indent="16002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8pPr>
            <a:lvl9pPr marL="0" marR="0" indent="18288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9pPr>
          </a:lstStyle>
          <a:p>
            <a:pPr marL="39686" marR="39686" lvl="0" indent="0" algn="l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Times"/>
                <a:ea typeface="Times"/>
                <a:cs typeface="Times"/>
                <a:sym typeface="Times"/>
              </a:defRPr>
            </a:pPr>
            <a:endParaRPr kumimoji="0" sz="2400" b="0" i="0" u="none" strike="noStrike" kern="1200" cap="none" spc="0" normalizeH="0" baseline="0" noProof="0">
              <a:ln>
                <a:noFill/>
              </a:ln>
              <a:solidFill>
                <a:srgbClr val="062B6B"/>
              </a:solidFill>
              <a:effectLst/>
              <a:uLnTx/>
              <a:uFill>
                <a:solidFill>
                  <a:srgbClr val="062B6B"/>
                </a:solidFill>
              </a:uFill>
              <a:latin typeface="Times"/>
              <a:sym typeface="Times"/>
            </a:endParaRPr>
          </a:p>
        </p:txBody>
      </p:sp>
      <p:sp>
        <p:nvSpPr>
          <p:cNvPr id="27" name="Rectangle">
            <a:extLst>
              <a:ext uri="{FF2B5EF4-FFF2-40B4-BE49-F238E27FC236}">
                <a16:creationId xmlns:a16="http://schemas.microsoft.com/office/drawing/2014/main" id="{1BDA9077-4B07-465C-9397-E130FC48D70F}"/>
              </a:ext>
            </a:extLst>
          </p:cNvPr>
          <p:cNvSpPr/>
          <p:nvPr/>
        </p:nvSpPr>
        <p:spPr>
          <a:xfrm>
            <a:off x="410294" y="5689023"/>
            <a:ext cx="215900" cy="342900"/>
          </a:xfrm>
          <a:prstGeom prst="rect">
            <a:avLst/>
          </a:prstGeom>
          <a:ln w="12700">
            <a:solidFill>
              <a:srgbClr val="062B6B"/>
            </a:solidFill>
            <a:miter lim="400000"/>
          </a:ln>
        </p:spPr>
        <p:txBody>
          <a:bodyPr lIns="50800" tIns="50800" rIns="50800" bIns="50800" anchor="ctr"/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1pPr>
            <a:lvl2pPr marL="0" marR="0" indent="2286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2pPr>
            <a:lvl3pPr marL="0" marR="0" indent="4572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3pPr>
            <a:lvl4pPr marL="0" marR="0" indent="6858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4pPr>
            <a:lvl5pPr marL="0" marR="0" indent="9144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5pPr>
            <a:lvl6pPr marL="0" marR="0" indent="11430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6pPr>
            <a:lvl7pPr marL="0" marR="0" indent="13716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7pPr>
            <a:lvl8pPr marL="0" marR="0" indent="16002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8pPr>
            <a:lvl9pPr marL="0" marR="0" indent="18288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9pPr>
          </a:lstStyle>
          <a:p>
            <a:pPr marL="39686" marR="39686" lvl="0" indent="0" algn="l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Times"/>
                <a:ea typeface="Times"/>
                <a:cs typeface="Times"/>
                <a:sym typeface="Times"/>
              </a:defRPr>
            </a:pPr>
            <a:endParaRPr kumimoji="0" sz="2400" b="0" i="0" u="none" strike="noStrike" kern="1200" cap="none" spc="0" normalizeH="0" baseline="0" noProof="0">
              <a:ln>
                <a:noFill/>
              </a:ln>
              <a:solidFill>
                <a:srgbClr val="062B6B"/>
              </a:solidFill>
              <a:effectLst/>
              <a:uLnTx/>
              <a:uFill>
                <a:solidFill>
                  <a:srgbClr val="062B6B"/>
                </a:solidFill>
              </a:uFill>
              <a:latin typeface="Times"/>
              <a:sym typeface="Times"/>
            </a:endParaRPr>
          </a:p>
        </p:txBody>
      </p:sp>
      <p:sp>
        <p:nvSpPr>
          <p:cNvPr id="28" name="Line">
            <a:extLst>
              <a:ext uri="{FF2B5EF4-FFF2-40B4-BE49-F238E27FC236}">
                <a16:creationId xmlns:a16="http://schemas.microsoft.com/office/drawing/2014/main" id="{48B37047-D43E-46B4-A5C4-9AAE4E7A3C7C}"/>
              </a:ext>
            </a:extLst>
          </p:cNvPr>
          <p:cNvSpPr/>
          <p:nvPr/>
        </p:nvSpPr>
        <p:spPr>
          <a:xfrm>
            <a:off x="1186376" y="5106554"/>
            <a:ext cx="1710608" cy="420830"/>
          </a:xfrm>
          <a:prstGeom prst="line">
            <a:avLst/>
          </a:prstGeom>
          <a:ln w="25400">
            <a:solidFill>
              <a:schemeClr val="tx1"/>
            </a:solidFill>
            <a:headEnd type="triangle"/>
          </a:ln>
        </p:spPr>
        <p:txBody>
          <a:bodyPr lIns="0" tIns="0" rIns="0" bIns="0"/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1pPr>
            <a:lvl2pPr marL="0" marR="0" indent="2286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2pPr>
            <a:lvl3pPr marL="0" marR="0" indent="4572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3pPr>
            <a:lvl4pPr marL="0" marR="0" indent="6858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4pPr>
            <a:lvl5pPr marL="0" marR="0" indent="9144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5pPr>
            <a:lvl6pPr marL="0" marR="0" indent="11430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6pPr>
            <a:lvl7pPr marL="0" marR="0" indent="13716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7pPr>
            <a:lvl8pPr marL="0" marR="0" indent="16002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8pPr>
            <a:lvl9pPr marL="0" marR="0" indent="18288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9pPr>
          </a:lstStyle>
          <a:p>
            <a:pPr marL="0" marR="0" lvl="0" indent="0" algn="l" defTabSz="4572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Helvetica"/>
              <a:sym typeface="Helvetica"/>
            </a:endParaRPr>
          </a:p>
        </p:txBody>
      </p:sp>
      <p:sp>
        <p:nvSpPr>
          <p:cNvPr id="29" name="Line">
            <a:extLst>
              <a:ext uri="{FF2B5EF4-FFF2-40B4-BE49-F238E27FC236}">
                <a16:creationId xmlns:a16="http://schemas.microsoft.com/office/drawing/2014/main" id="{6A99C25D-B4CF-4C10-B706-782E32F606C5}"/>
              </a:ext>
            </a:extLst>
          </p:cNvPr>
          <p:cNvSpPr/>
          <p:nvPr/>
        </p:nvSpPr>
        <p:spPr>
          <a:xfrm flipV="1">
            <a:off x="1210392" y="5534893"/>
            <a:ext cx="1710608" cy="316348"/>
          </a:xfrm>
          <a:prstGeom prst="line">
            <a:avLst/>
          </a:prstGeom>
          <a:ln w="25400">
            <a:solidFill>
              <a:schemeClr val="tx1">
                <a:alpha val="50000"/>
              </a:schemeClr>
            </a:solidFill>
            <a:headEnd type="triangle"/>
          </a:ln>
        </p:spPr>
        <p:txBody>
          <a:bodyPr lIns="0" tIns="0" rIns="0" bIns="0"/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1pPr>
            <a:lvl2pPr marL="0" marR="0" indent="2286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2pPr>
            <a:lvl3pPr marL="0" marR="0" indent="4572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3pPr>
            <a:lvl4pPr marL="0" marR="0" indent="6858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4pPr>
            <a:lvl5pPr marL="0" marR="0" indent="9144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5pPr>
            <a:lvl6pPr marL="0" marR="0" indent="11430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6pPr>
            <a:lvl7pPr marL="0" marR="0" indent="13716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7pPr>
            <a:lvl8pPr marL="0" marR="0" indent="16002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8pPr>
            <a:lvl9pPr marL="0" marR="0" indent="18288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9pPr>
          </a:lstStyle>
          <a:p>
            <a:pPr marL="0" marR="0" lvl="0" indent="0" algn="l" defTabSz="4572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200" b="0" i="0" u="none" strike="noStrike" kern="1200" cap="none" spc="0" normalizeH="0" baseline="0" noProof="0">
              <a:ln>
                <a:solidFill>
                  <a:sysClr val="windowText" lastClr="000000"/>
                </a:solidFill>
              </a:ln>
              <a:solidFill>
                <a:srgbClr val="000000"/>
              </a:solidFill>
              <a:effectLst/>
              <a:uLnTx/>
              <a:uFillTx/>
              <a:latin typeface="Helvetica"/>
              <a:sym typeface="Helvetica"/>
            </a:endParaRPr>
          </a:p>
        </p:txBody>
      </p:sp>
      <p:sp>
        <p:nvSpPr>
          <p:cNvPr id="30" name="Line">
            <a:extLst>
              <a:ext uri="{FF2B5EF4-FFF2-40B4-BE49-F238E27FC236}">
                <a16:creationId xmlns:a16="http://schemas.microsoft.com/office/drawing/2014/main" id="{3DF54163-06B7-46EC-8EB4-0A9584BBD599}"/>
              </a:ext>
            </a:extLst>
          </p:cNvPr>
          <p:cNvSpPr/>
          <p:nvPr/>
        </p:nvSpPr>
        <p:spPr>
          <a:xfrm>
            <a:off x="632781" y="5122049"/>
            <a:ext cx="2260867" cy="787489"/>
          </a:xfrm>
          <a:prstGeom prst="line">
            <a:avLst/>
          </a:prstGeom>
          <a:ln w="25400">
            <a:solidFill>
              <a:schemeClr val="tx1"/>
            </a:solidFill>
            <a:headEnd type="triangle"/>
          </a:ln>
        </p:spPr>
        <p:txBody>
          <a:bodyPr lIns="0" tIns="0" rIns="0" bIns="0"/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1pPr>
            <a:lvl2pPr marL="0" marR="0" indent="2286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2pPr>
            <a:lvl3pPr marL="0" marR="0" indent="4572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3pPr>
            <a:lvl4pPr marL="0" marR="0" indent="6858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4pPr>
            <a:lvl5pPr marL="0" marR="0" indent="9144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5pPr>
            <a:lvl6pPr marL="0" marR="0" indent="11430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6pPr>
            <a:lvl7pPr marL="0" marR="0" indent="13716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7pPr>
            <a:lvl8pPr marL="0" marR="0" indent="16002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8pPr>
            <a:lvl9pPr marL="0" marR="0" indent="18288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9pPr>
          </a:lstStyle>
          <a:p>
            <a:pPr marL="0" marR="0" lvl="0" indent="0" algn="l" defTabSz="4572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Helvetica"/>
              <a:sym typeface="Helvetica"/>
            </a:endParaRPr>
          </a:p>
        </p:txBody>
      </p:sp>
      <p:sp>
        <p:nvSpPr>
          <p:cNvPr id="31" name="Line">
            <a:extLst>
              <a:ext uri="{FF2B5EF4-FFF2-40B4-BE49-F238E27FC236}">
                <a16:creationId xmlns:a16="http://schemas.microsoft.com/office/drawing/2014/main" id="{DF7334D9-4008-4830-A7EC-FDDE75E0AB83}"/>
              </a:ext>
            </a:extLst>
          </p:cNvPr>
          <p:cNvSpPr/>
          <p:nvPr/>
        </p:nvSpPr>
        <p:spPr>
          <a:xfrm>
            <a:off x="673085" y="5920507"/>
            <a:ext cx="2165403" cy="4526"/>
          </a:xfrm>
          <a:prstGeom prst="line">
            <a:avLst/>
          </a:prstGeom>
          <a:ln w="25400">
            <a:solidFill>
              <a:schemeClr val="tx1"/>
            </a:solidFill>
            <a:headEnd type="triangle"/>
          </a:ln>
        </p:spPr>
        <p:txBody>
          <a:bodyPr lIns="0" tIns="0" rIns="0" bIns="0"/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1pPr>
            <a:lvl2pPr marL="0" marR="0" indent="2286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2pPr>
            <a:lvl3pPr marL="0" marR="0" indent="4572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3pPr>
            <a:lvl4pPr marL="0" marR="0" indent="6858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4pPr>
            <a:lvl5pPr marL="0" marR="0" indent="9144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5pPr>
            <a:lvl6pPr marL="0" marR="0" indent="11430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6pPr>
            <a:lvl7pPr marL="0" marR="0" indent="13716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7pPr>
            <a:lvl8pPr marL="0" marR="0" indent="16002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8pPr>
            <a:lvl9pPr marL="0" marR="0" indent="18288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9pPr>
          </a:lstStyle>
          <a:p>
            <a:pPr marL="0" marR="0" lvl="0" indent="0" algn="l" defTabSz="4572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Helvetica"/>
              <a:sym typeface="Helvetica"/>
            </a:endParaRPr>
          </a:p>
        </p:txBody>
      </p:sp>
      <p:sp>
        <p:nvSpPr>
          <p:cNvPr id="32" name="Rectangle">
            <a:extLst>
              <a:ext uri="{FF2B5EF4-FFF2-40B4-BE49-F238E27FC236}">
                <a16:creationId xmlns:a16="http://schemas.microsoft.com/office/drawing/2014/main" id="{62ACDCB1-2DCC-4FF6-841C-F953329662B9}"/>
              </a:ext>
            </a:extLst>
          </p:cNvPr>
          <p:cNvSpPr/>
          <p:nvPr/>
        </p:nvSpPr>
        <p:spPr>
          <a:xfrm>
            <a:off x="2686726" y="2327838"/>
            <a:ext cx="5740400" cy="571500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rgbClr val="929292"/>
            </a:solidFill>
            <a:miter lim="400000"/>
          </a:ln>
        </p:spPr>
        <p:txBody>
          <a:bodyPr lIns="50800" tIns="50800" rIns="50800" bIns="50800" anchor="ctr"/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1pPr>
            <a:lvl2pPr marL="0" marR="0" indent="2286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2pPr>
            <a:lvl3pPr marL="0" marR="0" indent="4572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3pPr>
            <a:lvl4pPr marL="0" marR="0" indent="6858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4pPr>
            <a:lvl5pPr marL="0" marR="0" indent="9144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5pPr>
            <a:lvl6pPr marL="0" marR="0" indent="11430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6pPr>
            <a:lvl7pPr marL="0" marR="0" indent="13716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7pPr>
            <a:lvl8pPr marL="0" marR="0" indent="16002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8pPr>
            <a:lvl9pPr marL="0" marR="0" indent="18288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9pPr>
          </a:lstStyle>
          <a:p>
            <a:pPr marL="39686" marR="39686" lvl="0" indent="0" algn="l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 b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endParaRPr kumimoji="0" sz="2400" b="1" i="0" u="none" strike="noStrike" kern="1200" cap="none" spc="0" normalizeH="0" baseline="0" noProof="0">
              <a:ln>
                <a:noFill/>
              </a:ln>
              <a:solidFill>
                <a:srgbClr val="062B6B"/>
              </a:solidFill>
              <a:effectLst/>
              <a:uLnTx/>
              <a:uFill>
                <a:solidFill>
                  <a:srgbClr val="062B6B"/>
                </a:solidFill>
              </a:uFill>
              <a:latin typeface="Arial"/>
              <a:cs typeface="Arial"/>
              <a:sym typeface="Arial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4" name="Rectangle 33">
                <a:extLst>
                  <a:ext uri="{FF2B5EF4-FFF2-40B4-BE49-F238E27FC236}">
                    <a16:creationId xmlns:a16="http://schemas.microsoft.com/office/drawing/2014/main" id="{2F257F35-9DEB-4823-AF8C-AD4668E5C913}"/>
                  </a:ext>
                </a:extLst>
              </p:cNvPr>
              <p:cNvSpPr/>
              <p:nvPr/>
            </p:nvSpPr>
            <p:spPr>
              <a:xfrm>
                <a:off x="5063663" y="1856725"/>
                <a:ext cx="1821331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sz="20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𝑭</m:t>
                      </m:r>
                      <m:r>
                        <a:rPr kumimoji="0" lang="en-US" sz="20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= </m:t>
                      </m:r>
                      <m:r>
                        <a:rPr kumimoji="0" lang="en-US" sz="20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𝑨</m:t>
                      </m:r>
                      <m:acc>
                        <m:accPr>
                          <m:chr m:val="̅"/>
                          <m:ctrlPr>
                            <a:rPr kumimoji="0" lang="en-US" sz="20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ea typeface="Arial"/>
                              <a:cs typeface="Arial"/>
                              <a:sym typeface="Arial"/>
                            </a:rPr>
                          </m:ctrlPr>
                        </m:accPr>
                        <m:e>
                          <m:r>
                            <a:rPr kumimoji="0" lang="en-US" sz="20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ea typeface="Arial"/>
                              <a:cs typeface="Arial"/>
                              <a:sym typeface="Arial"/>
                            </a:rPr>
                            <m:t>𝑩</m:t>
                          </m:r>
                        </m:e>
                      </m:acc>
                      <m:r>
                        <a:rPr kumimoji="0" lang="en-US" sz="20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+</m:t>
                      </m:r>
                      <m:r>
                        <a:rPr kumimoji="0" lang="en-US" sz="20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𝑨𝑩</m:t>
                      </m:r>
                    </m:oMath>
                  </m:oMathPara>
                </a14:m>
                <a:endParaRPr kumimoji="0" lang="en-US" sz="2000" b="1" i="0" u="none" strike="noStrike" kern="1200" cap="none" spc="0" normalizeH="0" baseline="0" noProof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>
                    <a:solidFill>
                      <a:srgbClr val="D21C42"/>
                    </a:solidFill>
                  </a:uFill>
                  <a:latin typeface="Garamond"/>
                  <a:ea typeface="Arial"/>
                  <a:cs typeface="Arial"/>
                  <a:sym typeface="Arial"/>
                </a:endParaRPr>
              </a:p>
            </p:txBody>
          </p:sp>
        </mc:Choice>
        <mc:Fallback xmlns="">
          <p:sp>
            <p:nvSpPr>
              <p:cNvPr id="34" name="Rectangle 33">
                <a:extLst>
                  <a:ext uri="{FF2B5EF4-FFF2-40B4-BE49-F238E27FC236}">
                    <a16:creationId xmlns:a16="http://schemas.microsoft.com/office/drawing/2014/main" id="{2F257F35-9DEB-4823-AF8C-AD4668E5C913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63663" y="1856725"/>
                <a:ext cx="1821331" cy="400110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0" name="Rectangle 39">
                <a:extLst>
                  <a:ext uri="{FF2B5EF4-FFF2-40B4-BE49-F238E27FC236}">
                    <a16:creationId xmlns:a16="http://schemas.microsoft.com/office/drawing/2014/main" id="{30F8512A-958D-407C-B0C5-C80EF31D5E41}"/>
                  </a:ext>
                </a:extLst>
              </p:cNvPr>
              <p:cNvSpPr/>
              <p:nvPr/>
            </p:nvSpPr>
            <p:spPr>
              <a:xfrm>
                <a:off x="2780513" y="2423648"/>
                <a:ext cx="4039054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sz="20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𝑨</m:t>
                      </m:r>
                      <m:acc>
                        <m:accPr>
                          <m:chr m:val="̅"/>
                          <m:ctrlPr>
                            <a:rPr kumimoji="0" lang="en-US" sz="20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ea typeface="Arial"/>
                              <a:cs typeface="Arial"/>
                              <a:sym typeface="Arial"/>
                            </a:rPr>
                          </m:ctrlPr>
                        </m:accPr>
                        <m:e>
                          <m:r>
                            <a:rPr kumimoji="0" lang="en-US" sz="20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ea typeface="Arial"/>
                              <a:cs typeface="Arial"/>
                              <a:sym typeface="Arial"/>
                            </a:rPr>
                            <m:t>𝑩</m:t>
                          </m:r>
                        </m:e>
                      </m:acc>
                      <m:r>
                        <a:rPr kumimoji="0" lang="en-US" sz="2000" b="1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+</m:t>
                      </m:r>
                      <m:r>
                        <a:rPr kumimoji="0" lang="en-US" sz="2000" b="1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𝑨𝑩</m:t>
                      </m:r>
                      <m:r>
                        <a:rPr kumimoji="0" lang="en-US" sz="20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=</m:t>
                      </m:r>
                      <m:r>
                        <a:rPr kumimoji="0" lang="en-US" sz="20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𝑨</m:t>
                      </m:r>
                      <m:d>
                        <m:dPr>
                          <m:ctrlPr>
                            <a:rPr kumimoji="0" lang="en-US" sz="20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ea typeface="Arial"/>
                              <a:cs typeface="Arial"/>
                              <a:sym typeface="Arial"/>
                            </a:rPr>
                          </m:ctrlPr>
                        </m:dPr>
                        <m:e>
                          <m:acc>
                            <m:accPr>
                              <m:chr m:val="̅"/>
                              <m:ctrlPr>
                                <a:rPr kumimoji="0" lang="en-US" sz="2000" b="1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0000FF"/>
                                  </a:solidFill>
                                  <a:effectLst/>
                                  <a:uLnTx/>
                                  <a:uFill>
                                    <a:solidFill>
                                      <a:srgbClr val="D21C42"/>
                                    </a:solidFill>
                                  </a:uFill>
                                  <a:latin typeface="Cambria Math" panose="02040503050406030204" pitchFamily="18" charset="0"/>
                                  <a:ea typeface="Arial"/>
                                  <a:cs typeface="Arial"/>
                                  <a:sym typeface="Arial"/>
                                </a:rPr>
                              </m:ctrlPr>
                            </m:accPr>
                            <m:e>
                              <m:r>
                                <a:rPr kumimoji="0" lang="en-US" sz="2000" b="1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FF"/>
                                  </a:solidFill>
                                  <a:effectLst/>
                                  <a:uLnTx/>
                                  <a:uFill>
                                    <a:solidFill>
                                      <a:srgbClr val="D21C42"/>
                                    </a:solidFill>
                                  </a:uFill>
                                  <a:latin typeface="Cambria Math" panose="02040503050406030204" pitchFamily="18" charset="0"/>
                                  <a:ea typeface="Arial"/>
                                  <a:cs typeface="Arial"/>
                                  <a:sym typeface="Arial"/>
                                </a:rPr>
                                <m:t>𝑩</m:t>
                              </m:r>
                            </m:e>
                          </m:acc>
                          <m:r>
                            <a:rPr kumimoji="0" lang="en-US" sz="20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ea typeface="Arial"/>
                              <a:cs typeface="Arial"/>
                              <a:sym typeface="Arial"/>
                            </a:rPr>
                            <m:t>+</m:t>
                          </m:r>
                          <m:r>
                            <a:rPr kumimoji="0" lang="en-US" sz="20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ea typeface="Arial"/>
                              <a:cs typeface="Arial"/>
                              <a:sym typeface="Arial"/>
                            </a:rPr>
                            <m:t>𝑩</m:t>
                          </m:r>
                        </m:e>
                      </m:d>
                      <m:r>
                        <a:rPr kumimoji="0" lang="en-US" sz="20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=</m:t>
                      </m:r>
                      <m:r>
                        <a:rPr kumimoji="0" lang="en-US" sz="20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𝑨</m:t>
                      </m:r>
                      <m:d>
                        <m:dPr>
                          <m:ctrlPr>
                            <a:rPr kumimoji="0" lang="en-US" sz="20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ea typeface="Arial"/>
                              <a:cs typeface="Arial"/>
                              <a:sym typeface="Arial"/>
                            </a:rPr>
                          </m:ctrlPr>
                        </m:dPr>
                        <m:e>
                          <m:r>
                            <a:rPr kumimoji="0" lang="en-US" sz="20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ea typeface="Arial"/>
                              <a:cs typeface="Arial"/>
                              <a:sym typeface="Arial"/>
                            </a:rPr>
                            <m:t>𝟏</m:t>
                          </m:r>
                        </m:e>
                      </m:d>
                      <m:r>
                        <a:rPr kumimoji="0" lang="en-US" sz="20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=</m:t>
                      </m:r>
                      <m:r>
                        <a:rPr kumimoji="0" lang="en-US" sz="20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𝑨</m:t>
                      </m:r>
                    </m:oMath>
                  </m:oMathPara>
                </a14:m>
                <a:endParaRPr kumimoji="0" lang="en-US" sz="2000" b="1" i="0" u="none" strike="noStrike" kern="1200" cap="none" spc="0" normalizeH="0" baseline="0" noProof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>
                    <a:solidFill>
                      <a:srgbClr val="D21C42"/>
                    </a:solidFill>
                  </a:uFill>
                  <a:latin typeface="Garamond"/>
                  <a:ea typeface="Arial"/>
                  <a:cs typeface="Arial"/>
                  <a:sym typeface="Arial"/>
                </a:endParaRPr>
              </a:p>
            </p:txBody>
          </p:sp>
        </mc:Choice>
        <mc:Fallback xmlns="">
          <p:sp>
            <p:nvSpPr>
              <p:cNvPr id="40" name="Rectangle 39">
                <a:extLst>
                  <a:ext uri="{FF2B5EF4-FFF2-40B4-BE49-F238E27FC236}">
                    <a16:creationId xmlns:a16="http://schemas.microsoft.com/office/drawing/2014/main" id="{30F8512A-958D-407C-B0C5-C80EF31D5E4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80513" y="2423648"/>
                <a:ext cx="4039054" cy="400110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1" name="F =">
                <a:extLst>
                  <a:ext uri="{FF2B5EF4-FFF2-40B4-BE49-F238E27FC236}">
                    <a16:creationId xmlns:a16="http://schemas.microsoft.com/office/drawing/2014/main" id="{6D3BF0E4-D854-4F59-9D3F-08A0ADD1310E}"/>
                  </a:ext>
                </a:extLst>
              </p:cNvPr>
              <p:cNvSpPr txBox="1"/>
              <p:nvPr/>
            </p:nvSpPr>
            <p:spPr>
              <a:xfrm>
                <a:off x="2133600" y="4793666"/>
                <a:ext cx="617861" cy="359073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="" xmlns:ma14="http://schemas.microsoft.com/office/mac/drawingml/2011/main" xmlns:lc="http://schemas.openxmlformats.org/drawingml/2006/lockedCanvas" val="1"/>
                </a:ext>
              </a:extLst>
            </p:spPr>
            <p:txBody>
              <a:bodyPr wrap="none" lIns="25400" tIns="25400" rIns="25400" bIns="25400">
                <a:spAutoFit/>
              </a:bodyPr>
              <a:lstStyle>
                <a:defPPr marL="0" marR="0" indent="0" algn="l" defTabSz="914400" rtl="0" fontAlgn="auto" latinLnBrk="1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</a:defRPr>
                </a:defPPr>
                <a:lvl1pPr marL="0" marR="0" indent="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2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lvl1pPr>
                <a:lvl2pPr marL="0" marR="0" indent="2286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2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lvl2pPr>
                <a:lvl3pPr marL="0" marR="0" indent="4572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2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lvl3pPr>
                <a:lvl4pPr marL="0" marR="0" indent="6858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2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lvl4pPr>
                <a:lvl5pPr marL="0" marR="0" indent="9144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2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lvl5pPr>
                <a:lvl6pPr marL="0" marR="0" indent="11430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2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lvl6pPr>
                <a:lvl7pPr marL="0" marR="0" indent="13716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2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lvl7pPr>
                <a:lvl8pPr marL="0" marR="0" indent="16002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2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lvl8pPr>
                <a:lvl9pPr marL="0" marR="0" indent="18288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2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lvl9pPr>
              </a:lstStyle>
              <a:p>
                <a:pPr marL="0" marR="0" lvl="0" indent="0" algn="l" defTabSz="457200" rtl="0" eaLnBrk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0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ahoma"/>
                    <a:sym typeface="Helvetica"/>
                  </a:rPr>
                  <a:t> </a:t>
                </a:r>
                <a14:m>
                  <m:oMath xmlns:m="http://schemas.openxmlformats.org/officeDocument/2006/math">
                    <m:r>
                      <a:rPr kumimoji="0" lang="en-US" sz="2000" b="1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uLnTx/>
                        <a:uFill>
                          <a:solidFill>
                            <a:srgbClr val="D21C42"/>
                          </a:solidFill>
                        </a:uFill>
                        <a:latin typeface="Cambria Math" panose="02040503050406030204" pitchFamily="18" charset="0"/>
                        <a:ea typeface="Arial"/>
                        <a:cs typeface="Arial"/>
                        <a:sym typeface="Arial"/>
                      </a:rPr>
                      <m:t>𝑮</m:t>
                    </m:r>
                    <m:r>
                      <a:rPr kumimoji="0" lang="en-US" sz="2000" b="1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uLnTx/>
                        <a:uFill>
                          <a:solidFill>
                            <a:srgbClr val="D21C42"/>
                          </a:solidFill>
                        </a:uFill>
                        <a:latin typeface="Cambria Math" panose="02040503050406030204" pitchFamily="18" charset="0"/>
                        <a:ea typeface="Arial"/>
                        <a:cs typeface="Arial"/>
                        <a:sym typeface="Arial"/>
                      </a:rPr>
                      <m:t>= </m:t>
                    </m:r>
                  </m:oMath>
                </a14:m>
                <a:endParaRPr kumimoji="0" sz="20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  <a:sym typeface="Helvetica"/>
                </a:endParaRPr>
              </a:p>
            </p:txBody>
          </p:sp>
        </mc:Choice>
        <mc:Fallback xmlns="">
          <p:sp>
            <p:nvSpPr>
              <p:cNvPr id="41" name="F =">
                <a:extLst>
                  <a:ext uri="{FF2B5EF4-FFF2-40B4-BE49-F238E27FC236}">
                    <a16:creationId xmlns:a16="http://schemas.microsoft.com/office/drawing/2014/main" id="{6D3BF0E4-D854-4F59-9D3F-08A0ADD1310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33600" y="4793666"/>
                <a:ext cx="617861" cy="359073"/>
              </a:xfrm>
              <a:prstGeom prst="rect">
                <a:avLst/>
              </a:prstGeom>
              <a:blipFill>
                <a:blip r:embed="rId7"/>
                <a:stretch>
                  <a:fillRect b="-1695"/>
                </a:stretch>
              </a:blipFill>
              <a:ln w="12700">
                <a:miter lim="400000"/>
              </a:ln>
              <a:extLst>
                <a:ext uri="{C572A759-6A51-4108-AA02-DFA0A04FC94B}">
                  <ma14:wrappingTextBoxFlag xmlns:a14="http://schemas.microsoft.com/office/drawing/2010/main" xmlns:lc="http://schemas.openxmlformats.org/drawingml/2006/lockedCanvas" xmlns:ma14="http://schemas.microsoft.com/office/mac/drawingml/2011/main" xmlns="" val="1"/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2" name="F =">
                <a:extLst>
                  <a:ext uri="{FF2B5EF4-FFF2-40B4-BE49-F238E27FC236}">
                    <a16:creationId xmlns:a16="http://schemas.microsoft.com/office/drawing/2014/main" id="{598B9D1A-4620-4ECD-80A6-A1EFCBC1892A}"/>
                  </a:ext>
                </a:extLst>
              </p:cNvPr>
              <p:cNvSpPr txBox="1"/>
              <p:nvPr/>
            </p:nvSpPr>
            <p:spPr>
              <a:xfrm>
                <a:off x="2761558" y="4793666"/>
                <a:ext cx="3045385" cy="359073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="" xmlns:ma14="http://schemas.microsoft.com/office/mac/drawingml/2011/main" xmlns:lc="http://schemas.openxmlformats.org/drawingml/2006/lockedCanvas" val="1"/>
                </a:ext>
              </a:extLst>
            </p:spPr>
            <p:txBody>
              <a:bodyPr wrap="none" lIns="25400" tIns="25400" rIns="25400" bIns="25400">
                <a:spAutoFit/>
              </a:bodyPr>
              <a:lstStyle>
                <a:defPPr marL="0" marR="0" indent="0" algn="l" defTabSz="914400" rtl="0" fontAlgn="auto" latinLnBrk="1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</a:defRPr>
                </a:defPPr>
                <a:lvl1pPr marL="0" marR="0" indent="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2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lvl1pPr>
                <a:lvl2pPr marL="0" marR="0" indent="2286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2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lvl2pPr>
                <a:lvl3pPr marL="0" marR="0" indent="4572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2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lvl3pPr>
                <a:lvl4pPr marL="0" marR="0" indent="6858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2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lvl4pPr>
                <a:lvl5pPr marL="0" marR="0" indent="9144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2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lvl5pPr>
                <a:lvl6pPr marL="0" marR="0" indent="11430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2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lvl6pPr>
                <a:lvl7pPr marL="0" marR="0" indent="13716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2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lvl7pPr>
                <a:lvl8pPr marL="0" marR="0" indent="16002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2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lvl8pPr>
                <a:lvl9pPr marL="0" marR="0" indent="18288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2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lvl9pPr>
              </a:lstStyle>
              <a:p>
                <a:pPr marL="0" marR="0" lvl="0" indent="0" algn="l" defTabSz="457200" rtl="0" eaLnBrk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0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ahoma"/>
                    <a:sym typeface="Helvetica"/>
                  </a:rPr>
                  <a:t>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kumimoji="0" lang="en-US" sz="2000" b="1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uLnTx/>
                            <a:uFill>
                              <a:solidFill>
                                <a:srgbClr val="D21C42"/>
                              </a:solidFill>
                            </a:uFill>
                            <a:latin typeface="Cambria Math" panose="02040503050406030204" pitchFamily="18" charset="0"/>
                            <a:cs typeface="Arial"/>
                            <a:sym typeface="Arial"/>
                          </a:rPr>
                        </m:ctrlPr>
                      </m:accPr>
                      <m:e>
                        <m:r>
                          <a:rPr kumimoji="0" lang="en-US" sz="2000" b="1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uLnTx/>
                            <a:uFill>
                              <a:solidFill>
                                <a:srgbClr val="D21C42"/>
                              </a:solidFill>
                            </a:uFill>
                            <a:latin typeface="Cambria Math" panose="02040503050406030204" pitchFamily="18" charset="0"/>
                            <a:cs typeface="Arial"/>
                            <a:sym typeface="Arial"/>
                          </a:rPr>
                          <m:t>𝑨</m:t>
                        </m:r>
                      </m:e>
                    </m:acc>
                    <m:acc>
                      <m:accPr>
                        <m:chr m:val="̅"/>
                        <m:ctrlPr>
                          <a:rPr kumimoji="0" lang="en-US" sz="2000" b="1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uLnTx/>
                            <a:uFill>
                              <a:solidFill>
                                <a:srgbClr val="D21C42"/>
                              </a:solidFill>
                            </a:uFill>
                            <a:latin typeface="Cambria Math" panose="02040503050406030204" pitchFamily="18" charset="0"/>
                            <a:cs typeface="Arial"/>
                            <a:sym typeface="Arial"/>
                          </a:rPr>
                        </m:ctrlPr>
                      </m:accPr>
                      <m:e>
                        <m:r>
                          <a:rPr kumimoji="0" lang="en-US" sz="2000" b="1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uLnTx/>
                            <a:uFill>
                              <a:solidFill>
                                <a:srgbClr val="D21C42"/>
                              </a:solidFill>
                            </a:uFill>
                            <a:latin typeface="Cambria Math" panose="02040503050406030204" pitchFamily="18" charset="0"/>
                            <a:cs typeface="Arial"/>
                            <a:sym typeface="Arial"/>
                          </a:rPr>
                          <m:t>𝑩</m:t>
                        </m:r>
                      </m:e>
                    </m:acc>
                    <m:r>
                      <a:rPr kumimoji="0" lang="en-US" sz="2000" b="1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uLnTx/>
                        <a:uFill>
                          <a:solidFill>
                            <a:srgbClr val="D21C42"/>
                          </a:solidFill>
                        </a:uFill>
                        <a:latin typeface="Cambria Math" panose="02040503050406030204" pitchFamily="18" charset="0"/>
                        <a:ea typeface="Arial"/>
                        <a:cs typeface="Arial"/>
                        <a:sym typeface="Arial"/>
                      </a:rPr>
                      <m:t>+</m:t>
                    </m:r>
                    <m:r>
                      <a:rPr kumimoji="0" lang="en-US" sz="2000" b="1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uLnTx/>
                        <a:uFill>
                          <a:solidFill>
                            <a:srgbClr val="D21C42"/>
                          </a:solidFill>
                        </a:uFill>
                        <a:latin typeface="Cambria Math" panose="02040503050406030204" pitchFamily="18" charset="0"/>
                        <a:ea typeface="Arial"/>
                        <a:cs typeface="Arial"/>
                        <a:sym typeface="Arial"/>
                      </a:rPr>
                      <m:t>𝑨</m:t>
                    </m:r>
                    <m:acc>
                      <m:accPr>
                        <m:chr m:val="̅"/>
                        <m:ctrlPr>
                          <a:rPr kumimoji="0" lang="en-US" sz="2000" b="1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uLnTx/>
                            <a:uFill>
                              <a:solidFill>
                                <a:srgbClr val="D21C42"/>
                              </a:solidFill>
                            </a:uFill>
                            <a:latin typeface="Cambria Math" panose="02040503050406030204" pitchFamily="18" charset="0"/>
                            <a:cs typeface="Arial"/>
                            <a:sym typeface="Arial"/>
                          </a:rPr>
                        </m:ctrlPr>
                      </m:accPr>
                      <m:e>
                        <m:r>
                          <a:rPr kumimoji="0" lang="en-US" sz="2000" b="1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uLnTx/>
                            <a:uFill>
                              <a:solidFill>
                                <a:srgbClr val="D21C42"/>
                              </a:solidFill>
                            </a:uFill>
                            <a:latin typeface="Cambria Math" panose="02040503050406030204" pitchFamily="18" charset="0"/>
                            <a:cs typeface="Arial"/>
                            <a:sym typeface="Arial"/>
                          </a:rPr>
                          <m:t>𝑩</m:t>
                        </m:r>
                      </m:e>
                    </m:acc>
                    <m:r>
                      <a:rPr kumimoji="0" lang="en-US" sz="2000" b="1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uLnTx/>
                        <a:uFill>
                          <a:solidFill>
                            <a:srgbClr val="D21C42"/>
                          </a:solidFill>
                        </a:uFill>
                        <a:latin typeface="Cambria Math" panose="02040503050406030204" pitchFamily="18" charset="0"/>
                        <a:cs typeface="Arial"/>
                        <a:sym typeface="Arial"/>
                      </a:rPr>
                      <m:t>=</m:t>
                    </m:r>
                    <m:d>
                      <m:dPr>
                        <m:ctrlPr>
                          <a:rPr kumimoji="0" lang="en-US" sz="2000" b="1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uLnTx/>
                            <a:uFill>
                              <a:solidFill>
                                <a:srgbClr val="D21C42"/>
                              </a:solidFill>
                            </a:uFill>
                            <a:latin typeface="Cambria Math" panose="02040503050406030204" pitchFamily="18" charset="0"/>
                            <a:cs typeface="Arial"/>
                            <a:sym typeface="Arial"/>
                          </a:rPr>
                        </m:ctrlPr>
                      </m:dPr>
                      <m:e>
                        <m:acc>
                          <m:accPr>
                            <m:chr m:val="̅"/>
                            <m:ctrlPr>
                              <a:rPr kumimoji="0" lang="en-US" sz="2000" b="1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00FF"/>
                                </a:solidFill>
                                <a:effectLst/>
                                <a:uLnTx/>
                                <a:uFill>
                                  <a:solidFill>
                                    <a:srgbClr val="D21C42"/>
                                  </a:solidFill>
                                </a:uFill>
                                <a:latin typeface="Cambria Math" panose="02040503050406030204" pitchFamily="18" charset="0"/>
                                <a:cs typeface="Arial"/>
                                <a:sym typeface="Arial"/>
                              </a:rPr>
                            </m:ctrlPr>
                          </m:accPr>
                          <m:e>
                            <m:r>
                              <a:rPr kumimoji="0" lang="en-US" sz="2000" b="1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00FF"/>
                                </a:solidFill>
                                <a:effectLst/>
                                <a:uLnTx/>
                                <a:uFill>
                                  <a:solidFill>
                                    <a:srgbClr val="D21C42"/>
                                  </a:solidFill>
                                </a:uFill>
                                <a:latin typeface="Cambria Math" panose="02040503050406030204" pitchFamily="18" charset="0"/>
                                <a:cs typeface="Arial"/>
                                <a:sym typeface="Arial"/>
                              </a:rPr>
                              <m:t>𝑨</m:t>
                            </m:r>
                          </m:e>
                        </m:acc>
                        <m:r>
                          <a:rPr kumimoji="0" lang="en-US" sz="2000" b="1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uLnTx/>
                            <a:uFill>
                              <a:solidFill>
                                <a:srgbClr val="D21C42"/>
                              </a:solidFill>
                            </a:uFill>
                            <a:latin typeface="Cambria Math" panose="02040503050406030204" pitchFamily="18" charset="0"/>
                            <a:ea typeface="Arial"/>
                            <a:cs typeface="Arial"/>
                            <a:sym typeface="Arial"/>
                          </a:rPr>
                          <m:t>+</m:t>
                        </m:r>
                        <m:r>
                          <a:rPr kumimoji="0" lang="en-US" sz="2000" b="1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uLnTx/>
                            <a:uFill>
                              <a:solidFill>
                                <a:srgbClr val="D21C42"/>
                              </a:solidFill>
                            </a:uFill>
                            <a:latin typeface="Cambria Math" panose="02040503050406030204" pitchFamily="18" charset="0"/>
                            <a:ea typeface="Arial"/>
                            <a:cs typeface="Arial"/>
                            <a:sym typeface="Arial"/>
                          </a:rPr>
                          <m:t>𝑨</m:t>
                        </m:r>
                      </m:e>
                    </m:d>
                    <m:acc>
                      <m:accPr>
                        <m:chr m:val="̅"/>
                        <m:ctrlPr>
                          <a:rPr kumimoji="0" lang="en-US" sz="2000" b="1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uLnTx/>
                            <a:uFill>
                              <a:solidFill>
                                <a:srgbClr val="D21C42"/>
                              </a:solidFill>
                            </a:uFill>
                            <a:latin typeface="Cambria Math" panose="02040503050406030204" pitchFamily="18" charset="0"/>
                            <a:cs typeface="Arial"/>
                            <a:sym typeface="Arial"/>
                          </a:rPr>
                        </m:ctrlPr>
                      </m:accPr>
                      <m:e>
                        <m:r>
                          <a:rPr kumimoji="0" lang="en-US" sz="2000" b="1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uLnTx/>
                            <a:uFill>
                              <a:solidFill>
                                <a:srgbClr val="D21C42"/>
                              </a:solidFill>
                            </a:uFill>
                            <a:latin typeface="Cambria Math" panose="02040503050406030204" pitchFamily="18" charset="0"/>
                            <a:cs typeface="Arial"/>
                            <a:sym typeface="Arial"/>
                          </a:rPr>
                          <m:t>𝑩</m:t>
                        </m:r>
                      </m:e>
                    </m:acc>
                    <m:r>
                      <a:rPr kumimoji="0" lang="en-US" sz="2000" b="1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uLnTx/>
                        <a:uFill>
                          <a:solidFill>
                            <a:srgbClr val="D21C42"/>
                          </a:solidFill>
                        </a:uFill>
                        <a:latin typeface="Cambria Math" panose="02040503050406030204" pitchFamily="18" charset="0"/>
                        <a:cs typeface="Arial"/>
                        <a:sym typeface="Arial"/>
                      </a:rPr>
                      <m:t>=</m:t>
                    </m:r>
                    <m:acc>
                      <m:accPr>
                        <m:chr m:val="̅"/>
                        <m:ctrlPr>
                          <a:rPr kumimoji="0" lang="en-US" sz="2000" b="1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uLnTx/>
                            <a:uFill>
                              <a:solidFill>
                                <a:srgbClr val="D21C42"/>
                              </a:solidFill>
                            </a:uFill>
                            <a:latin typeface="Cambria Math" panose="02040503050406030204" pitchFamily="18" charset="0"/>
                            <a:cs typeface="Arial"/>
                            <a:sym typeface="Arial"/>
                          </a:rPr>
                        </m:ctrlPr>
                      </m:accPr>
                      <m:e>
                        <m:r>
                          <a:rPr kumimoji="0" lang="en-US" sz="2000" b="1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uLnTx/>
                            <a:uFill>
                              <a:solidFill>
                                <a:srgbClr val="D21C42"/>
                              </a:solidFill>
                            </a:uFill>
                            <a:latin typeface="Cambria Math" panose="02040503050406030204" pitchFamily="18" charset="0"/>
                            <a:cs typeface="Arial"/>
                            <a:sym typeface="Arial"/>
                          </a:rPr>
                          <m:t>𝑩</m:t>
                        </m:r>
                      </m:e>
                    </m:acc>
                  </m:oMath>
                </a14:m>
                <a:endParaRPr kumimoji="0" sz="20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  <a:sym typeface="Helvetica"/>
                </a:endParaRPr>
              </a:p>
            </p:txBody>
          </p:sp>
        </mc:Choice>
        <mc:Fallback xmlns="">
          <p:sp>
            <p:nvSpPr>
              <p:cNvPr id="42" name="F =">
                <a:extLst>
                  <a:ext uri="{FF2B5EF4-FFF2-40B4-BE49-F238E27FC236}">
                    <a16:creationId xmlns:a16="http://schemas.microsoft.com/office/drawing/2014/main" id="{598B9D1A-4620-4ECD-80A6-A1EFCBC1892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61558" y="4793666"/>
                <a:ext cx="3045385" cy="359073"/>
              </a:xfrm>
              <a:prstGeom prst="rect">
                <a:avLst/>
              </a:prstGeom>
              <a:blipFill>
                <a:blip r:embed="rId8"/>
                <a:stretch>
                  <a:fillRect r="-12800" b="-3390"/>
                </a:stretch>
              </a:blipFill>
              <a:ln w="12700">
                <a:miter lim="400000"/>
              </a:ln>
              <a:extLst>
                <a:ext uri="{C572A759-6A51-4108-AA02-DFA0A04FC94B}">
                  <ma14:wrappingTextBoxFlag xmlns:a14="http://schemas.microsoft.com/office/drawing/2010/main" xmlns:lc="http://schemas.openxmlformats.org/drawingml/2006/lockedCanvas" xmlns:ma14="http://schemas.microsoft.com/office/mac/drawingml/2011/main" xmlns="" val="1"/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3" name="Essence of Simplification:…">
            <a:extLst>
              <a:ext uri="{FF2B5EF4-FFF2-40B4-BE49-F238E27FC236}">
                <a16:creationId xmlns:a16="http://schemas.microsoft.com/office/drawing/2014/main" id="{EE66BF39-EAAC-4E79-B2E5-B3568F986109}"/>
              </a:ext>
            </a:extLst>
          </p:cNvPr>
          <p:cNvSpPr txBox="1"/>
          <p:nvPr/>
        </p:nvSpPr>
        <p:spPr>
          <a:xfrm>
            <a:off x="762638" y="2961697"/>
            <a:ext cx="7848601" cy="1003300"/>
          </a:xfrm>
          <a:prstGeom prst="rect">
            <a:avLst/>
          </a:prstGeom>
          <a:solidFill>
            <a:srgbClr val="00B050"/>
          </a:solidFill>
          <a:ln w="12700">
            <a:solidFill>
              <a:srgbClr val="000000"/>
            </a:solidFill>
            <a:miter lim="400000"/>
          </a:ln>
          <a:effectLst>
            <a:outerShdw blurRad="127000" dist="76200" dir="2700000" rotWithShape="0">
              <a:srgbClr val="000000">
                <a:alpha val="75000"/>
              </a:srgbClr>
            </a:outerShdw>
          </a:effectLst>
          <a:extLst>
            <a:ext uri="{C572A759-6A51-4108-AA02-DFA0A04FC94B}">
              <ma14:wrappingTextBoxFlag xmlns="" xmlns:ma14="http://schemas.microsoft.com/office/mac/drawingml/2011/main" xmlns:lc="http://schemas.openxmlformats.org/drawingml/2006/lockedCanvas" val="1"/>
            </a:ext>
          </a:extLst>
        </p:spPr>
        <p:txBody>
          <a:bodyPr lIns="50800" tIns="50800" rIns="50800" bIns="50800" anchor="ctr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1pPr>
            <a:lvl2pPr marL="0" marR="0" indent="2286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2pPr>
            <a:lvl3pPr marL="0" marR="0" indent="4572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3pPr>
            <a:lvl4pPr marL="0" marR="0" indent="6858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4pPr>
            <a:lvl5pPr marL="0" marR="0" indent="9144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5pPr>
            <a:lvl6pPr marL="0" marR="0" indent="11430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6pPr>
            <a:lvl7pPr marL="0" marR="0" indent="13716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7pPr>
            <a:lvl8pPr marL="0" marR="0" indent="16002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8pPr>
            <a:lvl9pPr marL="0" marR="0" indent="18288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9pPr>
          </a:lstStyle>
          <a:p>
            <a:pPr marL="0" marR="39686" lvl="0" indent="0" algn="l" defTabSz="914400" rtl="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62B6B"/>
              </a:buClr>
              <a:buSzTx/>
              <a:buFont typeface="Arial"/>
              <a:buNone/>
              <a:tabLst/>
              <a:defRPr sz="1800" b="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>
                  <a:solidFill>
                    <a:srgbClr val="FFFFFF"/>
                  </a:solidFill>
                </a:uFill>
                <a:latin typeface="Tahoma"/>
                <a:cs typeface="Arial"/>
                <a:sym typeface="Arial"/>
              </a:rPr>
              <a:t>Essence of Simplification:</a:t>
            </a:r>
          </a:p>
          <a:p>
            <a:pPr marL="0" marR="39686" lvl="0" indent="0" algn="l" defTabSz="914400" rtl="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62B6B"/>
              </a:buClr>
              <a:buSzTx/>
              <a:buFont typeface="Arial"/>
              <a:buNone/>
              <a:tabLst/>
              <a:defRPr sz="1800" b="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>
                  <a:solidFill>
                    <a:srgbClr val="FFFFFF"/>
                  </a:solidFill>
                </a:uFill>
                <a:latin typeface="Tahoma"/>
                <a:cs typeface="Arial"/>
                <a:sym typeface="Arial"/>
              </a:rPr>
              <a:t>Find two element subsets of the ON-set where only one variable changes its value.  This single varying variable </a:t>
            </a:r>
            <a:r>
              <a:rPr kumimoji="0" sz="1800" b="1" i="1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>
                  <a:solidFill>
                    <a:srgbClr val="FFFFFF"/>
                  </a:solidFill>
                </a:uFill>
                <a:latin typeface="Tahoma"/>
                <a:cs typeface="Arial"/>
                <a:sym typeface="Arial"/>
              </a:rPr>
              <a:t>can be eliminated!</a:t>
            </a:r>
          </a:p>
        </p:txBody>
      </p:sp>
    </p:spTree>
    <p:extLst>
      <p:ext uri="{BB962C8B-B14F-4D97-AF65-F5344CB8AC3E}">
        <p14:creationId xmlns:p14="http://schemas.microsoft.com/office/powerpoint/2010/main" val="98619222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0" grpId="0" animBg="1"/>
      <p:bldP spid="12" grpId="0" animBg="1"/>
      <p:bldP spid="13" grpId="0" animBg="1"/>
      <p:bldP spid="15" grpId="0" animBg="1"/>
      <p:bldP spid="16" grpId="0" animBg="1"/>
      <p:bldP spid="17" grpId="0" animBg="1"/>
      <p:bldP spid="18" grpId="0" animBg="1"/>
      <p:bldP spid="20" grpId="0" animBg="1"/>
      <p:bldP spid="21" grpId="0" animBg="1"/>
      <p:bldP spid="22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4" grpId="0"/>
      <p:bldP spid="40" grpId="0"/>
      <p:bldP spid="41" grpId="0" animBg="1"/>
      <p:bldP spid="42" grpId="0" animBg="1"/>
      <p:bldP spid="33" grpId="0" animBg="1"/>
    </p:bldLst>
  </p:timing>
</p:sld>
</file>

<file path=ppt/slides/slide1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9E2987-3B9B-4130-838D-A94E885EEC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Complex Cases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FDF236E-F139-4ED1-8E66-B9985E0EEA3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57746" marR="39290" indent="-257746" defTabSz="905255">
              <a:defRPr sz="2376"/>
            </a:pPr>
            <a:r>
              <a:rPr lang="en-US"/>
              <a:t>One example</a:t>
            </a:r>
          </a:p>
          <a:p>
            <a:pPr marL="0" marR="39290" indent="0" defTabSz="905255">
              <a:buSzTx/>
              <a:buNone/>
              <a:defRPr sz="2376"/>
            </a:pPr>
            <a:r>
              <a:rPr lang="en-US"/>
              <a:t>     </a:t>
            </a:r>
            <a:endParaRPr lang="en-US">
              <a:solidFill>
                <a:srgbClr val="DA273E"/>
              </a:solidFill>
              <a:uFill>
                <a:solidFill>
                  <a:srgbClr val="DA273E"/>
                </a:solidFill>
              </a:uFill>
            </a:endParaRPr>
          </a:p>
          <a:p>
            <a:pPr marL="257746" marR="39290" indent="-257746" defTabSz="905255">
              <a:defRPr sz="2376"/>
            </a:pPr>
            <a:r>
              <a:rPr lang="en-US"/>
              <a:t>Problem</a:t>
            </a:r>
          </a:p>
          <a:p>
            <a:pPr marL="490347" marR="39290" lvl="1" indent="-238886" defTabSz="905255">
              <a:defRPr sz="1782"/>
            </a:pPr>
            <a:r>
              <a:rPr lang="en-US">
                <a:solidFill>
                  <a:srgbClr val="0000FF"/>
                </a:solidFill>
              </a:rPr>
              <a:t>Easy</a:t>
            </a:r>
            <a:r>
              <a:rPr lang="en-US"/>
              <a:t> to see how to apply Uniting Theorem…</a:t>
            </a:r>
          </a:p>
          <a:p>
            <a:pPr marL="490347" marR="39290" lvl="1" indent="-238886" defTabSz="905255">
              <a:defRPr sz="1782"/>
            </a:pPr>
            <a:r>
              <a:rPr lang="en-US">
                <a:solidFill>
                  <a:srgbClr val="FF0000"/>
                </a:solidFill>
              </a:rPr>
              <a:t>Hard</a:t>
            </a:r>
            <a:r>
              <a:rPr lang="en-US"/>
              <a:t> to know if you applied it in all the right places…</a:t>
            </a:r>
          </a:p>
          <a:p>
            <a:pPr marL="490347" marR="39290" lvl="1" indent="-238886" defTabSz="905255">
              <a:defRPr sz="1782"/>
            </a:pPr>
            <a:r>
              <a:rPr lang="en-US"/>
              <a:t>…especially in a function of many more variables</a:t>
            </a:r>
          </a:p>
          <a:p>
            <a:pPr marL="490347" marR="39290" lvl="1" indent="-238886" defTabSz="905255">
              <a:defRPr sz="1782"/>
            </a:pPr>
            <a:endParaRPr lang="en-US"/>
          </a:p>
          <a:p>
            <a:pPr marL="257746" marR="39290" indent="-257746" defTabSz="905255">
              <a:defRPr sz="2376"/>
            </a:pPr>
            <a:r>
              <a:rPr lang="en-US"/>
              <a:t>Question</a:t>
            </a:r>
          </a:p>
          <a:p>
            <a:pPr marL="490347" marR="39290" lvl="1" indent="-238886" defTabSz="905255">
              <a:defRPr sz="1782"/>
            </a:pPr>
            <a:r>
              <a:rPr lang="en-US"/>
              <a:t>Is there an easier way to find potential simplifications?</a:t>
            </a:r>
          </a:p>
          <a:p>
            <a:pPr marL="490347" marR="39290" lvl="1" indent="-238886" defTabSz="905255">
              <a:defRPr sz="1782"/>
            </a:pPr>
            <a:r>
              <a:rPr lang="en-US"/>
              <a:t>i.e., potential applications of Uniting Theorem…? </a:t>
            </a:r>
          </a:p>
          <a:p>
            <a:pPr marL="490347" marR="39290" lvl="1" indent="-238886" defTabSz="905255">
              <a:defRPr sz="1782"/>
            </a:pPr>
            <a:endParaRPr lang="en-US"/>
          </a:p>
          <a:p>
            <a:pPr marL="257746" marR="39290" indent="-257746" defTabSz="905255">
              <a:defRPr sz="2376"/>
            </a:pPr>
            <a:r>
              <a:rPr lang="en-US"/>
              <a:t>Answer</a:t>
            </a:r>
          </a:p>
          <a:p>
            <a:pPr marL="490347" marR="39290" lvl="1" indent="-238886" defTabSz="905255">
              <a:defRPr sz="1782"/>
            </a:pPr>
            <a:r>
              <a:rPr lang="en-US"/>
              <a:t>Need an intrinsically </a:t>
            </a:r>
            <a:r>
              <a:rPr lang="en-US" i="1"/>
              <a:t>geometric</a:t>
            </a:r>
            <a:r>
              <a:rPr lang="en-US"/>
              <a:t> representation for Boolean f( ) </a:t>
            </a:r>
          </a:p>
          <a:p>
            <a:pPr marL="490347" marR="39290" lvl="1" indent="-238886" defTabSz="905255">
              <a:defRPr sz="1782"/>
            </a:pPr>
            <a:r>
              <a:rPr lang="en-US"/>
              <a:t>Something we can draw, see…</a:t>
            </a:r>
          </a:p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E43D08D-446B-4597-B6D6-BBD8A304AB3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141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8A78C558-6DCA-4B0C-A70E-DDBAD59B3DD5}"/>
                  </a:ext>
                </a:extLst>
              </p:cNvPr>
              <p:cNvSpPr/>
              <p:nvPr/>
            </p:nvSpPr>
            <p:spPr>
              <a:xfrm>
                <a:off x="1786814" y="1447800"/>
                <a:ext cx="5731120" cy="52411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sz="28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𝑪𝒐𝒖𝒕</m:t>
                      </m:r>
                      <m:r>
                        <a:rPr kumimoji="0" lang="en-US" sz="28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=</m:t>
                      </m:r>
                      <m:acc>
                        <m:accPr>
                          <m:chr m:val="̅"/>
                          <m:ctrlPr>
                            <a:rPr kumimoji="0" lang="en-US" sz="28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ea typeface="Arial"/>
                              <a:cs typeface="Arial"/>
                              <a:sym typeface="Arial"/>
                            </a:rPr>
                          </m:ctrlPr>
                        </m:accPr>
                        <m:e>
                          <m:r>
                            <a:rPr kumimoji="0" lang="en-US" sz="28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ea typeface="Arial"/>
                              <a:cs typeface="Arial"/>
                              <a:sym typeface="Arial"/>
                            </a:rPr>
                            <m:t>𝑨</m:t>
                          </m:r>
                        </m:e>
                      </m:acc>
                      <m:r>
                        <a:rPr kumimoji="0" lang="en-US" sz="28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𝑩𝑪</m:t>
                      </m:r>
                      <m:r>
                        <a:rPr kumimoji="0" lang="en-US" sz="28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+</m:t>
                      </m:r>
                      <m:r>
                        <a:rPr kumimoji="0" lang="en-US" sz="28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𝑨</m:t>
                      </m:r>
                      <m:acc>
                        <m:accPr>
                          <m:chr m:val="̅"/>
                          <m:ctrlPr>
                            <a:rPr kumimoji="0" lang="en-US" sz="28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ea typeface="Arial"/>
                              <a:cs typeface="Arial"/>
                              <a:sym typeface="Arial"/>
                            </a:rPr>
                          </m:ctrlPr>
                        </m:accPr>
                        <m:e>
                          <m:r>
                            <a:rPr kumimoji="0" lang="en-US" sz="28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ea typeface="Arial"/>
                              <a:cs typeface="Arial"/>
                              <a:sym typeface="Arial"/>
                            </a:rPr>
                            <m:t>𝑩</m:t>
                          </m:r>
                        </m:e>
                      </m:acc>
                      <m:r>
                        <a:rPr kumimoji="0" lang="en-US" sz="28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𝑪</m:t>
                      </m:r>
                      <m:r>
                        <a:rPr kumimoji="0" lang="en-US" sz="28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+</m:t>
                      </m:r>
                      <m:r>
                        <a:rPr kumimoji="0" lang="en-US" sz="28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𝑨𝑩</m:t>
                      </m:r>
                      <m:acc>
                        <m:accPr>
                          <m:chr m:val="̅"/>
                          <m:ctrlPr>
                            <a:rPr kumimoji="0" lang="en-US" sz="28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ea typeface="Arial"/>
                              <a:cs typeface="Arial"/>
                              <a:sym typeface="Arial"/>
                            </a:rPr>
                          </m:ctrlPr>
                        </m:accPr>
                        <m:e>
                          <m:r>
                            <a:rPr kumimoji="0" lang="en-US" sz="28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ea typeface="Arial"/>
                              <a:cs typeface="Arial"/>
                              <a:sym typeface="Arial"/>
                            </a:rPr>
                            <m:t>𝑪</m:t>
                          </m:r>
                        </m:e>
                      </m:acc>
                      <m:r>
                        <a:rPr kumimoji="0" lang="en-US" sz="28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+</m:t>
                      </m:r>
                      <m:r>
                        <a:rPr kumimoji="0" lang="en-US" sz="28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𝑨𝑩𝑪</m:t>
                      </m:r>
                    </m:oMath>
                  </m:oMathPara>
                </a14:m>
                <a:endParaRPr kumimoji="0" lang="en-US" sz="2800" b="1" i="0" u="none" strike="noStrike" kern="1200" cap="none" spc="0" normalizeH="0" baseline="0" noProof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>
                    <a:solidFill>
                      <a:srgbClr val="D21C42"/>
                    </a:solidFill>
                  </a:uFill>
                  <a:latin typeface="Garamond"/>
                  <a:ea typeface="Arial"/>
                  <a:cs typeface="Arial"/>
                  <a:sym typeface="Arial"/>
                </a:endParaRPr>
              </a:p>
            </p:txBody>
          </p:sp>
        </mc:Choice>
        <mc:Fallback xmlns=""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8A78C558-6DCA-4B0C-A70E-DDBAD59B3DD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86814" y="1447800"/>
                <a:ext cx="5731120" cy="524118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89452305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AD12D3-9225-4089-BF26-AD6BD9EDFC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Karnaugh Map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1600ADC-2FD9-47F9-9AC4-FFF4EEEF00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Karnaugh Map (K-map) method</a:t>
            </a:r>
          </a:p>
          <a:p>
            <a:pPr lvl="1"/>
            <a:r>
              <a:rPr lang="en-US"/>
              <a:t>K-map is an alternative method of representing the </a:t>
            </a:r>
            <a:r>
              <a:rPr lang="en-US">
                <a:solidFill>
                  <a:srgbClr val="0000FF"/>
                </a:solidFill>
              </a:rPr>
              <a:t>truth table </a:t>
            </a:r>
            <a:r>
              <a:rPr lang="en-US"/>
              <a:t>that helps </a:t>
            </a:r>
            <a:r>
              <a:rPr lang="en-US">
                <a:solidFill>
                  <a:srgbClr val="FF0000"/>
                </a:solidFill>
              </a:rPr>
              <a:t>visualize adjacencies </a:t>
            </a:r>
            <a:r>
              <a:rPr lang="en-US"/>
              <a:t>in up to 6 dimensions</a:t>
            </a:r>
          </a:p>
          <a:p>
            <a:pPr lvl="1"/>
            <a:r>
              <a:rPr lang="en-US"/>
              <a:t>Physical adjacency ↔ Logical adjacency</a:t>
            </a:r>
          </a:p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9634B46-8618-407C-BEC9-5EA6C2CCCF0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142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  <p:sp>
        <p:nvSpPr>
          <p:cNvPr id="19" name="2-variable…">
            <a:extLst>
              <a:ext uri="{FF2B5EF4-FFF2-40B4-BE49-F238E27FC236}">
                <a16:creationId xmlns:a16="http://schemas.microsoft.com/office/drawing/2014/main" id="{7CA2DDD4-2793-431A-BE71-B24275294644}"/>
              </a:ext>
            </a:extLst>
          </p:cNvPr>
          <p:cNvSpPr txBox="1"/>
          <p:nvPr/>
        </p:nvSpPr>
        <p:spPr>
          <a:xfrm>
            <a:off x="-457200" y="2898129"/>
            <a:ext cx="3693749" cy="28674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xmlns:lc="http://schemas.openxmlformats.org/drawingml/2006/lockedCanvas" val="1"/>
            </a:ext>
          </a:extLst>
        </p:spPr>
        <p:txBody>
          <a:bodyPr wrap="square" lIns="25400" tIns="25400" rIns="25400" bIns="25400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1pPr>
            <a:lvl2pPr marL="0" marR="0" indent="2286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2pPr>
            <a:lvl3pPr marL="0" marR="0" indent="4572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3pPr>
            <a:lvl4pPr marL="0" marR="0" indent="6858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4pPr>
            <a:lvl5pPr marL="0" marR="0" indent="9144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5pPr>
            <a:lvl6pPr marL="0" marR="0" indent="11430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6pPr>
            <a:lvl7pPr marL="0" marR="0" indent="13716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7pPr>
            <a:lvl8pPr marL="0" marR="0" indent="16002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8pPr>
            <a:lvl9pPr marL="0" marR="0" indent="18288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9pPr>
          </a:lstStyle>
          <a:p>
            <a:pPr marL="38100" marR="38100" lvl="0" indent="0" algn="ctr" defTabSz="914400" rtl="0" eaLnBrk="0" fontAlgn="auto" latinLnBrk="0" hangingPunct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C4237C"/>
              </a:buClr>
              <a:buSzTx/>
              <a:buFont typeface="Arial"/>
              <a:buNone/>
              <a:tabLst/>
              <a:defRPr sz="1800" b="1">
                <a:solidFill>
                  <a:srgbClr val="DA273E"/>
                </a:solidFill>
                <a:uFill>
                  <a:solidFill>
                    <a:srgbClr val="DA273E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DA273E"/>
                </a:solidFill>
                <a:effectLst/>
                <a:uLnTx/>
                <a:uFill>
                  <a:solidFill>
                    <a:srgbClr val="DA273E"/>
                  </a:solidFill>
                </a:uFill>
                <a:latin typeface="Tahoma"/>
                <a:cs typeface="Arial"/>
                <a:sym typeface="Arial"/>
              </a:rPr>
              <a:t>2-variable</a:t>
            </a:r>
            <a:r>
              <a:rPr kumimoji="0" lang="en-US" sz="1800" b="1" i="0" u="none" strike="noStrike" kern="1200" cap="none" spc="0" normalizeH="0" baseline="0" noProof="0">
                <a:ln>
                  <a:noFill/>
                </a:ln>
                <a:solidFill>
                  <a:srgbClr val="DA273E"/>
                </a:solidFill>
                <a:effectLst/>
                <a:uLnTx/>
                <a:uFill>
                  <a:solidFill>
                    <a:srgbClr val="DA273E"/>
                  </a:solidFill>
                </a:uFill>
                <a:latin typeface="Tahoma"/>
                <a:cs typeface="Arial"/>
                <a:sym typeface="Arial"/>
              </a:rPr>
              <a:t> </a:t>
            </a: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DA273E"/>
                </a:solidFill>
                <a:effectLst/>
                <a:uLnTx/>
                <a:uFill>
                  <a:solidFill>
                    <a:srgbClr val="DA273E"/>
                  </a:solidFill>
                </a:uFill>
                <a:latin typeface="Tahoma"/>
                <a:cs typeface="Arial"/>
                <a:sym typeface="Arial"/>
              </a:rPr>
              <a:t>K-map</a:t>
            </a:r>
          </a:p>
        </p:txBody>
      </p:sp>
      <p:grpSp>
        <p:nvGrpSpPr>
          <p:cNvPr id="24" name="Group">
            <a:extLst>
              <a:ext uri="{FF2B5EF4-FFF2-40B4-BE49-F238E27FC236}">
                <a16:creationId xmlns:a16="http://schemas.microsoft.com/office/drawing/2014/main" id="{C4FB8436-367C-4BBF-9191-AB6090B8000F}"/>
              </a:ext>
            </a:extLst>
          </p:cNvPr>
          <p:cNvGrpSpPr/>
          <p:nvPr/>
        </p:nvGrpSpPr>
        <p:grpSpPr>
          <a:xfrm>
            <a:off x="495693" y="2743200"/>
            <a:ext cx="1524000" cy="1625600"/>
            <a:chOff x="1292859" y="568960"/>
            <a:chExt cx="1523999" cy="1625599"/>
          </a:xfrm>
        </p:grpSpPr>
        <p:graphicFrame>
          <p:nvGraphicFramePr>
            <p:cNvPr id="25" name="Table">
              <a:extLst>
                <a:ext uri="{FF2B5EF4-FFF2-40B4-BE49-F238E27FC236}">
                  <a16:creationId xmlns:a16="http://schemas.microsoft.com/office/drawing/2014/main" id="{92115548-A3D1-450F-9A04-5B61CA549957}"/>
                </a:ext>
              </a:extLst>
            </p:cNvPr>
            <p:cNvGraphicFramePr/>
            <p:nvPr/>
          </p:nvGraphicFramePr>
          <p:xfrm>
            <a:off x="1292859" y="568960"/>
            <a:ext cx="1523999" cy="1625599"/>
          </p:xfrm>
          <a:graphic>
            <a:graphicData uri="http://schemas.openxmlformats.org/drawingml/2006/table">
              <a:tbl>
                <a:tblPr/>
                <a:tblGrid>
                  <a:gridCol w="254000">
                    <a:extLst>
                      <a:ext uri="{9D8B030D-6E8A-4147-A177-3AD203B41FA5}">
                        <a16:colId xmlns:a16="http://schemas.microsoft.com/office/drawing/2014/main" val="20000"/>
                      </a:ext>
                    </a:extLst>
                  </a:gridCol>
                  <a:gridCol w="254000">
                    <a:extLst>
                      <a:ext uri="{9D8B030D-6E8A-4147-A177-3AD203B41FA5}">
                        <a16:colId xmlns:a16="http://schemas.microsoft.com/office/drawing/2014/main" val="20001"/>
                      </a:ext>
                    </a:extLst>
                  </a:gridCol>
                  <a:gridCol w="508000">
                    <a:extLst>
                      <a:ext uri="{9D8B030D-6E8A-4147-A177-3AD203B41FA5}">
                        <a16:colId xmlns:a16="http://schemas.microsoft.com/office/drawing/2014/main" val="20002"/>
                      </a:ext>
                    </a:extLst>
                  </a:gridCol>
                  <a:gridCol w="508000">
                    <a:extLst>
                      <a:ext uri="{9D8B030D-6E8A-4147-A177-3AD203B41FA5}">
                        <a16:colId xmlns:a16="http://schemas.microsoft.com/office/drawing/2014/main" val="20003"/>
                      </a:ext>
                    </a:extLst>
                  </a:gridCol>
                </a:tblGrid>
                <a:tr h="228600">
                  <a:tc>
                    <a:txBody>
                      <a:bodyPr/>
                      <a:lstStyle/>
                      <a:p>
                        <a:pPr marR="39686" algn="r" defTabSz="914400">
                          <a:spcBef>
                            <a:spcPts val="600"/>
                          </a:spcBef>
                          <a:tabLst>
                            <a:tab pos="558800" algn="l"/>
                          </a:tabLst>
                          <a:defRPr sz="2000">
                            <a:uFill>
                              <a:solidFill>
                                <a:srgbClr val="2F2F2F"/>
                              </a:solidFill>
                            </a:uFill>
                            <a:sym typeface="Arial"/>
                          </a:defRPr>
                        </a:pPr>
                        <a:endParaRPr/>
                      </a:p>
                    </a:txBody>
                    <a:tcPr marL="50800" marR="50800" marT="50800" marB="50800" horzOverflow="overflow">
                      <a:lnL w="0">
                        <a:miter lim="400000"/>
                      </a:lnL>
                      <a:lnR w="0">
                        <a:miter lim="400000"/>
                      </a:lnR>
                      <a:lnT w="0">
                        <a:miter lim="400000"/>
                      </a:lnT>
                      <a:lnB w="0">
                        <a:miter lim="400000"/>
                      </a:lnB>
                    </a:tcPr>
                  </a:tc>
                  <a:tc>
                    <a:txBody>
                      <a:bodyPr/>
                      <a:lstStyle/>
                      <a:p>
                        <a:pPr marR="39686" algn="r" defTabSz="914400">
                          <a:spcBef>
                            <a:spcPts val="600"/>
                          </a:spcBef>
                          <a:tabLst>
                            <a:tab pos="558800" algn="l"/>
                          </a:tabLst>
                          <a:defRPr sz="1800" b="0">
                            <a:solidFill>
                              <a:srgbClr val="000000"/>
                            </a:solidFill>
                          </a:defRPr>
                        </a:pPr>
                        <a:endParaRPr sz="11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endParaRPr>
                      </a:p>
                    </a:txBody>
                    <a:tcPr marL="50800" marR="50800" marT="50800" marB="50800" anchor="b" horzOverflow="overflow">
                      <a:lnL w="0">
                        <a:miter lim="400000"/>
                      </a:lnL>
                      <a:lnR w="0">
                        <a:miter lim="400000"/>
                      </a:lnR>
                      <a:lnT w="0">
                        <a:miter lim="400000"/>
                      </a:lnT>
                      <a:lnB w="0">
                        <a:miter lim="400000"/>
                      </a:lnB>
                    </a:tcPr>
                  </a:tc>
                  <a:tc rowSpan="2">
                    <a:txBody>
                      <a:bodyPr/>
                      <a:lstStyle/>
                      <a:p>
                        <a:pPr marR="39686" algn="ctr" defTabSz="914400">
                          <a:spcBef>
                            <a:spcPts val="600"/>
                          </a:spcBef>
                          <a:tabLst>
                            <a:tab pos="558800" algn="l"/>
                          </a:tabLst>
                          <a:defRPr sz="1800" b="0">
                            <a:solidFill>
                              <a:srgbClr val="000000"/>
                            </a:solidFill>
                          </a:defRPr>
                        </a:pPr>
                        <a:r>
                          <a:rPr sz="2000" b="1">
                            <a:solidFill>
                              <a:srgbClr val="2F2F2F"/>
                            </a:solidFill>
                            <a:uFill>
                              <a:solidFill>
                                <a:srgbClr val="2F2F2F"/>
                              </a:solidFill>
                            </a:uFill>
                            <a:sym typeface="Arial"/>
                          </a:rPr>
                          <a:t>0</a:t>
                        </a:r>
                      </a:p>
                    </a:txBody>
                    <a:tcPr marL="50800" marR="50800" marT="50800" marB="50800" anchor="b" horzOverflow="overflow">
                      <a:lnL w="0">
                        <a:miter lim="400000"/>
                      </a:lnL>
                      <a:lnR w="0">
                        <a:miter lim="400000"/>
                      </a:lnR>
                      <a:lnT w="0">
                        <a:miter lim="400000"/>
                      </a:lnT>
                      <a:lnB w="25400">
                        <a:solidFill>
                          <a:srgbClr val="062B6B"/>
                        </a:solidFill>
                        <a:miter lim="400000"/>
                      </a:lnB>
                    </a:tcPr>
                  </a:tc>
                  <a:tc rowSpan="2">
                    <a:txBody>
                      <a:bodyPr/>
                      <a:lstStyle/>
                      <a:p>
                        <a:pPr marR="39686" algn="ctr" defTabSz="914400">
                          <a:spcBef>
                            <a:spcPts val="600"/>
                          </a:spcBef>
                          <a:tabLst>
                            <a:tab pos="558800" algn="l"/>
                          </a:tabLst>
                          <a:defRPr sz="1800" b="0">
                            <a:solidFill>
                              <a:srgbClr val="000000"/>
                            </a:solidFill>
                          </a:defRPr>
                        </a:pPr>
                        <a:r>
                          <a:rPr sz="2000" b="1">
                            <a:solidFill>
                              <a:srgbClr val="2F2F2F"/>
                            </a:solidFill>
                            <a:uFill>
                              <a:solidFill>
                                <a:srgbClr val="2F2F2F"/>
                              </a:solidFill>
                            </a:uFill>
                            <a:sym typeface="Arial"/>
                          </a:rPr>
                          <a:t>1</a:t>
                        </a:r>
                      </a:p>
                    </a:txBody>
                    <a:tcPr marL="50800" marR="50800" marT="50800" marB="50800" anchor="b" horzOverflow="overflow">
                      <a:lnL w="0">
                        <a:miter lim="400000"/>
                      </a:lnL>
                      <a:lnR w="0">
                        <a:miter lim="400000"/>
                      </a:lnR>
                      <a:lnT w="0">
                        <a:miter lim="400000"/>
                      </a:lnT>
                      <a:lnB w="25400">
                        <a:solidFill>
                          <a:srgbClr val="062B6B"/>
                        </a:solidFill>
                        <a:miter lim="400000"/>
                      </a:lnB>
                    </a:tcPr>
                  </a:tc>
                  <a:extLst>
                    <a:ext uri="{0D108BD9-81ED-4DB2-BD59-A6C34878D82A}">
                      <a16:rowId xmlns:a16="http://schemas.microsoft.com/office/drawing/2014/main" val="10000"/>
                    </a:ext>
                  </a:extLst>
                </a:tr>
                <a:tr h="228600">
                  <a:tc>
                    <a:txBody>
                      <a:bodyPr/>
                      <a:lstStyle/>
                      <a:p>
                        <a:pPr marR="39686" algn="r" defTabSz="914400">
                          <a:spcBef>
                            <a:spcPts val="600"/>
                          </a:spcBef>
                          <a:tabLst>
                            <a:tab pos="558800" algn="l"/>
                          </a:tabLst>
                          <a:defRPr sz="1800" b="0">
                            <a:solidFill>
                              <a:srgbClr val="000000"/>
                            </a:solidFill>
                          </a:defRPr>
                        </a:pPr>
                        <a:endParaRPr sz="11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endParaRPr>
                      </a:p>
                    </a:txBody>
                    <a:tcPr marL="50800" marR="50800" marT="50800" marB="50800" anchor="b" horzOverflow="overflow">
                      <a:lnL w="0">
                        <a:miter lim="400000"/>
                      </a:lnL>
                      <a:lnR w="0">
                        <a:miter lim="400000"/>
                      </a:lnR>
                      <a:lnT w="0">
                        <a:miter lim="400000"/>
                      </a:lnT>
                      <a:lnB w="0">
                        <a:miter lim="400000"/>
                      </a:lnB>
                    </a:tcPr>
                  </a:tc>
                  <a:tc>
                    <a:txBody>
                      <a:bodyPr/>
                      <a:lstStyle/>
                      <a:p>
                        <a:pPr marL="0" marR="39686" lvl="0" indent="0" algn="r" defTabSz="914400" rtl="0" eaLnBrk="1" fontAlgn="auto" latinLnBrk="0" hangingPunct="1">
                          <a:lnSpc>
                            <a:spcPct val="100000"/>
                          </a:lnSpc>
                          <a:spcBef>
                            <a:spcPts val="60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>
                            <a:tab pos="558800" algn="l"/>
                          </a:tabLst>
                          <a:defRPr sz="2000">
                            <a:uFill>
                              <a:solidFill>
                                <a:srgbClr val="2F2F2F"/>
                              </a:solidFill>
                            </a:uFill>
                            <a:sym typeface="Arial"/>
                          </a:defRPr>
                        </a:pPr>
                        <a:endParaRPr lang="en-US"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endParaRPr>
                      </a:p>
                    </a:txBody>
                    <a:tcPr marL="50800" marR="50800" marT="50800" marB="50800" horzOverflow="overflow">
                      <a:lnL w="0">
                        <a:miter lim="400000"/>
                      </a:lnL>
                      <a:lnR w="0">
                        <a:miter lim="400000"/>
                      </a:lnR>
                      <a:lnT w="0">
                        <a:miter lim="400000"/>
                      </a:lnT>
                      <a:lnB w="0">
                        <a:miter lim="400000"/>
                      </a:lnB>
                    </a:tcPr>
                  </a:tc>
                  <a:tc vMerge="1">
                    <a:txBody>
                      <a:bodyPr/>
                      <a:lstStyle/>
                      <a:p>
                        <a:endParaRPr lang="en-US"/>
                      </a:p>
                    </a:txBody>
                    <a:tcPr/>
                  </a:tc>
                  <a:tc vMerge="1">
                    <a:txBody>
                      <a:bodyPr/>
                      <a:lstStyle/>
                      <a:p>
                        <a:endParaRPr lang="en-US"/>
                      </a:p>
                    </a:txBody>
                    <a:tcPr/>
                  </a:tc>
                  <a:extLst>
                    <a:ext uri="{0D108BD9-81ED-4DB2-BD59-A6C34878D82A}">
                      <a16:rowId xmlns:a16="http://schemas.microsoft.com/office/drawing/2014/main" val="10001"/>
                    </a:ext>
                  </a:extLst>
                </a:tr>
                <a:tr h="381000">
                  <a:tc gridSpan="2">
                    <a:txBody>
                      <a:bodyPr/>
                      <a:lstStyle/>
                      <a:p>
                        <a:pPr marR="39686" algn="r" defTabSz="914400">
                          <a:spcBef>
                            <a:spcPts val="600"/>
                          </a:spcBef>
                          <a:tabLst>
                            <a:tab pos="558800" algn="l"/>
                          </a:tabLst>
                          <a:defRPr sz="1800" b="0">
                            <a:solidFill>
                              <a:srgbClr val="000000"/>
                            </a:solidFill>
                          </a:defRPr>
                        </a:pPr>
                        <a:r>
                          <a:rPr sz="2000" b="1">
                            <a:solidFill>
                              <a:srgbClr val="2F2F2F"/>
                            </a:solidFill>
                            <a:uFill>
                              <a:solidFill>
                                <a:srgbClr val="2F2F2F"/>
                              </a:solidFill>
                            </a:uFill>
                            <a:sym typeface="Arial"/>
                          </a:rPr>
                          <a:t>0</a:t>
                        </a:r>
                      </a:p>
                    </a:txBody>
                    <a:tcPr marL="50800" marR="50800" marT="50800" marB="50800" horzOverflow="overflow">
                      <a:lnL w="0">
                        <a:miter lim="400000"/>
                      </a:lnL>
                      <a:lnR w="25400">
                        <a:solidFill>
                          <a:srgbClr val="062B6B"/>
                        </a:solidFill>
                        <a:miter lim="400000"/>
                      </a:lnR>
                      <a:lnT w="0">
                        <a:miter lim="400000"/>
                      </a:lnT>
                      <a:lnB w="0">
                        <a:miter lim="400000"/>
                      </a:lnB>
                    </a:tcPr>
                  </a:tc>
                  <a:tc hMerge="1">
                    <a:txBody>
                      <a:bodyPr/>
                      <a:lstStyle/>
                      <a:p>
                        <a:endParaRPr lang="en-US"/>
                      </a:p>
                    </a:txBody>
                    <a:tcPr/>
                  </a:tc>
                  <a:tc>
                    <a:txBody>
                      <a:bodyPr/>
                      <a:lstStyle/>
                      <a:p>
                        <a:pPr marR="39686" algn="ctr" defTabSz="914400">
                          <a:tabLst>
                            <a:tab pos="558800" algn="l"/>
                          </a:tabLst>
                          <a:defRPr sz="1800" b="0">
                            <a:solidFill>
                              <a:srgbClr val="000000"/>
                            </a:solidFill>
                          </a:defRPr>
                        </a:pPr>
                        <a:r>
                          <a:rPr sz="1200" b="1">
                            <a:solidFill>
                              <a:srgbClr val="2F2F2F"/>
                            </a:solidFill>
                            <a:uFill>
                              <a:solidFill>
                                <a:srgbClr val="2F2F2F"/>
                              </a:solidFill>
                            </a:uFill>
                            <a:sym typeface="Arial"/>
                          </a:rPr>
                          <a:t>00</a:t>
                        </a:r>
                      </a:p>
                    </a:txBody>
                    <a:tcPr marL="0" marR="0" marT="0" marB="0" anchor="ctr" horzOverflow="overflow">
                      <a:lnL w="25400">
                        <a:solidFill>
                          <a:srgbClr val="062B6B"/>
                        </a:solidFill>
                        <a:miter lim="400000"/>
                      </a:lnL>
                      <a:lnR w="25400">
                        <a:solidFill>
                          <a:srgbClr val="062B6B"/>
                        </a:solidFill>
                        <a:miter lim="400000"/>
                      </a:lnR>
                      <a:lnT w="25400">
                        <a:solidFill>
                          <a:srgbClr val="062B6B"/>
                        </a:solidFill>
                        <a:miter lim="400000"/>
                      </a:lnT>
                      <a:lnB w="25400">
                        <a:solidFill>
                          <a:srgbClr val="062B6B"/>
                        </a:solidFill>
                        <a:miter lim="400000"/>
                      </a:lnB>
                    </a:tcPr>
                  </a:tc>
                  <a:tc>
                    <a:txBody>
                      <a:bodyPr/>
                      <a:lstStyle/>
                      <a:p>
                        <a:pPr marR="39686" algn="ctr" defTabSz="914400">
                          <a:tabLst>
                            <a:tab pos="558800" algn="l"/>
                          </a:tabLst>
                          <a:defRPr sz="1800" b="0">
                            <a:solidFill>
                              <a:srgbClr val="000000"/>
                            </a:solidFill>
                          </a:defRPr>
                        </a:pPr>
                        <a:r>
                          <a:rPr sz="1200" b="1">
                            <a:solidFill>
                              <a:srgbClr val="2F2F2F"/>
                            </a:solidFill>
                            <a:uFill>
                              <a:solidFill>
                                <a:srgbClr val="2F2F2F"/>
                              </a:solidFill>
                            </a:uFill>
                            <a:sym typeface="Arial"/>
                          </a:rPr>
                          <a:t>01</a:t>
                        </a:r>
                      </a:p>
                    </a:txBody>
                    <a:tcPr marL="0" marR="0" marT="0" marB="0" anchor="ctr" horzOverflow="overflow">
                      <a:lnL w="25400">
                        <a:solidFill>
                          <a:srgbClr val="062B6B"/>
                        </a:solidFill>
                        <a:miter lim="400000"/>
                      </a:lnL>
                      <a:lnR w="25400">
                        <a:solidFill>
                          <a:srgbClr val="062B6B"/>
                        </a:solidFill>
                        <a:miter lim="400000"/>
                      </a:lnR>
                      <a:lnT w="25400">
                        <a:solidFill>
                          <a:srgbClr val="062B6B"/>
                        </a:solidFill>
                        <a:miter lim="400000"/>
                      </a:lnT>
                      <a:lnB w="25400">
                        <a:solidFill>
                          <a:srgbClr val="062B6B"/>
                        </a:solidFill>
                        <a:miter lim="400000"/>
                      </a:lnB>
                    </a:tcPr>
                  </a:tc>
                  <a:extLst>
                    <a:ext uri="{0D108BD9-81ED-4DB2-BD59-A6C34878D82A}">
                      <a16:rowId xmlns:a16="http://schemas.microsoft.com/office/drawing/2014/main" val="10002"/>
                    </a:ext>
                  </a:extLst>
                </a:tr>
                <a:tr h="381000">
                  <a:tc gridSpan="2">
                    <a:txBody>
                      <a:bodyPr/>
                      <a:lstStyle/>
                      <a:p>
                        <a:pPr marR="39686" algn="r" defTabSz="914400">
                          <a:spcBef>
                            <a:spcPts val="600"/>
                          </a:spcBef>
                          <a:tabLst>
                            <a:tab pos="558800" algn="l"/>
                          </a:tabLst>
                          <a:defRPr sz="1800" b="0">
                            <a:solidFill>
                              <a:srgbClr val="000000"/>
                            </a:solidFill>
                          </a:defRPr>
                        </a:pPr>
                        <a:r>
                          <a:rPr sz="2000" b="1">
                            <a:solidFill>
                              <a:srgbClr val="2F2F2F"/>
                            </a:solidFill>
                            <a:uFill>
                              <a:solidFill>
                                <a:srgbClr val="2F2F2F"/>
                              </a:solidFill>
                            </a:uFill>
                            <a:sym typeface="Arial"/>
                          </a:rPr>
                          <a:t>1</a:t>
                        </a:r>
                      </a:p>
                    </a:txBody>
                    <a:tcPr marL="50800" marR="50800" marT="50800" marB="50800" horzOverflow="overflow">
                      <a:lnL w="0">
                        <a:miter lim="400000"/>
                      </a:lnL>
                      <a:lnR w="25400">
                        <a:solidFill>
                          <a:srgbClr val="062B6B"/>
                        </a:solidFill>
                        <a:miter lim="400000"/>
                      </a:lnR>
                      <a:lnT w="0">
                        <a:miter lim="400000"/>
                      </a:lnT>
                      <a:lnB w="0">
                        <a:miter lim="400000"/>
                      </a:lnB>
                    </a:tcPr>
                  </a:tc>
                  <a:tc hMerge="1">
                    <a:txBody>
                      <a:bodyPr/>
                      <a:lstStyle/>
                      <a:p>
                        <a:endParaRPr lang="en-US"/>
                      </a:p>
                    </a:txBody>
                    <a:tcPr/>
                  </a:tc>
                  <a:tc>
                    <a:txBody>
                      <a:bodyPr/>
                      <a:lstStyle/>
                      <a:p>
                        <a:pPr marR="39686" algn="ctr" defTabSz="914400">
                          <a:tabLst>
                            <a:tab pos="558800" algn="l"/>
                          </a:tabLst>
                          <a:defRPr sz="1800" b="0">
                            <a:solidFill>
                              <a:srgbClr val="000000"/>
                            </a:solidFill>
                          </a:defRPr>
                        </a:pPr>
                        <a:r>
                          <a:rPr sz="1200" b="1">
                            <a:solidFill>
                              <a:srgbClr val="2F2F2F"/>
                            </a:solidFill>
                            <a:uFill>
                              <a:solidFill>
                                <a:srgbClr val="2F2F2F"/>
                              </a:solidFill>
                            </a:uFill>
                            <a:sym typeface="Arial"/>
                          </a:rPr>
                          <a:t>10</a:t>
                        </a:r>
                      </a:p>
                    </a:txBody>
                    <a:tcPr marL="0" marR="0" marT="0" marB="0" anchor="ctr" horzOverflow="overflow">
                      <a:lnL w="25400">
                        <a:solidFill>
                          <a:srgbClr val="062B6B"/>
                        </a:solidFill>
                        <a:miter lim="400000"/>
                      </a:lnL>
                      <a:lnR w="25400">
                        <a:solidFill>
                          <a:srgbClr val="062B6B"/>
                        </a:solidFill>
                        <a:miter lim="400000"/>
                      </a:lnR>
                      <a:lnT w="25400">
                        <a:solidFill>
                          <a:srgbClr val="062B6B"/>
                        </a:solidFill>
                        <a:miter lim="400000"/>
                      </a:lnT>
                      <a:lnB w="25400">
                        <a:solidFill>
                          <a:srgbClr val="062B6B"/>
                        </a:solidFill>
                        <a:miter lim="400000"/>
                      </a:lnB>
                    </a:tcPr>
                  </a:tc>
                  <a:tc>
                    <a:txBody>
                      <a:bodyPr/>
                      <a:lstStyle/>
                      <a:p>
                        <a:pPr marR="39686" algn="ctr" defTabSz="914400">
                          <a:tabLst>
                            <a:tab pos="558800" algn="l"/>
                          </a:tabLst>
                          <a:defRPr sz="1800" b="0">
                            <a:solidFill>
                              <a:srgbClr val="000000"/>
                            </a:solidFill>
                          </a:defRPr>
                        </a:pPr>
                        <a:r>
                          <a:rPr sz="1200" b="1">
                            <a:solidFill>
                              <a:srgbClr val="2F2F2F"/>
                            </a:solidFill>
                            <a:uFill>
                              <a:solidFill>
                                <a:srgbClr val="2F2F2F"/>
                              </a:solidFill>
                            </a:uFill>
                            <a:sym typeface="Arial"/>
                          </a:rPr>
                          <a:t>11</a:t>
                        </a:r>
                      </a:p>
                    </a:txBody>
                    <a:tcPr marL="0" marR="0" marT="0" marB="0" anchor="ctr" horzOverflow="overflow">
                      <a:lnL w="25400">
                        <a:solidFill>
                          <a:srgbClr val="062B6B"/>
                        </a:solidFill>
                        <a:miter lim="400000"/>
                      </a:lnL>
                      <a:lnR w="25400">
                        <a:solidFill>
                          <a:srgbClr val="062B6B"/>
                        </a:solidFill>
                        <a:miter lim="400000"/>
                      </a:lnR>
                      <a:lnT w="25400">
                        <a:solidFill>
                          <a:srgbClr val="062B6B"/>
                        </a:solidFill>
                        <a:miter lim="400000"/>
                      </a:lnT>
                      <a:lnB w="25400">
                        <a:solidFill>
                          <a:srgbClr val="062B6B"/>
                        </a:solidFill>
                        <a:miter lim="400000"/>
                      </a:lnB>
                    </a:tcPr>
                  </a:tc>
                  <a:extLst>
                    <a:ext uri="{0D108BD9-81ED-4DB2-BD59-A6C34878D82A}">
                      <a16:rowId xmlns:a16="http://schemas.microsoft.com/office/drawing/2014/main" val="10003"/>
                    </a:ext>
                  </a:extLst>
                </a:tr>
              </a:tbl>
            </a:graphicData>
          </a:graphic>
        </p:graphicFrame>
        <p:sp>
          <p:nvSpPr>
            <p:cNvPr id="26" name="Line">
              <a:extLst>
                <a:ext uri="{FF2B5EF4-FFF2-40B4-BE49-F238E27FC236}">
                  <a16:creationId xmlns:a16="http://schemas.microsoft.com/office/drawing/2014/main" id="{EF8B84ED-CE90-4CA3-840F-A355BFF412AF}"/>
                </a:ext>
              </a:extLst>
            </p:cNvPr>
            <p:cNvSpPr/>
            <p:nvPr/>
          </p:nvSpPr>
          <p:spPr>
            <a:xfrm>
              <a:off x="1369059" y="1026160"/>
              <a:ext cx="407377" cy="320040"/>
            </a:xfrm>
            <a:prstGeom prst="line">
              <a:avLst/>
            </a:prstGeom>
            <a:noFill/>
            <a:ln w="25400" cap="flat">
              <a:solidFill>
                <a:srgbClr val="062B6B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</p:grpSp>
      <p:sp>
        <p:nvSpPr>
          <p:cNvPr id="27" name="Numbering Scheme: 00, 01, 11, 10   is called a…">
            <a:extLst>
              <a:ext uri="{FF2B5EF4-FFF2-40B4-BE49-F238E27FC236}">
                <a16:creationId xmlns:a16="http://schemas.microsoft.com/office/drawing/2014/main" id="{B2A62D92-C95B-4AA1-B70D-6C4D0BFC0036}"/>
              </a:ext>
            </a:extLst>
          </p:cNvPr>
          <p:cNvSpPr txBox="1"/>
          <p:nvPr/>
        </p:nvSpPr>
        <p:spPr>
          <a:xfrm>
            <a:off x="1675810" y="5425595"/>
            <a:ext cx="6642844" cy="757643"/>
          </a:xfrm>
          <a:prstGeom prst="rect">
            <a:avLst/>
          </a:prstGeom>
          <a:solidFill>
            <a:srgbClr val="00B050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25400" tIns="25400" rIns="25400" bIns="25400">
            <a:spAutoFit/>
          </a:bodyPr>
          <a:lstStyle/>
          <a:p>
            <a:pPr marL="38100" marR="38100" lvl="0" indent="0" algn="l" defTabSz="914400" rtl="0" eaLnBrk="0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C4237C"/>
              </a:buClr>
              <a:buSzTx/>
              <a:buFont typeface="Arial"/>
              <a:buNone/>
              <a:tabLst/>
              <a:defRPr sz="1800" b="1">
                <a:solidFill>
                  <a:srgbClr val="DA273E"/>
                </a:solidFill>
                <a:uFill>
                  <a:solidFill>
                    <a:srgbClr val="DA273E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kumimoji="0" sz="1800" b="1" i="1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>
                  <a:solidFill>
                    <a:srgbClr val="DA273E"/>
                  </a:solidFill>
                </a:uFill>
                <a:latin typeface="Arial"/>
                <a:cs typeface="Arial"/>
                <a:sym typeface="Arial"/>
              </a:rPr>
              <a:t>Numbering Scheme: </a:t>
            </a: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>
                  <a:solidFill>
                    <a:srgbClr val="DA273E"/>
                  </a:solidFill>
                </a:uFill>
                <a:latin typeface="Arial"/>
                <a:cs typeface="Arial"/>
                <a:sym typeface="Arial"/>
              </a:rPr>
              <a:t>00, 01, 11, 10  is called a</a:t>
            </a:r>
          </a:p>
          <a:p>
            <a:pPr marL="38100" marR="38100" lvl="0" indent="0" algn="l" defTabSz="914400" rtl="0" eaLnBrk="0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C4237C"/>
              </a:buClr>
              <a:buSzTx/>
              <a:buFont typeface="Arial"/>
              <a:buNone/>
              <a:tabLst/>
              <a:defRPr sz="1800" b="1">
                <a:solidFill>
                  <a:srgbClr val="DA273E"/>
                </a:solidFill>
                <a:uFill>
                  <a:solidFill>
                    <a:srgbClr val="DA273E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>
                  <a:solidFill>
                    <a:srgbClr val="DA273E"/>
                  </a:solidFill>
                </a:uFill>
                <a:latin typeface="Arial"/>
                <a:cs typeface="Arial"/>
                <a:sym typeface="Arial"/>
              </a:rPr>
              <a:t>“Gray Code” — only a </a:t>
            </a:r>
            <a:r>
              <a:rPr kumimoji="0" sz="1800" b="1" i="1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>
                  <a:solidFill>
                    <a:srgbClr val="DA273E"/>
                  </a:solidFill>
                </a:uFill>
                <a:latin typeface="Arial"/>
                <a:cs typeface="Arial"/>
                <a:sym typeface="Arial"/>
              </a:rPr>
              <a:t>single </a:t>
            </a:r>
            <a:r>
              <a:rPr kumimoji="0" lang="en-US" sz="1800" b="1" i="1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>
                  <a:solidFill>
                    <a:srgbClr val="DA273E"/>
                  </a:solidFill>
                </a:uFill>
                <a:latin typeface="Arial"/>
                <a:cs typeface="Arial"/>
                <a:sym typeface="Arial"/>
              </a:rPr>
              <a:t>bit (variable)</a:t>
            </a:r>
            <a:r>
              <a:rPr kumimoji="0" sz="1800" b="1" i="1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>
                  <a:solidFill>
                    <a:srgbClr val="DA273E"/>
                  </a:solidFill>
                </a:uFill>
                <a:latin typeface="Arial"/>
                <a:cs typeface="Arial"/>
                <a:sym typeface="Arial"/>
              </a:rPr>
              <a:t> changes</a:t>
            </a:r>
            <a:r>
              <a:rPr kumimoji="0" lang="en-US" sz="18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>
                  <a:solidFill>
                    <a:srgbClr val="DA273E"/>
                  </a:solidFill>
                </a:uFill>
                <a:latin typeface="Arial"/>
                <a:cs typeface="Arial"/>
                <a:sym typeface="Arial"/>
              </a:rPr>
              <a:t> </a:t>
            </a:r>
          </a:p>
          <a:p>
            <a:pPr marL="38100" marR="38100" lvl="0" indent="0" algn="l" defTabSz="914400" rtl="0" eaLnBrk="0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C4237C"/>
              </a:buClr>
              <a:buSzTx/>
              <a:buFont typeface="Arial"/>
              <a:buNone/>
              <a:tabLst/>
              <a:defRPr sz="1800" b="1">
                <a:solidFill>
                  <a:srgbClr val="DA273E"/>
                </a:solidFill>
                <a:uFill>
                  <a:solidFill>
                    <a:srgbClr val="DA273E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kumimoji="0" lang="en-US" sz="18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>
                  <a:solidFill>
                    <a:srgbClr val="DA273E"/>
                  </a:solidFill>
                </a:uFill>
                <a:latin typeface="Arial"/>
                <a:cs typeface="Arial"/>
                <a:sym typeface="Arial"/>
              </a:rPr>
              <a:t>                           </a:t>
            </a: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>
                  <a:solidFill>
                    <a:srgbClr val="DA273E"/>
                  </a:solidFill>
                </a:uFill>
                <a:latin typeface="Arial"/>
                <a:cs typeface="Arial"/>
                <a:sym typeface="Arial"/>
              </a:rPr>
              <a:t>from</a:t>
            </a:r>
            <a:r>
              <a:rPr kumimoji="0" lang="en-US" sz="18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>
                  <a:solidFill>
                    <a:srgbClr val="DA273E"/>
                  </a:solidFill>
                </a:uFill>
                <a:latin typeface="Arial"/>
                <a:cs typeface="Arial"/>
                <a:sym typeface="Arial"/>
              </a:rPr>
              <a:t> one code </a:t>
            </a: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>
                  <a:solidFill>
                    <a:srgbClr val="DA273E"/>
                  </a:solidFill>
                </a:uFill>
                <a:latin typeface="Arial"/>
                <a:cs typeface="Arial"/>
                <a:sym typeface="Arial"/>
              </a:rPr>
              <a:t>word </a:t>
            </a:r>
            <a:r>
              <a:rPr kumimoji="0" lang="en-US" sz="18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>
                  <a:solidFill>
                    <a:srgbClr val="DA273E"/>
                  </a:solidFill>
                </a:uFill>
                <a:latin typeface="Arial"/>
                <a:cs typeface="Arial"/>
                <a:sym typeface="Arial"/>
              </a:rPr>
              <a:t>and</a:t>
            </a: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>
                  <a:solidFill>
                    <a:srgbClr val="DA273E"/>
                  </a:solidFill>
                </a:uFill>
                <a:latin typeface="Arial"/>
                <a:cs typeface="Arial"/>
                <a:sym typeface="Arial"/>
              </a:rPr>
              <a:t> </a:t>
            </a:r>
            <a:r>
              <a:rPr kumimoji="0" lang="en-US" sz="18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>
                  <a:solidFill>
                    <a:srgbClr val="DA273E"/>
                  </a:solidFill>
                </a:uFill>
                <a:latin typeface="Arial"/>
                <a:cs typeface="Arial"/>
                <a:sym typeface="Arial"/>
              </a:rPr>
              <a:t>the </a:t>
            </a: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>
                  <a:solidFill>
                    <a:srgbClr val="DA273E"/>
                  </a:solidFill>
                </a:uFill>
                <a:latin typeface="Arial"/>
                <a:cs typeface="Arial"/>
                <a:sym typeface="Arial"/>
              </a:rPr>
              <a:t>next code word</a:t>
            </a:r>
          </a:p>
        </p:txBody>
      </p:sp>
      <p:graphicFrame>
        <p:nvGraphicFramePr>
          <p:cNvPr id="28" name="Table">
            <a:extLst>
              <a:ext uri="{FF2B5EF4-FFF2-40B4-BE49-F238E27FC236}">
                <a16:creationId xmlns:a16="http://schemas.microsoft.com/office/drawing/2014/main" id="{50CE3DC1-78D9-476B-969E-B50C3FC6D95D}"/>
              </a:ext>
            </a:extLst>
          </p:cNvPr>
          <p:cNvGraphicFramePr/>
          <p:nvPr/>
        </p:nvGraphicFramePr>
        <p:xfrm>
          <a:off x="5842000" y="2819400"/>
          <a:ext cx="2540000" cy="2438400"/>
        </p:xfrm>
        <a:graphic>
          <a:graphicData uri="http://schemas.openxmlformats.org/drawingml/2006/table">
            <a:tbl>
              <a:tblPr/>
              <a:tblGrid>
                <a:gridCol w="254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4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R="39686" algn="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2000"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defRPr>
                      </a:pPr>
                      <a:endParaRPr/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endParaRPr sz="1100" b="1">
                        <a:solidFill>
                          <a:srgbClr val="2F2F2F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 rowSpan="2"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00</a:t>
                      </a:r>
                    </a:p>
                  </a:txBody>
                  <a:tcPr marL="50800" marR="50800" marT="50800" marB="50800" anchor="b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 rowSpan="2"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01</a:t>
                      </a:r>
                    </a:p>
                  </a:txBody>
                  <a:tcPr marL="50800" marR="50800" marT="50800" marB="50800" anchor="b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 rowSpan="2"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11</a:t>
                      </a:r>
                    </a:p>
                  </a:txBody>
                  <a:tcPr marL="50800" marR="50800" marT="50800" marB="50800" anchor="b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 rowSpan="2"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10</a:t>
                      </a:r>
                    </a:p>
                  </a:txBody>
                  <a:tcPr marL="50800" marR="50800" marT="50800" marB="50800" anchor="b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endParaRPr sz="1100" b="1">
                        <a:solidFill>
                          <a:srgbClr val="2F2F2F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2000"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defRPr>
                      </a:pPr>
                      <a:endParaRPr/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1000">
                <a:tc gridSpan="2">
                  <a:txBody>
                    <a:bodyPr/>
                    <a:lstStyle/>
                    <a:p>
                      <a:pPr marR="39686" algn="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12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0000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12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0001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12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0011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12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0010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1000">
                <a:tc gridSpan="2">
                  <a:txBody>
                    <a:bodyPr/>
                    <a:lstStyle/>
                    <a:p>
                      <a:pPr marR="39686" algn="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12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0100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12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0101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12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0111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12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0110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1000">
                <a:tc gridSpan="2">
                  <a:txBody>
                    <a:bodyPr/>
                    <a:lstStyle/>
                    <a:p>
                      <a:pPr marR="39686" algn="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12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1100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12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1101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12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1111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12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1110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81000">
                <a:tc gridSpan="2">
                  <a:txBody>
                    <a:bodyPr/>
                    <a:lstStyle/>
                    <a:p>
                      <a:pPr marR="39686" algn="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12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1000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12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1001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12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1011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12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1010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29" name="3-variable…">
            <a:extLst>
              <a:ext uri="{FF2B5EF4-FFF2-40B4-BE49-F238E27FC236}">
                <a16:creationId xmlns:a16="http://schemas.microsoft.com/office/drawing/2014/main" id="{807764D0-3171-45D2-AD58-F8212B763431}"/>
              </a:ext>
            </a:extLst>
          </p:cNvPr>
          <p:cNvSpPr txBox="1"/>
          <p:nvPr/>
        </p:nvSpPr>
        <p:spPr>
          <a:xfrm>
            <a:off x="3247489" y="2898129"/>
            <a:ext cx="2135200" cy="28674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25400" tIns="25400" rIns="25400" bIns="25400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38100" marR="38100" indent="0" algn="ctr" defTabSz="914400" fontAlgn="auto" latinLnBrk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C4237C"/>
              </a:buClr>
              <a:buSzTx/>
              <a:buFont typeface="Arial"/>
              <a:buNone/>
              <a:tabLst/>
              <a:defRPr kumimoji="0" sz="1800" b="1" i="0" u="none" strike="noStrike" cap="none" spc="0" normalizeH="0" baseline="0">
                <a:ln>
                  <a:noFill/>
                </a:ln>
                <a:solidFill>
                  <a:srgbClr val="DA273E"/>
                </a:solidFill>
                <a:effectLst/>
                <a:uFill>
                  <a:solidFill>
                    <a:srgbClr val="DA273E"/>
                  </a:solidFill>
                </a:uFill>
                <a:latin typeface="+mn-lt"/>
                <a:ea typeface="Arial"/>
                <a:cs typeface="Arial"/>
              </a:defRPr>
            </a:lvl1pPr>
            <a:lvl2pPr marL="0" marR="0" indent="228600" defTabSz="457200" fontAlgn="auto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</a:defRPr>
            </a:lvl2pPr>
            <a:lvl3pPr marL="0" marR="0" indent="457200" defTabSz="457200" fontAlgn="auto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</a:defRPr>
            </a:lvl3pPr>
            <a:lvl4pPr marL="0" marR="0" indent="685800" defTabSz="457200" fontAlgn="auto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</a:defRPr>
            </a:lvl4pPr>
            <a:lvl5pPr marL="0" marR="0" indent="914400" defTabSz="457200" fontAlgn="auto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</a:defRPr>
            </a:lvl5pPr>
            <a:lvl6pPr marL="0" marR="0" indent="1143000" defTabSz="45720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</a:defRPr>
            </a:lvl6pPr>
            <a:lvl7pPr marL="0" marR="0" indent="1371600" defTabSz="45720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</a:defRPr>
            </a:lvl7pPr>
            <a:lvl8pPr marL="0" marR="0" indent="1600200" defTabSz="45720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</a:defRPr>
            </a:lvl8pPr>
            <a:lvl9pPr marL="0" marR="0" indent="1828800" defTabSz="45720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</a:defRPr>
            </a:lvl9pPr>
          </a:lstStyle>
          <a:p>
            <a:pPr marL="38100" marR="38100" lvl="0" indent="0" algn="ctr" defTabSz="914400" rtl="0" eaLnBrk="0" fontAlgn="auto" latinLnBrk="0" hangingPunct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C4237C"/>
              </a:buClr>
              <a:buSzTx/>
              <a:buFont typeface="Arial"/>
              <a:buNone/>
              <a:tabLst/>
              <a:defRPr/>
            </a:pP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DA273E"/>
                </a:solidFill>
                <a:effectLst/>
                <a:uLnTx/>
                <a:uFill>
                  <a:solidFill>
                    <a:srgbClr val="DA273E"/>
                  </a:solidFill>
                </a:uFill>
                <a:latin typeface="Tahoma"/>
                <a:cs typeface="Arial"/>
              </a:rPr>
              <a:t>3-variable</a:t>
            </a:r>
            <a:r>
              <a:rPr kumimoji="0" lang="en-US" sz="1800" b="1" i="0" u="none" strike="noStrike" kern="1200" cap="none" spc="0" normalizeH="0" baseline="0" noProof="0">
                <a:ln>
                  <a:noFill/>
                </a:ln>
                <a:solidFill>
                  <a:srgbClr val="DA273E"/>
                </a:solidFill>
                <a:effectLst/>
                <a:uLnTx/>
                <a:uFill>
                  <a:solidFill>
                    <a:srgbClr val="DA273E"/>
                  </a:solidFill>
                </a:uFill>
                <a:latin typeface="Tahoma"/>
                <a:cs typeface="Arial"/>
              </a:rPr>
              <a:t> </a:t>
            </a: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DA273E"/>
                </a:solidFill>
                <a:effectLst/>
                <a:uLnTx/>
                <a:uFill>
                  <a:solidFill>
                    <a:srgbClr val="DA273E"/>
                  </a:solidFill>
                </a:uFill>
                <a:latin typeface="Tahoma"/>
                <a:cs typeface="Arial"/>
              </a:rPr>
              <a:t>K-map</a:t>
            </a:r>
          </a:p>
        </p:txBody>
      </p:sp>
      <p:sp>
        <p:nvSpPr>
          <p:cNvPr id="30" name="4-variable…">
            <a:extLst>
              <a:ext uri="{FF2B5EF4-FFF2-40B4-BE49-F238E27FC236}">
                <a16:creationId xmlns:a16="http://schemas.microsoft.com/office/drawing/2014/main" id="{DC10EFB5-4342-44CA-A0D7-743B9F3F12BE}"/>
              </a:ext>
            </a:extLst>
          </p:cNvPr>
          <p:cNvSpPr txBox="1"/>
          <p:nvPr/>
        </p:nvSpPr>
        <p:spPr>
          <a:xfrm>
            <a:off x="6324600" y="2898129"/>
            <a:ext cx="2087111" cy="28674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25400" tIns="25400" rIns="25400" bIns="25400">
            <a:spAutoFit/>
          </a:bodyPr>
          <a:lstStyle/>
          <a:p>
            <a:pPr marL="38100" marR="38100" lvl="0" indent="0" algn="ctr" defTabSz="914400" rtl="0" eaLnBrk="0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C4237C"/>
              </a:buClr>
              <a:buSzTx/>
              <a:buFont typeface="Arial"/>
              <a:buNone/>
              <a:tabLst/>
              <a:defRPr sz="1800" b="1">
                <a:solidFill>
                  <a:srgbClr val="DA273E"/>
                </a:solidFill>
                <a:uFill>
                  <a:solidFill>
                    <a:srgbClr val="DA273E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DA273E"/>
                </a:solidFill>
                <a:effectLst/>
                <a:uLnTx/>
                <a:uFill>
                  <a:solidFill>
                    <a:srgbClr val="DA273E"/>
                  </a:solidFill>
                </a:uFill>
                <a:latin typeface="Tahoma"/>
                <a:cs typeface="Arial"/>
                <a:sym typeface="Arial"/>
              </a:rPr>
              <a:t>4-variable</a:t>
            </a:r>
            <a:r>
              <a:rPr kumimoji="0" lang="en-US" sz="1800" b="1" i="0" u="none" strike="noStrike" kern="1200" cap="none" spc="0" normalizeH="0" baseline="0" noProof="0">
                <a:ln>
                  <a:noFill/>
                </a:ln>
                <a:solidFill>
                  <a:srgbClr val="DA273E"/>
                </a:solidFill>
                <a:effectLst/>
                <a:uLnTx/>
                <a:uFill>
                  <a:solidFill>
                    <a:srgbClr val="DA273E"/>
                  </a:solidFill>
                </a:uFill>
                <a:latin typeface="Arial"/>
                <a:cs typeface="Arial"/>
                <a:sym typeface="Arial"/>
              </a:rPr>
              <a:t> </a:t>
            </a: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DA273E"/>
                </a:solidFill>
                <a:effectLst/>
                <a:uLnTx/>
                <a:uFill>
                  <a:solidFill>
                    <a:srgbClr val="DA273E"/>
                  </a:solidFill>
                </a:uFill>
                <a:latin typeface="Arial"/>
                <a:cs typeface="Arial"/>
                <a:sym typeface="Arial"/>
              </a:rPr>
              <a:t>K-map</a:t>
            </a:r>
          </a:p>
        </p:txBody>
      </p:sp>
      <p:graphicFrame>
        <p:nvGraphicFramePr>
          <p:cNvPr id="31" name="Table">
            <a:extLst>
              <a:ext uri="{FF2B5EF4-FFF2-40B4-BE49-F238E27FC236}">
                <a16:creationId xmlns:a16="http://schemas.microsoft.com/office/drawing/2014/main" id="{10E657E5-89C4-4B7D-94BA-CFDF5F8C2EF4}"/>
              </a:ext>
            </a:extLst>
          </p:cNvPr>
          <p:cNvGraphicFramePr/>
          <p:nvPr/>
        </p:nvGraphicFramePr>
        <p:xfrm>
          <a:off x="2652349" y="2862259"/>
          <a:ext cx="2540000" cy="1625600"/>
        </p:xfrm>
        <a:graphic>
          <a:graphicData uri="http://schemas.openxmlformats.org/drawingml/2006/table">
            <a:tbl>
              <a:tblPr/>
              <a:tblGrid>
                <a:gridCol w="254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4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228600">
                <a:tc>
                  <a:txBody>
                    <a:bodyPr/>
                    <a:lstStyle/>
                    <a:p>
                      <a:pPr marR="39686" algn="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2000"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defRPr>
                      </a:pPr>
                      <a:endParaRPr/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endParaRPr sz="1100" b="1">
                        <a:solidFill>
                          <a:srgbClr val="2F2F2F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 rowSpan="2"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00</a:t>
                      </a:r>
                    </a:p>
                  </a:txBody>
                  <a:tcPr marL="50800" marR="50800" marT="50800" marB="50800" anchor="b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 rowSpan="2"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01</a:t>
                      </a:r>
                    </a:p>
                  </a:txBody>
                  <a:tcPr marL="50800" marR="50800" marT="50800" marB="50800" anchor="b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 rowSpan="2"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11</a:t>
                      </a:r>
                    </a:p>
                  </a:txBody>
                  <a:tcPr marL="50800" marR="50800" marT="50800" marB="50800" anchor="b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 rowSpan="2"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10</a:t>
                      </a:r>
                    </a:p>
                  </a:txBody>
                  <a:tcPr marL="50800" marR="50800" marT="50800" marB="50800" anchor="b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endParaRPr sz="1100" b="1">
                        <a:solidFill>
                          <a:srgbClr val="2F2F2F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2000"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defRPr>
                      </a:pPr>
                      <a:endParaRPr/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1000">
                <a:tc gridSpan="2">
                  <a:txBody>
                    <a:bodyPr/>
                    <a:lstStyle/>
                    <a:p>
                      <a:pPr marR="39686" algn="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12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000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12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001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12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011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12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010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1000">
                <a:tc gridSpan="2">
                  <a:txBody>
                    <a:bodyPr/>
                    <a:lstStyle/>
                    <a:p>
                      <a:pPr marR="39686" algn="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12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100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12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101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12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111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12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110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32" name="Rectangle 31">
                <a:extLst>
                  <a:ext uri="{FF2B5EF4-FFF2-40B4-BE49-F238E27FC236}">
                    <a16:creationId xmlns:a16="http://schemas.microsoft.com/office/drawing/2014/main" id="{08FC7966-19A4-4E45-8883-F4E9B0BA91C7}"/>
                  </a:ext>
                </a:extLst>
              </p:cNvPr>
              <p:cNvSpPr/>
              <p:nvPr/>
            </p:nvSpPr>
            <p:spPr>
              <a:xfrm>
                <a:off x="5685003" y="3356478"/>
                <a:ext cx="56778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sz="1800" b="1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𝑨𝑩</m:t>
                      </m:r>
                    </m:oMath>
                  </m:oMathPara>
                </a14:m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mc:Choice>
        <mc:Fallback xmlns="">
          <p:sp>
            <p:nvSpPr>
              <p:cNvPr id="32" name="Rectangle 31">
                <a:extLst>
                  <a:ext uri="{FF2B5EF4-FFF2-40B4-BE49-F238E27FC236}">
                    <a16:creationId xmlns:a16="http://schemas.microsoft.com/office/drawing/2014/main" id="{08FC7966-19A4-4E45-8883-F4E9B0BA91C7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85003" y="3356478"/>
                <a:ext cx="567784" cy="369332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3" name="Rectangle 32">
                <a:extLst>
                  <a:ext uri="{FF2B5EF4-FFF2-40B4-BE49-F238E27FC236}">
                    <a16:creationId xmlns:a16="http://schemas.microsoft.com/office/drawing/2014/main" id="{8DA371DD-0CD7-46C4-B20E-6AC6A4A95137}"/>
                  </a:ext>
                </a:extLst>
              </p:cNvPr>
              <p:cNvSpPr/>
              <p:nvPr/>
            </p:nvSpPr>
            <p:spPr>
              <a:xfrm>
                <a:off x="435201" y="3246856"/>
                <a:ext cx="401071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sz="18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𝑨</m:t>
                      </m:r>
                    </m:oMath>
                  </m:oMathPara>
                </a14:m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mc:Choice>
        <mc:Fallback xmlns="">
          <p:sp>
            <p:nvSpPr>
              <p:cNvPr id="33" name="Rectangle 32">
                <a:extLst>
                  <a:ext uri="{FF2B5EF4-FFF2-40B4-BE49-F238E27FC236}">
                    <a16:creationId xmlns:a16="http://schemas.microsoft.com/office/drawing/2014/main" id="{8DA371DD-0CD7-46C4-B20E-6AC6A4A95137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5201" y="3246856"/>
                <a:ext cx="401071" cy="369332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4" name="Rectangle 33">
                <a:extLst>
                  <a:ext uri="{FF2B5EF4-FFF2-40B4-BE49-F238E27FC236}">
                    <a16:creationId xmlns:a16="http://schemas.microsoft.com/office/drawing/2014/main" id="{0A0BDBCB-5D26-40D0-B1CD-9919CEF990BF}"/>
                  </a:ext>
                </a:extLst>
              </p:cNvPr>
              <p:cNvSpPr/>
              <p:nvPr/>
            </p:nvSpPr>
            <p:spPr>
              <a:xfrm>
                <a:off x="709779" y="3096260"/>
                <a:ext cx="415498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sz="1800" b="1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𝑩</m:t>
                      </m:r>
                    </m:oMath>
                  </m:oMathPara>
                </a14:m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mc:Choice>
        <mc:Fallback xmlns="">
          <p:sp>
            <p:nvSpPr>
              <p:cNvPr id="34" name="Rectangle 33">
                <a:extLst>
                  <a:ext uri="{FF2B5EF4-FFF2-40B4-BE49-F238E27FC236}">
                    <a16:creationId xmlns:a16="http://schemas.microsoft.com/office/drawing/2014/main" id="{0A0BDBCB-5D26-40D0-B1CD-9919CEF990B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9779" y="3096260"/>
                <a:ext cx="415498" cy="369332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5" name="Rectangle 34">
                <a:extLst>
                  <a:ext uri="{FF2B5EF4-FFF2-40B4-BE49-F238E27FC236}">
                    <a16:creationId xmlns:a16="http://schemas.microsoft.com/office/drawing/2014/main" id="{41C04365-83DA-4955-94B4-ACE4A0F90B8F}"/>
                  </a:ext>
                </a:extLst>
              </p:cNvPr>
              <p:cNvSpPr/>
              <p:nvPr/>
            </p:nvSpPr>
            <p:spPr>
              <a:xfrm>
                <a:off x="5883036" y="3098916"/>
                <a:ext cx="566181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sz="18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𝑪𝑫</m:t>
                      </m:r>
                    </m:oMath>
                  </m:oMathPara>
                </a14:m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mc:Choice>
        <mc:Fallback xmlns="">
          <p:sp>
            <p:nvSpPr>
              <p:cNvPr id="35" name="Rectangle 34">
                <a:extLst>
                  <a:ext uri="{FF2B5EF4-FFF2-40B4-BE49-F238E27FC236}">
                    <a16:creationId xmlns:a16="http://schemas.microsoft.com/office/drawing/2014/main" id="{41C04365-83DA-4955-94B4-ACE4A0F90B8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83036" y="3098916"/>
                <a:ext cx="566181" cy="369332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6" name="Rectangle 35">
                <a:extLst>
                  <a:ext uri="{FF2B5EF4-FFF2-40B4-BE49-F238E27FC236}">
                    <a16:creationId xmlns:a16="http://schemas.microsoft.com/office/drawing/2014/main" id="{0AE674CD-8C15-4FD8-AEC2-66FCFAFB5936}"/>
                  </a:ext>
                </a:extLst>
              </p:cNvPr>
              <p:cNvSpPr/>
              <p:nvPr/>
            </p:nvSpPr>
            <p:spPr>
              <a:xfrm>
                <a:off x="2662570" y="3396488"/>
                <a:ext cx="401071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sz="1800" b="1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𝑨</m:t>
                      </m:r>
                    </m:oMath>
                  </m:oMathPara>
                </a14:m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mc:Choice>
        <mc:Fallback xmlns="">
          <p:sp>
            <p:nvSpPr>
              <p:cNvPr id="36" name="Rectangle 35">
                <a:extLst>
                  <a:ext uri="{FF2B5EF4-FFF2-40B4-BE49-F238E27FC236}">
                    <a16:creationId xmlns:a16="http://schemas.microsoft.com/office/drawing/2014/main" id="{0AE674CD-8C15-4FD8-AEC2-66FCFAFB593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62570" y="3396488"/>
                <a:ext cx="401071" cy="369332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7" name="Rectangle 36">
                <a:extLst>
                  <a:ext uri="{FF2B5EF4-FFF2-40B4-BE49-F238E27FC236}">
                    <a16:creationId xmlns:a16="http://schemas.microsoft.com/office/drawing/2014/main" id="{1CFB060B-235D-4C2A-A698-9C254656BCF9}"/>
                  </a:ext>
                </a:extLst>
              </p:cNvPr>
              <p:cNvSpPr/>
              <p:nvPr/>
            </p:nvSpPr>
            <p:spPr>
              <a:xfrm>
                <a:off x="2725409" y="3139807"/>
                <a:ext cx="559769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sz="18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𝑩𝑪</m:t>
                      </m:r>
                    </m:oMath>
                  </m:oMathPara>
                </a14:m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mc:Choice>
        <mc:Fallback xmlns="">
          <p:sp>
            <p:nvSpPr>
              <p:cNvPr id="37" name="Rectangle 36">
                <a:extLst>
                  <a:ext uri="{FF2B5EF4-FFF2-40B4-BE49-F238E27FC236}">
                    <a16:creationId xmlns:a16="http://schemas.microsoft.com/office/drawing/2014/main" id="{1CFB060B-235D-4C2A-A698-9C254656BCF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25409" y="3139807"/>
                <a:ext cx="559769" cy="369332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8" name="Line">
            <a:extLst>
              <a:ext uri="{FF2B5EF4-FFF2-40B4-BE49-F238E27FC236}">
                <a16:creationId xmlns:a16="http://schemas.microsoft.com/office/drawing/2014/main" id="{562D8477-2099-46A4-80CD-0A79F42C48D1}"/>
              </a:ext>
            </a:extLst>
          </p:cNvPr>
          <p:cNvSpPr/>
          <p:nvPr/>
        </p:nvSpPr>
        <p:spPr>
          <a:xfrm>
            <a:off x="2765480" y="3360420"/>
            <a:ext cx="407377" cy="320040"/>
          </a:xfrm>
          <a:prstGeom prst="line">
            <a:avLst/>
          </a:prstGeom>
          <a:noFill/>
          <a:ln w="25400" cap="flat">
            <a:solidFill>
              <a:srgbClr val="062B6B"/>
            </a:solidFill>
            <a:prstDash val="solid"/>
            <a:round/>
          </a:ln>
          <a:effectLst/>
        </p:spPr>
        <p:txBody>
          <a:bodyPr wrap="square" lIns="0" tIns="0" rIns="0" bIns="0" numCol="1" anchor="t">
            <a:no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9" name="Line">
            <a:extLst>
              <a:ext uri="{FF2B5EF4-FFF2-40B4-BE49-F238E27FC236}">
                <a16:creationId xmlns:a16="http://schemas.microsoft.com/office/drawing/2014/main" id="{23947D2F-BFD1-461C-A21E-AB988BA8BD72}"/>
              </a:ext>
            </a:extLst>
          </p:cNvPr>
          <p:cNvSpPr/>
          <p:nvPr/>
        </p:nvSpPr>
        <p:spPr>
          <a:xfrm>
            <a:off x="5942669" y="3310022"/>
            <a:ext cx="407377" cy="320040"/>
          </a:xfrm>
          <a:prstGeom prst="line">
            <a:avLst/>
          </a:prstGeom>
          <a:noFill/>
          <a:ln w="25400" cap="flat">
            <a:solidFill>
              <a:srgbClr val="062B6B"/>
            </a:solidFill>
            <a:prstDash val="solid"/>
            <a:round/>
          </a:ln>
          <a:effectLst/>
        </p:spPr>
        <p:txBody>
          <a:bodyPr wrap="square" lIns="0" tIns="0" rIns="0" bIns="0" numCol="1" anchor="t">
            <a:no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6590648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7" grpId="0" animBg="1"/>
      <p:bldP spid="29" grpId="0" animBg="1"/>
      <p:bldP spid="30" grpId="0" animBg="1"/>
      <p:bldP spid="32" grpId="0"/>
      <p:bldP spid="33" grpId="0"/>
      <p:bldP spid="34" grpId="0"/>
      <p:bldP spid="35" grpId="0"/>
      <p:bldP spid="36" grpId="0"/>
      <p:bldP spid="37" grpId="0"/>
      <p:bldP spid="38" grpId="0" animBg="1"/>
      <p:bldP spid="39" grpId="0" animBg="1"/>
    </p:bldLst>
  </p:timing>
</p:sld>
</file>

<file path=ppt/slides/slide1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2" name="Line"/>
          <p:cNvSpPr/>
          <p:nvPr/>
        </p:nvSpPr>
        <p:spPr>
          <a:xfrm>
            <a:off x="6015467" y="2654524"/>
            <a:ext cx="574064" cy="114812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931"/>
                </a:moveTo>
                <a:cubicBezTo>
                  <a:pt x="0" y="2931"/>
                  <a:pt x="617" y="0"/>
                  <a:pt x="9566" y="0"/>
                </a:cubicBezTo>
                <a:cubicBezTo>
                  <a:pt x="18514" y="0"/>
                  <a:pt x="21600" y="3394"/>
                  <a:pt x="21600" y="10029"/>
                </a:cubicBezTo>
                <a:cubicBezTo>
                  <a:pt x="21600" y="16663"/>
                  <a:pt x="18206" y="21600"/>
                  <a:pt x="9566" y="21600"/>
                </a:cubicBezTo>
                <a:cubicBezTo>
                  <a:pt x="926" y="21600"/>
                  <a:pt x="1543" y="20057"/>
                  <a:pt x="617" y="18823"/>
                </a:cubicBezTo>
              </a:path>
            </a:pathLst>
          </a:custGeom>
          <a:ln w="25400">
            <a:solidFill>
              <a:srgbClr val="DA273E"/>
            </a:solidFill>
            <a:tailEnd type="stealth"/>
          </a:ln>
        </p:spPr>
        <p:txBody>
          <a:bodyPr lIns="50800" tIns="50800" rIns="50800" bIns="50800" anchor="ctr"/>
          <a:lstStyle/>
          <a:p>
            <a:pPr marL="39686" marR="39686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2400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Times"/>
                <a:ea typeface="Times"/>
                <a:cs typeface="Times"/>
                <a:sym typeface="Times"/>
              </a:defRPr>
            </a:pPr>
            <a:endParaRPr kumimoji="0" sz="2400" b="0" i="0" u="none" strike="noStrike" kern="1200" cap="none" spc="0" normalizeH="0" baseline="0" noProof="0">
              <a:ln>
                <a:noFill/>
              </a:ln>
              <a:solidFill>
                <a:srgbClr val="062B6B"/>
              </a:solidFill>
              <a:effectLst/>
              <a:uLnTx/>
              <a:uFill>
                <a:solidFill>
                  <a:srgbClr val="062B6B"/>
                </a:solidFill>
              </a:uFill>
              <a:latin typeface="Times"/>
              <a:sym typeface="Times"/>
            </a:endParaRPr>
          </a:p>
        </p:txBody>
      </p:sp>
      <p:sp>
        <p:nvSpPr>
          <p:cNvPr id="343" name="Karnaugh Map Methods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Karnaugh Map Methods</a:t>
            </a:r>
          </a:p>
        </p:txBody>
      </p:sp>
      <p:sp>
        <p:nvSpPr>
          <p:cNvPr id="412" name="Slide Number"/>
          <p:cNvSpPr txBox="1">
            <a:spLocks noGrp="1"/>
          </p:cNvSpPr>
          <p:nvPr>
            <p:ph type="sldNum" sz="quarter" idx="11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86CB4B4D-7CA3-9044-876B-883B54F8677D}" type="slidenum">
              <a:rPr kumimoji="0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143</a:t>
            </a:fld>
            <a:endParaRPr kumimoji="0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  <p:sp>
        <p:nvSpPr>
          <p:cNvPr id="345" name="Adjacent"/>
          <p:cNvSpPr txBox="1"/>
          <p:nvPr/>
        </p:nvSpPr>
        <p:spPr>
          <a:xfrm>
            <a:off x="5666765" y="1346488"/>
            <a:ext cx="1211229" cy="3518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>
            <a:spAutoFit/>
          </a:bodyPr>
          <a:lstStyle>
            <a:lvl1pPr marL="39686" marR="39686" defTabSz="914400">
              <a:lnSpc>
                <a:spcPct val="90000"/>
              </a:lnSpc>
              <a:buClr>
                <a:srgbClr val="DA273E"/>
              </a:buClr>
              <a:buFont typeface="Arial"/>
              <a:defRPr sz="1800" b="1">
                <a:solidFill>
                  <a:srgbClr val="DA273E"/>
                </a:solidFill>
                <a:uFill>
                  <a:solidFill>
                    <a:srgbClr val="DA273E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39686" marR="39686" lvl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DA273E"/>
              </a:buClr>
              <a:buSzTx/>
              <a:buFont typeface="Arial"/>
              <a:buNone/>
              <a:tabLst/>
              <a:defRPr/>
            </a:pP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DA273E"/>
                </a:solidFill>
                <a:effectLst/>
                <a:uLnTx/>
                <a:uFill>
                  <a:solidFill>
                    <a:srgbClr val="DA273E"/>
                  </a:solidFill>
                </a:uFill>
                <a:latin typeface="Tahoma"/>
                <a:cs typeface="Arial"/>
                <a:sym typeface="Arial"/>
              </a:rPr>
              <a:t>Adjacent</a:t>
            </a:r>
          </a:p>
        </p:txBody>
      </p:sp>
      <p:sp>
        <p:nvSpPr>
          <p:cNvPr id="346" name="Oval"/>
          <p:cNvSpPr/>
          <p:nvPr/>
        </p:nvSpPr>
        <p:spPr>
          <a:xfrm>
            <a:off x="6036653" y="2846676"/>
            <a:ext cx="215900" cy="749300"/>
          </a:xfrm>
          <a:prstGeom prst="ellipse">
            <a:avLst/>
          </a:prstGeom>
          <a:solidFill>
            <a:srgbClr val="E1E1E1"/>
          </a:solidFill>
          <a:ln w="25400">
            <a:solidFill>
              <a:srgbClr val="062B6B"/>
            </a:solidFill>
          </a:ln>
        </p:spPr>
        <p:txBody>
          <a:bodyPr lIns="50800" tIns="50800" rIns="50800" bIns="50800" anchor="ctr"/>
          <a:lstStyle/>
          <a:p>
            <a:pPr marL="39686" marR="39686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2400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Times"/>
                <a:ea typeface="Times"/>
                <a:cs typeface="Times"/>
                <a:sym typeface="Times"/>
              </a:defRPr>
            </a:pPr>
            <a:endParaRPr kumimoji="0" sz="2400" b="0" i="0" u="none" strike="noStrike" kern="1200" cap="none" spc="0" normalizeH="0" baseline="0" noProof="0">
              <a:ln>
                <a:noFill/>
              </a:ln>
              <a:solidFill>
                <a:srgbClr val="062B6B"/>
              </a:solidFill>
              <a:effectLst/>
              <a:uLnTx/>
              <a:uFill>
                <a:solidFill>
                  <a:srgbClr val="062B6B"/>
                </a:solidFill>
              </a:uFill>
              <a:latin typeface="Times"/>
              <a:sym typeface="Times"/>
            </a:endParaRPr>
          </a:p>
        </p:txBody>
      </p:sp>
      <p:sp>
        <p:nvSpPr>
          <p:cNvPr id="347" name="Line"/>
          <p:cNvSpPr/>
          <p:nvPr/>
        </p:nvSpPr>
        <p:spPr>
          <a:xfrm flipH="1">
            <a:off x="4792053" y="2833976"/>
            <a:ext cx="1358901" cy="1588"/>
          </a:xfrm>
          <a:prstGeom prst="line">
            <a:avLst/>
          </a:prstGeom>
          <a:ln w="25400">
            <a:solidFill>
              <a:srgbClr val="062B6B"/>
            </a:solidFill>
          </a:ln>
        </p:spPr>
        <p:txBody>
          <a:bodyPr lIns="0" tIns="0" rIns="0" bIns="0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48" name="Line"/>
          <p:cNvSpPr/>
          <p:nvPr/>
        </p:nvSpPr>
        <p:spPr>
          <a:xfrm flipH="1">
            <a:off x="4779353" y="3621376"/>
            <a:ext cx="1358901" cy="1588"/>
          </a:xfrm>
          <a:prstGeom prst="line">
            <a:avLst/>
          </a:prstGeom>
          <a:ln w="25400">
            <a:solidFill>
              <a:srgbClr val="062B6B"/>
            </a:solidFill>
          </a:ln>
        </p:spPr>
        <p:txBody>
          <a:bodyPr lIns="0" tIns="0" rIns="0" bIns="0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grpSp>
        <p:nvGrpSpPr>
          <p:cNvPr id="355" name="Group"/>
          <p:cNvGrpSpPr/>
          <p:nvPr/>
        </p:nvGrpSpPr>
        <p:grpSpPr>
          <a:xfrm>
            <a:off x="4704740" y="2835553"/>
            <a:ext cx="88901" cy="773123"/>
            <a:chOff x="0" y="0"/>
            <a:chExt cx="88899" cy="773122"/>
          </a:xfrm>
        </p:grpSpPr>
        <p:grpSp>
          <p:nvGrpSpPr>
            <p:cNvPr id="351" name="Group"/>
            <p:cNvGrpSpPr/>
            <p:nvPr/>
          </p:nvGrpSpPr>
          <p:grpSpPr>
            <a:xfrm>
              <a:off x="0" y="0"/>
              <a:ext cx="88900" cy="381011"/>
              <a:chOff x="0" y="0"/>
              <a:chExt cx="88899" cy="381010"/>
            </a:xfrm>
          </p:grpSpPr>
          <p:sp>
            <p:nvSpPr>
              <p:cNvPr id="349" name="Line"/>
              <p:cNvSpPr/>
              <p:nvPr/>
            </p:nvSpPr>
            <p:spPr>
              <a:xfrm>
                <a:off x="0" y="0"/>
                <a:ext cx="87316" cy="38101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21600"/>
                    </a:moveTo>
                    <a:cubicBezTo>
                      <a:pt x="0" y="9819"/>
                      <a:pt x="9609" y="210"/>
                      <a:pt x="21600" y="0"/>
                    </a:cubicBezTo>
                  </a:path>
                </a:pathLst>
              </a:custGeom>
              <a:noFill/>
              <a:ln w="25400" cap="rnd">
                <a:solidFill>
                  <a:srgbClr val="062B6B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L="39686" marR="39686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 sz="2400">
                    <a:solidFill>
                      <a:srgbClr val="062B6B"/>
                    </a:solidFill>
                    <a:uFill>
                      <a:solidFill>
                        <a:srgbClr val="062B6B"/>
                      </a:solidFill>
                    </a:uFill>
                    <a:latin typeface="Times"/>
                    <a:ea typeface="Times"/>
                    <a:cs typeface="Times"/>
                    <a:sym typeface="Times"/>
                  </a:defRPr>
                </a:pPr>
                <a:endParaRPr kumimoji="0" sz="2400" b="0" i="0" u="none" strike="noStrike" kern="1200" cap="none" spc="0" normalizeH="0" baseline="0" noProof="0">
                  <a:ln>
                    <a:noFill/>
                  </a:ln>
                  <a:solidFill>
                    <a:srgbClr val="062B6B"/>
                  </a:solidFill>
                  <a:effectLst/>
                  <a:uLnTx/>
                  <a:uFill>
                    <a:solidFill>
                      <a:srgbClr val="062B6B"/>
                    </a:solidFill>
                  </a:uFill>
                  <a:latin typeface="Times"/>
                  <a:sym typeface="Times"/>
                </a:endParaRPr>
              </a:p>
            </p:txBody>
          </p:sp>
          <p:sp>
            <p:nvSpPr>
              <p:cNvPr id="350" name="Shape"/>
              <p:cNvSpPr/>
              <p:nvPr/>
            </p:nvSpPr>
            <p:spPr>
              <a:xfrm>
                <a:off x="0" y="0"/>
                <a:ext cx="88900" cy="38101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21600"/>
                    </a:moveTo>
                    <a:cubicBezTo>
                      <a:pt x="0" y="9819"/>
                      <a:pt x="9438" y="210"/>
                      <a:pt x="21215" y="0"/>
                    </a:cubicBezTo>
                    <a:lnTo>
                      <a:pt x="21600" y="21600"/>
                    </a:lnTo>
                    <a:close/>
                  </a:path>
                </a:pathLst>
              </a:custGeom>
              <a:noFill/>
              <a:ln w="25400" cap="rnd">
                <a:noFill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L="39686" marR="39686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 sz="2400">
                    <a:solidFill>
                      <a:srgbClr val="062B6B"/>
                    </a:solidFill>
                    <a:uFill>
                      <a:solidFill>
                        <a:srgbClr val="062B6B"/>
                      </a:solidFill>
                    </a:uFill>
                    <a:latin typeface="Times"/>
                    <a:ea typeface="Times"/>
                    <a:cs typeface="Times"/>
                    <a:sym typeface="Times"/>
                  </a:defRPr>
                </a:pPr>
                <a:endParaRPr kumimoji="0" sz="2400" b="0" i="0" u="none" strike="noStrike" kern="1200" cap="none" spc="0" normalizeH="0" baseline="0" noProof="0">
                  <a:ln>
                    <a:noFill/>
                  </a:ln>
                  <a:solidFill>
                    <a:srgbClr val="062B6B"/>
                  </a:solidFill>
                  <a:effectLst/>
                  <a:uLnTx/>
                  <a:uFill>
                    <a:solidFill>
                      <a:srgbClr val="062B6B"/>
                    </a:solidFill>
                  </a:uFill>
                  <a:latin typeface="Times"/>
                  <a:sym typeface="Times"/>
                </a:endParaRPr>
              </a:p>
            </p:txBody>
          </p:sp>
        </p:grpSp>
        <p:grpSp>
          <p:nvGrpSpPr>
            <p:cNvPr id="354" name="Group"/>
            <p:cNvGrpSpPr/>
            <p:nvPr/>
          </p:nvGrpSpPr>
          <p:grpSpPr>
            <a:xfrm>
              <a:off x="0" y="366722"/>
              <a:ext cx="76200" cy="406401"/>
              <a:chOff x="0" y="0"/>
              <a:chExt cx="76200" cy="406400"/>
            </a:xfrm>
          </p:grpSpPr>
          <p:sp>
            <p:nvSpPr>
              <p:cNvPr id="352" name="Line"/>
              <p:cNvSpPr/>
              <p:nvPr/>
            </p:nvSpPr>
            <p:spPr>
              <a:xfrm>
                <a:off x="0" y="0"/>
                <a:ext cx="76200" cy="40640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1600"/>
                    </a:moveTo>
                    <a:cubicBezTo>
                      <a:pt x="9671" y="21600"/>
                      <a:pt x="0" y="11929"/>
                      <a:pt x="0" y="0"/>
                    </a:cubicBezTo>
                  </a:path>
                </a:pathLst>
              </a:custGeom>
              <a:noFill/>
              <a:ln w="25400" cap="rnd">
                <a:solidFill>
                  <a:srgbClr val="062B6B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L="39686" marR="39686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 sz="2400">
                    <a:solidFill>
                      <a:srgbClr val="062B6B"/>
                    </a:solidFill>
                    <a:uFill>
                      <a:solidFill>
                        <a:srgbClr val="062B6B"/>
                      </a:solidFill>
                    </a:uFill>
                    <a:latin typeface="Times"/>
                    <a:ea typeface="Times"/>
                    <a:cs typeface="Times"/>
                    <a:sym typeface="Times"/>
                  </a:defRPr>
                </a:pPr>
                <a:endParaRPr kumimoji="0" sz="2400" b="0" i="0" u="none" strike="noStrike" kern="1200" cap="none" spc="0" normalizeH="0" baseline="0" noProof="0">
                  <a:ln>
                    <a:noFill/>
                  </a:ln>
                  <a:solidFill>
                    <a:srgbClr val="062B6B"/>
                  </a:solidFill>
                  <a:effectLst/>
                  <a:uLnTx/>
                  <a:uFill>
                    <a:solidFill>
                      <a:srgbClr val="062B6B"/>
                    </a:solidFill>
                  </a:uFill>
                  <a:latin typeface="Times"/>
                  <a:sym typeface="Times"/>
                </a:endParaRPr>
              </a:p>
            </p:txBody>
          </p:sp>
          <p:sp>
            <p:nvSpPr>
              <p:cNvPr id="353" name="Shape"/>
              <p:cNvSpPr/>
              <p:nvPr/>
            </p:nvSpPr>
            <p:spPr>
              <a:xfrm>
                <a:off x="0" y="0"/>
                <a:ext cx="76200" cy="40640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1600"/>
                    </a:moveTo>
                    <a:cubicBezTo>
                      <a:pt x="9671" y="21600"/>
                      <a:pt x="0" y="11929"/>
                      <a:pt x="0" y="0"/>
                    </a:cubicBezTo>
                    <a:lnTo>
                      <a:pt x="21600" y="0"/>
                    </a:lnTo>
                    <a:close/>
                  </a:path>
                </a:pathLst>
              </a:custGeom>
              <a:noFill/>
              <a:ln w="25400" cap="rnd">
                <a:noFill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L="39686" marR="39686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 sz="2400">
                    <a:solidFill>
                      <a:srgbClr val="062B6B"/>
                    </a:solidFill>
                    <a:uFill>
                      <a:solidFill>
                        <a:srgbClr val="062B6B"/>
                      </a:solidFill>
                    </a:uFill>
                    <a:latin typeface="Times"/>
                    <a:ea typeface="Times"/>
                    <a:cs typeface="Times"/>
                    <a:sym typeface="Times"/>
                  </a:defRPr>
                </a:pPr>
                <a:endParaRPr kumimoji="0" sz="2400" b="0" i="0" u="none" strike="noStrike" kern="1200" cap="none" spc="0" normalizeH="0" baseline="0" noProof="0">
                  <a:ln>
                    <a:noFill/>
                  </a:ln>
                  <a:solidFill>
                    <a:srgbClr val="062B6B"/>
                  </a:solidFill>
                  <a:effectLst/>
                  <a:uLnTx/>
                  <a:uFill>
                    <a:solidFill>
                      <a:srgbClr val="062B6B"/>
                    </a:solidFill>
                  </a:uFill>
                  <a:latin typeface="Times"/>
                  <a:sym typeface="Times"/>
                </a:endParaRPr>
              </a:p>
            </p:txBody>
          </p:sp>
        </p:grpSp>
      </p:grpSp>
      <p:grpSp>
        <p:nvGrpSpPr>
          <p:cNvPr id="362" name="Group"/>
          <p:cNvGrpSpPr/>
          <p:nvPr/>
        </p:nvGrpSpPr>
        <p:grpSpPr>
          <a:xfrm>
            <a:off x="5009540" y="2848253"/>
            <a:ext cx="88901" cy="773123"/>
            <a:chOff x="0" y="0"/>
            <a:chExt cx="88899" cy="773122"/>
          </a:xfrm>
        </p:grpSpPr>
        <p:grpSp>
          <p:nvGrpSpPr>
            <p:cNvPr id="358" name="Group"/>
            <p:cNvGrpSpPr/>
            <p:nvPr/>
          </p:nvGrpSpPr>
          <p:grpSpPr>
            <a:xfrm>
              <a:off x="0" y="0"/>
              <a:ext cx="88900" cy="381011"/>
              <a:chOff x="0" y="0"/>
              <a:chExt cx="88899" cy="381010"/>
            </a:xfrm>
          </p:grpSpPr>
          <p:sp>
            <p:nvSpPr>
              <p:cNvPr id="356" name="Line"/>
              <p:cNvSpPr/>
              <p:nvPr/>
            </p:nvSpPr>
            <p:spPr>
              <a:xfrm>
                <a:off x="0" y="0"/>
                <a:ext cx="87316" cy="38101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21600"/>
                    </a:moveTo>
                    <a:cubicBezTo>
                      <a:pt x="0" y="9819"/>
                      <a:pt x="9609" y="210"/>
                      <a:pt x="21600" y="0"/>
                    </a:cubicBezTo>
                  </a:path>
                </a:pathLst>
              </a:custGeom>
              <a:noFill/>
              <a:ln w="25400" cap="rnd">
                <a:solidFill>
                  <a:srgbClr val="062B6B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L="39686" marR="39686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 sz="2400">
                    <a:solidFill>
                      <a:srgbClr val="062B6B"/>
                    </a:solidFill>
                    <a:uFill>
                      <a:solidFill>
                        <a:srgbClr val="062B6B"/>
                      </a:solidFill>
                    </a:uFill>
                    <a:latin typeface="Times"/>
                    <a:ea typeface="Times"/>
                    <a:cs typeface="Times"/>
                    <a:sym typeface="Times"/>
                  </a:defRPr>
                </a:pPr>
                <a:endParaRPr kumimoji="0" sz="2400" b="0" i="0" u="none" strike="noStrike" kern="1200" cap="none" spc="0" normalizeH="0" baseline="0" noProof="0">
                  <a:ln>
                    <a:noFill/>
                  </a:ln>
                  <a:solidFill>
                    <a:srgbClr val="062B6B"/>
                  </a:solidFill>
                  <a:effectLst/>
                  <a:uLnTx/>
                  <a:uFill>
                    <a:solidFill>
                      <a:srgbClr val="062B6B"/>
                    </a:solidFill>
                  </a:uFill>
                  <a:latin typeface="Times"/>
                  <a:sym typeface="Times"/>
                </a:endParaRPr>
              </a:p>
            </p:txBody>
          </p:sp>
          <p:sp>
            <p:nvSpPr>
              <p:cNvPr id="357" name="Shape"/>
              <p:cNvSpPr/>
              <p:nvPr/>
            </p:nvSpPr>
            <p:spPr>
              <a:xfrm>
                <a:off x="0" y="0"/>
                <a:ext cx="88900" cy="38101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21600"/>
                    </a:moveTo>
                    <a:cubicBezTo>
                      <a:pt x="0" y="9819"/>
                      <a:pt x="9438" y="210"/>
                      <a:pt x="21215" y="0"/>
                    </a:cubicBezTo>
                    <a:lnTo>
                      <a:pt x="21600" y="21600"/>
                    </a:lnTo>
                    <a:close/>
                  </a:path>
                </a:pathLst>
              </a:custGeom>
              <a:noFill/>
              <a:ln w="25400" cap="rnd">
                <a:noFill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L="39686" marR="39686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 sz="2400">
                    <a:solidFill>
                      <a:srgbClr val="062B6B"/>
                    </a:solidFill>
                    <a:uFill>
                      <a:solidFill>
                        <a:srgbClr val="062B6B"/>
                      </a:solidFill>
                    </a:uFill>
                    <a:latin typeface="Times"/>
                    <a:ea typeface="Times"/>
                    <a:cs typeface="Times"/>
                    <a:sym typeface="Times"/>
                  </a:defRPr>
                </a:pPr>
                <a:endParaRPr kumimoji="0" sz="2400" b="0" i="0" u="none" strike="noStrike" kern="1200" cap="none" spc="0" normalizeH="0" baseline="0" noProof="0">
                  <a:ln>
                    <a:noFill/>
                  </a:ln>
                  <a:solidFill>
                    <a:srgbClr val="062B6B"/>
                  </a:solidFill>
                  <a:effectLst/>
                  <a:uLnTx/>
                  <a:uFill>
                    <a:solidFill>
                      <a:srgbClr val="062B6B"/>
                    </a:solidFill>
                  </a:uFill>
                  <a:latin typeface="Times"/>
                  <a:sym typeface="Times"/>
                </a:endParaRPr>
              </a:p>
            </p:txBody>
          </p:sp>
        </p:grpSp>
        <p:grpSp>
          <p:nvGrpSpPr>
            <p:cNvPr id="361" name="Group"/>
            <p:cNvGrpSpPr/>
            <p:nvPr/>
          </p:nvGrpSpPr>
          <p:grpSpPr>
            <a:xfrm>
              <a:off x="0" y="366722"/>
              <a:ext cx="76200" cy="406401"/>
              <a:chOff x="0" y="0"/>
              <a:chExt cx="76200" cy="406400"/>
            </a:xfrm>
          </p:grpSpPr>
          <p:sp>
            <p:nvSpPr>
              <p:cNvPr id="359" name="Line"/>
              <p:cNvSpPr/>
              <p:nvPr/>
            </p:nvSpPr>
            <p:spPr>
              <a:xfrm>
                <a:off x="0" y="0"/>
                <a:ext cx="76200" cy="40640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1600"/>
                    </a:moveTo>
                    <a:cubicBezTo>
                      <a:pt x="9671" y="21600"/>
                      <a:pt x="0" y="11929"/>
                      <a:pt x="0" y="0"/>
                    </a:cubicBezTo>
                  </a:path>
                </a:pathLst>
              </a:custGeom>
              <a:noFill/>
              <a:ln w="25400" cap="rnd">
                <a:solidFill>
                  <a:srgbClr val="062B6B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L="39686" marR="39686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 sz="2400">
                    <a:solidFill>
                      <a:srgbClr val="062B6B"/>
                    </a:solidFill>
                    <a:uFill>
                      <a:solidFill>
                        <a:srgbClr val="062B6B"/>
                      </a:solidFill>
                    </a:uFill>
                    <a:latin typeface="Times"/>
                    <a:ea typeface="Times"/>
                    <a:cs typeface="Times"/>
                    <a:sym typeface="Times"/>
                  </a:defRPr>
                </a:pPr>
                <a:endParaRPr kumimoji="0" sz="2400" b="0" i="0" u="none" strike="noStrike" kern="1200" cap="none" spc="0" normalizeH="0" baseline="0" noProof="0">
                  <a:ln>
                    <a:noFill/>
                  </a:ln>
                  <a:solidFill>
                    <a:srgbClr val="062B6B"/>
                  </a:solidFill>
                  <a:effectLst/>
                  <a:uLnTx/>
                  <a:uFill>
                    <a:solidFill>
                      <a:srgbClr val="062B6B"/>
                    </a:solidFill>
                  </a:uFill>
                  <a:latin typeface="Times"/>
                  <a:sym typeface="Times"/>
                </a:endParaRPr>
              </a:p>
            </p:txBody>
          </p:sp>
          <p:sp>
            <p:nvSpPr>
              <p:cNvPr id="360" name="Shape"/>
              <p:cNvSpPr/>
              <p:nvPr/>
            </p:nvSpPr>
            <p:spPr>
              <a:xfrm>
                <a:off x="0" y="0"/>
                <a:ext cx="76200" cy="40640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1600"/>
                    </a:moveTo>
                    <a:cubicBezTo>
                      <a:pt x="9671" y="21600"/>
                      <a:pt x="0" y="11929"/>
                      <a:pt x="0" y="0"/>
                    </a:cubicBezTo>
                    <a:lnTo>
                      <a:pt x="21600" y="0"/>
                    </a:lnTo>
                    <a:close/>
                  </a:path>
                </a:pathLst>
              </a:custGeom>
              <a:noFill/>
              <a:ln w="25400" cap="rnd">
                <a:noFill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L="39686" marR="39686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 sz="2400">
                    <a:solidFill>
                      <a:srgbClr val="062B6B"/>
                    </a:solidFill>
                    <a:uFill>
                      <a:solidFill>
                        <a:srgbClr val="062B6B"/>
                      </a:solidFill>
                    </a:uFill>
                    <a:latin typeface="Times"/>
                    <a:ea typeface="Times"/>
                    <a:cs typeface="Times"/>
                    <a:sym typeface="Times"/>
                  </a:defRPr>
                </a:pPr>
                <a:endParaRPr kumimoji="0" sz="2400" b="0" i="0" u="none" strike="noStrike" kern="1200" cap="none" spc="0" normalizeH="0" baseline="0" noProof="0">
                  <a:ln>
                    <a:noFill/>
                  </a:ln>
                  <a:solidFill>
                    <a:srgbClr val="062B6B"/>
                  </a:solidFill>
                  <a:effectLst/>
                  <a:uLnTx/>
                  <a:uFill>
                    <a:solidFill>
                      <a:srgbClr val="062B6B"/>
                    </a:solidFill>
                  </a:uFill>
                  <a:latin typeface="Times"/>
                  <a:sym typeface="Times"/>
                </a:endParaRPr>
              </a:p>
            </p:txBody>
          </p:sp>
        </p:grpSp>
      </p:grpSp>
      <p:grpSp>
        <p:nvGrpSpPr>
          <p:cNvPr id="369" name="Group"/>
          <p:cNvGrpSpPr/>
          <p:nvPr/>
        </p:nvGrpSpPr>
        <p:grpSpPr>
          <a:xfrm>
            <a:off x="5327040" y="2835553"/>
            <a:ext cx="88901" cy="773123"/>
            <a:chOff x="0" y="0"/>
            <a:chExt cx="88899" cy="773122"/>
          </a:xfrm>
        </p:grpSpPr>
        <p:grpSp>
          <p:nvGrpSpPr>
            <p:cNvPr id="365" name="Group"/>
            <p:cNvGrpSpPr/>
            <p:nvPr/>
          </p:nvGrpSpPr>
          <p:grpSpPr>
            <a:xfrm>
              <a:off x="0" y="0"/>
              <a:ext cx="88900" cy="381011"/>
              <a:chOff x="0" y="0"/>
              <a:chExt cx="88899" cy="381010"/>
            </a:xfrm>
          </p:grpSpPr>
          <p:sp>
            <p:nvSpPr>
              <p:cNvPr id="363" name="Line"/>
              <p:cNvSpPr/>
              <p:nvPr/>
            </p:nvSpPr>
            <p:spPr>
              <a:xfrm>
                <a:off x="0" y="0"/>
                <a:ext cx="87316" cy="38101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21600"/>
                    </a:moveTo>
                    <a:cubicBezTo>
                      <a:pt x="0" y="9819"/>
                      <a:pt x="9609" y="210"/>
                      <a:pt x="21600" y="0"/>
                    </a:cubicBezTo>
                  </a:path>
                </a:pathLst>
              </a:custGeom>
              <a:noFill/>
              <a:ln w="25400" cap="rnd">
                <a:solidFill>
                  <a:srgbClr val="062B6B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L="39686" marR="39686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 sz="2400">
                    <a:solidFill>
                      <a:srgbClr val="062B6B"/>
                    </a:solidFill>
                    <a:uFill>
                      <a:solidFill>
                        <a:srgbClr val="062B6B"/>
                      </a:solidFill>
                    </a:uFill>
                    <a:latin typeface="Times"/>
                    <a:ea typeface="Times"/>
                    <a:cs typeface="Times"/>
                    <a:sym typeface="Times"/>
                  </a:defRPr>
                </a:pPr>
                <a:endParaRPr kumimoji="0" sz="2400" b="0" i="0" u="none" strike="noStrike" kern="1200" cap="none" spc="0" normalizeH="0" baseline="0" noProof="0">
                  <a:ln>
                    <a:noFill/>
                  </a:ln>
                  <a:solidFill>
                    <a:srgbClr val="062B6B"/>
                  </a:solidFill>
                  <a:effectLst/>
                  <a:uLnTx/>
                  <a:uFill>
                    <a:solidFill>
                      <a:srgbClr val="062B6B"/>
                    </a:solidFill>
                  </a:uFill>
                  <a:latin typeface="Times"/>
                  <a:sym typeface="Times"/>
                </a:endParaRPr>
              </a:p>
            </p:txBody>
          </p:sp>
          <p:sp>
            <p:nvSpPr>
              <p:cNvPr id="364" name="Shape"/>
              <p:cNvSpPr/>
              <p:nvPr/>
            </p:nvSpPr>
            <p:spPr>
              <a:xfrm>
                <a:off x="0" y="0"/>
                <a:ext cx="88900" cy="38101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21600"/>
                    </a:moveTo>
                    <a:cubicBezTo>
                      <a:pt x="0" y="9819"/>
                      <a:pt x="9438" y="210"/>
                      <a:pt x="21215" y="0"/>
                    </a:cubicBezTo>
                    <a:lnTo>
                      <a:pt x="21600" y="21600"/>
                    </a:lnTo>
                    <a:close/>
                  </a:path>
                </a:pathLst>
              </a:custGeom>
              <a:noFill/>
              <a:ln w="25400" cap="rnd">
                <a:noFill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L="39686" marR="39686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 sz="2400">
                    <a:solidFill>
                      <a:srgbClr val="062B6B"/>
                    </a:solidFill>
                    <a:uFill>
                      <a:solidFill>
                        <a:srgbClr val="062B6B"/>
                      </a:solidFill>
                    </a:uFill>
                    <a:latin typeface="Times"/>
                    <a:ea typeface="Times"/>
                    <a:cs typeface="Times"/>
                    <a:sym typeface="Times"/>
                  </a:defRPr>
                </a:pPr>
                <a:endParaRPr kumimoji="0" sz="2400" b="0" i="0" u="none" strike="noStrike" kern="1200" cap="none" spc="0" normalizeH="0" baseline="0" noProof="0">
                  <a:ln>
                    <a:noFill/>
                  </a:ln>
                  <a:solidFill>
                    <a:srgbClr val="062B6B"/>
                  </a:solidFill>
                  <a:effectLst/>
                  <a:uLnTx/>
                  <a:uFill>
                    <a:solidFill>
                      <a:srgbClr val="062B6B"/>
                    </a:solidFill>
                  </a:uFill>
                  <a:latin typeface="Times"/>
                  <a:sym typeface="Times"/>
                </a:endParaRPr>
              </a:p>
            </p:txBody>
          </p:sp>
        </p:grpSp>
        <p:grpSp>
          <p:nvGrpSpPr>
            <p:cNvPr id="368" name="Group"/>
            <p:cNvGrpSpPr/>
            <p:nvPr/>
          </p:nvGrpSpPr>
          <p:grpSpPr>
            <a:xfrm>
              <a:off x="0" y="366722"/>
              <a:ext cx="76200" cy="406401"/>
              <a:chOff x="0" y="0"/>
              <a:chExt cx="76200" cy="406400"/>
            </a:xfrm>
          </p:grpSpPr>
          <p:sp>
            <p:nvSpPr>
              <p:cNvPr id="366" name="Line"/>
              <p:cNvSpPr/>
              <p:nvPr/>
            </p:nvSpPr>
            <p:spPr>
              <a:xfrm>
                <a:off x="0" y="0"/>
                <a:ext cx="76200" cy="40640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1600"/>
                    </a:moveTo>
                    <a:cubicBezTo>
                      <a:pt x="9671" y="21600"/>
                      <a:pt x="0" y="11929"/>
                      <a:pt x="0" y="0"/>
                    </a:cubicBezTo>
                  </a:path>
                </a:pathLst>
              </a:custGeom>
              <a:noFill/>
              <a:ln w="25400" cap="rnd">
                <a:solidFill>
                  <a:srgbClr val="062B6B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L="39686" marR="39686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 sz="2400">
                    <a:solidFill>
                      <a:srgbClr val="062B6B"/>
                    </a:solidFill>
                    <a:uFill>
                      <a:solidFill>
                        <a:srgbClr val="062B6B"/>
                      </a:solidFill>
                    </a:uFill>
                    <a:latin typeface="Times"/>
                    <a:ea typeface="Times"/>
                    <a:cs typeface="Times"/>
                    <a:sym typeface="Times"/>
                  </a:defRPr>
                </a:pPr>
                <a:endParaRPr kumimoji="0" sz="2400" b="0" i="0" u="none" strike="noStrike" kern="1200" cap="none" spc="0" normalizeH="0" baseline="0" noProof="0">
                  <a:ln>
                    <a:noFill/>
                  </a:ln>
                  <a:solidFill>
                    <a:srgbClr val="062B6B"/>
                  </a:solidFill>
                  <a:effectLst/>
                  <a:uLnTx/>
                  <a:uFill>
                    <a:solidFill>
                      <a:srgbClr val="062B6B"/>
                    </a:solidFill>
                  </a:uFill>
                  <a:latin typeface="Times"/>
                  <a:sym typeface="Times"/>
                </a:endParaRPr>
              </a:p>
            </p:txBody>
          </p:sp>
          <p:sp>
            <p:nvSpPr>
              <p:cNvPr id="367" name="Shape"/>
              <p:cNvSpPr/>
              <p:nvPr/>
            </p:nvSpPr>
            <p:spPr>
              <a:xfrm>
                <a:off x="0" y="0"/>
                <a:ext cx="76200" cy="40640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1600"/>
                    </a:moveTo>
                    <a:cubicBezTo>
                      <a:pt x="9671" y="21600"/>
                      <a:pt x="0" y="11929"/>
                      <a:pt x="0" y="0"/>
                    </a:cubicBezTo>
                    <a:lnTo>
                      <a:pt x="21600" y="0"/>
                    </a:lnTo>
                    <a:close/>
                  </a:path>
                </a:pathLst>
              </a:custGeom>
              <a:noFill/>
              <a:ln w="25400" cap="rnd">
                <a:noFill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L="39686" marR="39686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 sz="2400">
                    <a:solidFill>
                      <a:srgbClr val="062B6B"/>
                    </a:solidFill>
                    <a:uFill>
                      <a:solidFill>
                        <a:srgbClr val="062B6B"/>
                      </a:solidFill>
                    </a:uFill>
                    <a:latin typeface="Times"/>
                    <a:ea typeface="Times"/>
                    <a:cs typeface="Times"/>
                    <a:sym typeface="Times"/>
                  </a:defRPr>
                </a:pPr>
                <a:endParaRPr kumimoji="0" sz="2400" b="0" i="0" u="none" strike="noStrike" kern="1200" cap="none" spc="0" normalizeH="0" baseline="0" noProof="0">
                  <a:ln>
                    <a:noFill/>
                  </a:ln>
                  <a:solidFill>
                    <a:srgbClr val="062B6B"/>
                  </a:solidFill>
                  <a:effectLst/>
                  <a:uLnTx/>
                  <a:uFill>
                    <a:solidFill>
                      <a:srgbClr val="062B6B"/>
                    </a:solidFill>
                  </a:uFill>
                  <a:latin typeface="Times"/>
                  <a:sym typeface="Times"/>
                </a:endParaRPr>
              </a:p>
            </p:txBody>
          </p:sp>
        </p:grpSp>
      </p:grpSp>
      <p:grpSp>
        <p:nvGrpSpPr>
          <p:cNvPr id="376" name="Group"/>
          <p:cNvGrpSpPr/>
          <p:nvPr/>
        </p:nvGrpSpPr>
        <p:grpSpPr>
          <a:xfrm>
            <a:off x="5669940" y="2848253"/>
            <a:ext cx="88901" cy="773123"/>
            <a:chOff x="0" y="0"/>
            <a:chExt cx="88899" cy="773122"/>
          </a:xfrm>
        </p:grpSpPr>
        <p:grpSp>
          <p:nvGrpSpPr>
            <p:cNvPr id="372" name="Group"/>
            <p:cNvGrpSpPr/>
            <p:nvPr/>
          </p:nvGrpSpPr>
          <p:grpSpPr>
            <a:xfrm>
              <a:off x="0" y="0"/>
              <a:ext cx="88900" cy="381011"/>
              <a:chOff x="0" y="0"/>
              <a:chExt cx="88899" cy="381010"/>
            </a:xfrm>
          </p:grpSpPr>
          <p:sp>
            <p:nvSpPr>
              <p:cNvPr id="370" name="Line"/>
              <p:cNvSpPr/>
              <p:nvPr/>
            </p:nvSpPr>
            <p:spPr>
              <a:xfrm>
                <a:off x="0" y="0"/>
                <a:ext cx="87316" cy="38101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21600"/>
                    </a:moveTo>
                    <a:cubicBezTo>
                      <a:pt x="0" y="9819"/>
                      <a:pt x="9609" y="210"/>
                      <a:pt x="21600" y="0"/>
                    </a:cubicBezTo>
                  </a:path>
                </a:pathLst>
              </a:custGeom>
              <a:noFill/>
              <a:ln w="25400" cap="rnd">
                <a:solidFill>
                  <a:srgbClr val="062B6B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L="39686" marR="39686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 sz="2400">
                    <a:solidFill>
                      <a:srgbClr val="062B6B"/>
                    </a:solidFill>
                    <a:uFill>
                      <a:solidFill>
                        <a:srgbClr val="062B6B"/>
                      </a:solidFill>
                    </a:uFill>
                    <a:latin typeface="Times"/>
                    <a:ea typeface="Times"/>
                    <a:cs typeface="Times"/>
                    <a:sym typeface="Times"/>
                  </a:defRPr>
                </a:pPr>
                <a:endParaRPr kumimoji="0" sz="2400" b="0" i="0" u="none" strike="noStrike" kern="1200" cap="none" spc="0" normalizeH="0" baseline="0" noProof="0">
                  <a:ln>
                    <a:noFill/>
                  </a:ln>
                  <a:solidFill>
                    <a:srgbClr val="062B6B"/>
                  </a:solidFill>
                  <a:effectLst/>
                  <a:uLnTx/>
                  <a:uFill>
                    <a:solidFill>
                      <a:srgbClr val="062B6B"/>
                    </a:solidFill>
                  </a:uFill>
                  <a:latin typeface="Times"/>
                  <a:sym typeface="Times"/>
                </a:endParaRPr>
              </a:p>
            </p:txBody>
          </p:sp>
          <p:sp>
            <p:nvSpPr>
              <p:cNvPr id="371" name="Shape"/>
              <p:cNvSpPr/>
              <p:nvPr/>
            </p:nvSpPr>
            <p:spPr>
              <a:xfrm>
                <a:off x="0" y="0"/>
                <a:ext cx="88900" cy="38101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21600"/>
                    </a:moveTo>
                    <a:cubicBezTo>
                      <a:pt x="0" y="9819"/>
                      <a:pt x="9438" y="210"/>
                      <a:pt x="21215" y="0"/>
                    </a:cubicBezTo>
                    <a:lnTo>
                      <a:pt x="21600" y="21600"/>
                    </a:lnTo>
                    <a:close/>
                  </a:path>
                </a:pathLst>
              </a:custGeom>
              <a:noFill/>
              <a:ln w="25400" cap="rnd">
                <a:noFill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L="39686" marR="39686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 sz="2400">
                    <a:solidFill>
                      <a:srgbClr val="062B6B"/>
                    </a:solidFill>
                    <a:uFill>
                      <a:solidFill>
                        <a:srgbClr val="062B6B"/>
                      </a:solidFill>
                    </a:uFill>
                    <a:latin typeface="Times"/>
                    <a:ea typeface="Times"/>
                    <a:cs typeface="Times"/>
                    <a:sym typeface="Times"/>
                  </a:defRPr>
                </a:pPr>
                <a:endParaRPr kumimoji="0" sz="2400" b="0" i="0" u="none" strike="noStrike" kern="1200" cap="none" spc="0" normalizeH="0" baseline="0" noProof="0">
                  <a:ln>
                    <a:noFill/>
                  </a:ln>
                  <a:solidFill>
                    <a:srgbClr val="062B6B"/>
                  </a:solidFill>
                  <a:effectLst/>
                  <a:uLnTx/>
                  <a:uFill>
                    <a:solidFill>
                      <a:srgbClr val="062B6B"/>
                    </a:solidFill>
                  </a:uFill>
                  <a:latin typeface="Times"/>
                  <a:sym typeface="Times"/>
                </a:endParaRPr>
              </a:p>
            </p:txBody>
          </p:sp>
        </p:grpSp>
        <p:grpSp>
          <p:nvGrpSpPr>
            <p:cNvPr id="375" name="Group"/>
            <p:cNvGrpSpPr/>
            <p:nvPr/>
          </p:nvGrpSpPr>
          <p:grpSpPr>
            <a:xfrm>
              <a:off x="0" y="366722"/>
              <a:ext cx="76200" cy="406401"/>
              <a:chOff x="0" y="0"/>
              <a:chExt cx="76200" cy="406400"/>
            </a:xfrm>
          </p:grpSpPr>
          <p:sp>
            <p:nvSpPr>
              <p:cNvPr id="373" name="Line"/>
              <p:cNvSpPr/>
              <p:nvPr/>
            </p:nvSpPr>
            <p:spPr>
              <a:xfrm>
                <a:off x="0" y="0"/>
                <a:ext cx="76200" cy="40640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1600"/>
                    </a:moveTo>
                    <a:cubicBezTo>
                      <a:pt x="9671" y="21600"/>
                      <a:pt x="0" y="11929"/>
                      <a:pt x="0" y="0"/>
                    </a:cubicBezTo>
                  </a:path>
                </a:pathLst>
              </a:custGeom>
              <a:noFill/>
              <a:ln w="25400" cap="rnd">
                <a:solidFill>
                  <a:srgbClr val="062B6B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L="39686" marR="39686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 sz="2400">
                    <a:solidFill>
                      <a:srgbClr val="062B6B"/>
                    </a:solidFill>
                    <a:uFill>
                      <a:solidFill>
                        <a:srgbClr val="062B6B"/>
                      </a:solidFill>
                    </a:uFill>
                    <a:latin typeface="Times"/>
                    <a:ea typeface="Times"/>
                    <a:cs typeface="Times"/>
                    <a:sym typeface="Times"/>
                  </a:defRPr>
                </a:pPr>
                <a:endParaRPr kumimoji="0" sz="2400" b="0" i="0" u="none" strike="noStrike" kern="1200" cap="none" spc="0" normalizeH="0" baseline="0" noProof="0">
                  <a:ln>
                    <a:noFill/>
                  </a:ln>
                  <a:solidFill>
                    <a:srgbClr val="062B6B"/>
                  </a:solidFill>
                  <a:effectLst/>
                  <a:uLnTx/>
                  <a:uFill>
                    <a:solidFill>
                      <a:srgbClr val="062B6B"/>
                    </a:solidFill>
                  </a:uFill>
                  <a:latin typeface="Times"/>
                  <a:sym typeface="Times"/>
                </a:endParaRPr>
              </a:p>
            </p:txBody>
          </p:sp>
          <p:sp>
            <p:nvSpPr>
              <p:cNvPr id="374" name="Shape"/>
              <p:cNvSpPr/>
              <p:nvPr/>
            </p:nvSpPr>
            <p:spPr>
              <a:xfrm>
                <a:off x="0" y="0"/>
                <a:ext cx="76200" cy="40640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1600"/>
                    </a:moveTo>
                    <a:cubicBezTo>
                      <a:pt x="9671" y="21600"/>
                      <a:pt x="0" y="11929"/>
                      <a:pt x="0" y="0"/>
                    </a:cubicBezTo>
                    <a:lnTo>
                      <a:pt x="21600" y="0"/>
                    </a:lnTo>
                    <a:close/>
                  </a:path>
                </a:pathLst>
              </a:custGeom>
              <a:noFill/>
              <a:ln w="25400" cap="rnd">
                <a:noFill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L="39686" marR="39686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 sz="2400">
                    <a:solidFill>
                      <a:srgbClr val="062B6B"/>
                    </a:solidFill>
                    <a:uFill>
                      <a:solidFill>
                        <a:srgbClr val="062B6B"/>
                      </a:solidFill>
                    </a:uFill>
                    <a:latin typeface="Times"/>
                    <a:ea typeface="Times"/>
                    <a:cs typeface="Times"/>
                    <a:sym typeface="Times"/>
                  </a:defRPr>
                </a:pPr>
                <a:endParaRPr kumimoji="0" sz="2400" b="0" i="0" u="none" strike="noStrike" kern="1200" cap="none" spc="0" normalizeH="0" baseline="0" noProof="0">
                  <a:ln>
                    <a:noFill/>
                  </a:ln>
                  <a:solidFill>
                    <a:srgbClr val="062B6B"/>
                  </a:solidFill>
                  <a:effectLst/>
                  <a:uLnTx/>
                  <a:uFill>
                    <a:solidFill>
                      <a:srgbClr val="062B6B"/>
                    </a:solidFill>
                  </a:uFill>
                  <a:latin typeface="Times"/>
                  <a:sym typeface="Times"/>
                </a:endParaRPr>
              </a:p>
            </p:txBody>
          </p:sp>
        </p:grpSp>
      </p:grpSp>
      <p:sp>
        <p:nvSpPr>
          <p:cNvPr id="377" name="Line"/>
          <p:cNvSpPr/>
          <p:nvPr/>
        </p:nvSpPr>
        <p:spPr>
          <a:xfrm flipH="1">
            <a:off x="4677753" y="3214976"/>
            <a:ext cx="1358901" cy="1588"/>
          </a:xfrm>
          <a:prstGeom prst="line">
            <a:avLst/>
          </a:prstGeom>
          <a:ln w="25400">
            <a:solidFill>
              <a:srgbClr val="062B6B"/>
            </a:solidFill>
          </a:ln>
        </p:spPr>
        <p:txBody>
          <a:bodyPr lIns="0" tIns="0" rIns="0" bIns="0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78" name="000"/>
          <p:cNvSpPr txBox="1"/>
          <p:nvPr/>
        </p:nvSpPr>
        <p:spPr>
          <a:xfrm>
            <a:off x="4692040" y="2938751"/>
            <a:ext cx="387071" cy="254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>
            <a:spAutoFit/>
          </a:bodyPr>
          <a:lstStyle>
            <a:lvl1pPr marL="39686" marR="39686" defTabSz="914400">
              <a:lnSpc>
                <a:spcPct val="90000"/>
              </a:lnSpc>
              <a:buClr>
                <a:srgbClr val="000000"/>
              </a:buClr>
              <a:buFont typeface="Arial"/>
              <a:defRPr sz="1100" b="1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39686" marR="39686" lvl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sz="11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cs typeface="Arial"/>
                <a:sym typeface="Arial"/>
              </a:rPr>
              <a:t>000</a:t>
            </a:r>
          </a:p>
        </p:txBody>
      </p:sp>
      <p:sp>
        <p:nvSpPr>
          <p:cNvPr id="379" name="001"/>
          <p:cNvSpPr txBox="1"/>
          <p:nvPr/>
        </p:nvSpPr>
        <p:spPr>
          <a:xfrm>
            <a:off x="4679340" y="3281651"/>
            <a:ext cx="387071" cy="254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>
            <a:spAutoFit/>
          </a:bodyPr>
          <a:lstStyle>
            <a:lvl1pPr marL="39686" marR="39686" defTabSz="914400">
              <a:lnSpc>
                <a:spcPct val="90000"/>
              </a:lnSpc>
              <a:buClr>
                <a:srgbClr val="000000"/>
              </a:buClr>
              <a:buFont typeface="Arial"/>
              <a:defRPr sz="1100" b="1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39686" marR="39686" lvl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sz="11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cs typeface="Arial"/>
                <a:sym typeface="Arial"/>
              </a:rPr>
              <a:t>001</a:t>
            </a:r>
          </a:p>
        </p:txBody>
      </p:sp>
      <p:sp>
        <p:nvSpPr>
          <p:cNvPr id="380" name="010"/>
          <p:cNvSpPr txBox="1"/>
          <p:nvPr/>
        </p:nvSpPr>
        <p:spPr>
          <a:xfrm>
            <a:off x="4987315" y="2926051"/>
            <a:ext cx="387071" cy="254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>
            <a:spAutoFit/>
          </a:bodyPr>
          <a:lstStyle>
            <a:lvl1pPr marL="39686" marR="39686" defTabSz="914400">
              <a:lnSpc>
                <a:spcPct val="90000"/>
              </a:lnSpc>
              <a:buClr>
                <a:srgbClr val="000000"/>
              </a:buClr>
              <a:buFont typeface="Arial"/>
              <a:defRPr sz="1100" b="1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39686" marR="39686" lvl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sz="11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cs typeface="Arial"/>
                <a:sym typeface="Arial"/>
              </a:rPr>
              <a:t>010</a:t>
            </a:r>
          </a:p>
        </p:txBody>
      </p:sp>
      <p:sp>
        <p:nvSpPr>
          <p:cNvPr id="381" name="011"/>
          <p:cNvSpPr txBox="1"/>
          <p:nvPr/>
        </p:nvSpPr>
        <p:spPr>
          <a:xfrm>
            <a:off x="4974615" y="3281651"/>
            <a:ext cx="379363" cy="254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>
            <a:spAutoFit/>
          </a:bodyPr>
          <a:lstStyle>
            <a:lvl1pPr marL="39686" marR="39686" defTabSz="914400">
              <a:lnSpc>
                <a:spcPct val="90000"/>
              </a:lnSpc>
              <a:buClr>
                <a:srgbClr val="000000"/>
              </a:buClr>
              <a:buFont typeface="Arial"/>
              <a:defRPr sz="1100" b="1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39686" marR="39686" lvl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sz="11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cs typeface="Arial"/>
                <a:sym typeface="Arial"/>
              </a:rPr>
              <a:t>011</a:t>
            </a:r>
          </a:p>
        </p:txBody>
      </p:sp>
      <p:sp>
        <p:nvSpPr>
          <p:cNvPr id="382" name="110"/>
          <p:cNvSpPr txBox="1"/>
          <p:nvPr/>
        </p:nvSpPr>
        <p:spPr>
          <a:xfrm>
            <a:off x="5344503" y="2938751"/>
            <a:ext cx="379363" cy="254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>
            <a:spAutoFit/>
          </a:bodyPr>
          <a:lstStyle>
            <a:lvl1pPr marL="39686" marR="39686" defTabSz="914400">
              <a:lnSpc>
                <a:spcPct val="90000"/>
              </a:lnSpc>
              <a:buClr>
                <a:srgbClr val="000000"/>
              </a:buClr>
              <a:buFont typeface="Arial"/>
              <a:defRPr sz="1100" b="1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39686" marR="39686" lvl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sz="11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cs typeface="Arial"/>
                <a:sym typeface="Arial"/>
              </a:rPr>
              <a:t>110</a:t>
            </a:r>
          </a:p>
        </p:txBody>
      </p:sp>
      <p:sp>
        <p:nvSpPr>
          <p:cNvPr id="383" name="111"/>
          <p:cNvSpPr txBox="1"/>
          <p:nvPr/>
        </p:nvSpPr>
        <p:spPr>
          <a:xfrm>
            <a:off x="5319103" y="3281651"/>
            <a:ext cx="371655" cy="254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>
            <a:spAutoFit/>
          </a:bodyPr>
          <a:lstStyle>
            <a:lvl1pPr marL="39686" marR="39686" defTabSz="914400">
              <a:lnSpc>
                <a:spcPct val="90000"/>
              </a:lnSpc>
              <a:buClr>
                <a:srgbClr val="000000"/>
              </a:buClr>
              <a:buFont typeface="Arial"/>
              <a:defRPr sz="1100" b="1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39686" marR="39686" lvl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sz="11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cs typeface="Arial"/>
                <a:sym typeface="Arial"/>
              </a:rPr>
              <a:t>111</a:t>
            </a:r>
          </a:p>
        </p:txBody>
      </p:sp>
      <p:sp>
        <p:nvSpPr>
          <p:cNvPr id="384" name="100"/>
          <p:cNvSpPr txBox="1"/>
          <p:nvPr/>
        </p:nvSpPr>
        <p:spPr>
          <a:xfrm>
            <a:off x="5662003" y="2948276"/>
            <a:ext cx="387071" cy="254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>
            <a:spAutoFit/>
          </a:bodyPr>
          <a:lstStyle>
            <a:lvl1pPr marL="39686" marR="39686" defTabSz="914400">
              <a:lnSpc>
                <a:spcPct val="90000"/>
              </a:lnSpc>
              <a:buClr>
                <a:srgbClr val="000000"/>
              </a:buClr>
              <a:buFont typeface="Arial"/>
              <a:defRPr sz="1100" b="1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39686" marR="39686" lvl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sz="11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cs typeface="Arial"/>
                <a:sym typeface="Arial"/>
              </a:rPr>
              <a:t>100</a:t>
            </a:r>
          </a:p>
        </p:txBody>
      </p:sp>
      <p:sp>
        <p:nvSpPr>
          <p:cNvPr id="385" name="101"/>
          <p:cNvSpPr txBox="1"/>
          <p:nvPr/>
        </p:nvSpPr>
        <p:spPr>
          <a:xfrm>
            <a:off x="5687403" y="3303876"/>
            <a:ext cx="387071" cy="254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>
            <a:spAutoFit/>
          </a:bodyPr>
          <a:lstStyle>
            <a:lvl1pPr marL="39686" marR="39686" defTabSz="914400">
              <a:lnSpc>
                <a:spcPct val="90000"/>
              </a:lnSpc>
              <a:buClr>
                <a:srgbClr val="000000"/>
              </a:buClr>
              <a:buFont typeface="Arial"/>
              <a:defRPr sz="1100" b="1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39686" marR="39686" lvl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sz="11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cs typeface="Arial"/>
                <a:sym typeface="Arial"/>
              </a:rPr>
              <a:t>101</a:t>
            </a:r>
          </a:p>
        </p:txBody>
      </p:sp>
      <p:sp>
        <p:nvSpPr>
          <p:cNvPr id="386" name="Oval"/>
          <p:cNvSpPr/>
          <p:nvPr/>
        </p:nvSpPr>
        <p:spPr>
          <a:xfrm>
            <a:off x="4809515" y="1802101"/>
            <a:ext cx="1282701" cy="266700"/>
          </a:xfrm>
          <a:prstGeom prst="ellipse">
            <a:avLst/>
          </a:prstGeom>
          <a:solidFill>
            <a:srgbClr val="E1E1E1"/>
          </a:solidFill>
          <a:ln w="25400">
            <a:solidFill>
              <a:srgbClr val="000000"/>
            </a:solidFill>
          </a:ln>
        </p:spPr>
        <p:txBody>
          <a:bodyPr lIns="50800" tIns="50800" rIns="50800" bIns="50800" anchor="ctr"/>
          <a:lstStyle/>
          <a:p>
            <a:pPr marL="39686" marR="39686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2400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Times"/>
                <a:ea typeface="Times"/>
                <a:cs typeface="Times"/>
                <a:sym typeface="Times"/>
              </a:defRPr>
            </a:pPr>
            <a:endParaRPr kumimoji="0" sz="2400" b="0" i="0" u="none" strike="noStrike" kern="1200" cap="none" spc="0" normalizeH="0" baseline="0" noProof="0">
              <a:ln>
                <a:noFill/>
              </a:ln>
              <a:solidFill>
                <a:srgbClr val="062B6B"/>
              </a:solidFill>
              <a:effectLst/>
              <a:uLnTx/>
              <a:uFill>
                <a:solidFill>
                  <a:srgbClr val="062B6B"/>
                </a:solidFill>
              </a:uFill>
              <a:latin typeface="Times"/>
              <a:sym typeface="Times"/>
            </a:endParaRPr>
          </a:p>
        </p:txBody>
      </p:sp>
      <p:sp>
        <p:nvSpPr>
          <p:cNvPr id="387" name="Line"/>
          <p:cNvSpPr/>
          <p:nvPr/>
        </p:nvSpPr>
        <p:spPr>
          <a:xfrm>
            <a:off x="4798403" y="1954501"/>
            <a:ext cx="1588" cy="571500"/>
          </a:xfrm>
          <a:prstGeom prst="line">
            <a:avLst/>
          </a:prstGeom>
          <a:ln w="25400">
            <a:solidFill>
              <a:srgbClr val="000000"/>
            </a:solidFill>
          </a:ln>
        </p:spPr>
        <p:txBody>
          <a:bodyPr lIns="0" tIns="0" rIns="0" bIns="0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88" name="Line"/>
          <p:cNvSpPr/>
          <p:nvPr/>
        </p:nvSpPr>
        <p:spPr>
          <a:xfrm>
            <a:off x="6109678" y="1986251"/>
            <a:ext cx="1588" cy="569913"/>
          </a:xfrm>
          <a:prstGeom prst="line">
            <a:avLst/>
          </a:prstGeom>
          <a:ln w="25400">
            <a:solidFill>
              <a:srgbClr val="000000"/>
            </a:solidFill>
          </a:ln>
        </p:spPr>
        <p:txBody>
          <a:bodyPr lIns="0" tIns="0" rIns="0" bIns="0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89" name="Line"/>
          <p:cNvSpPr/>
          <p:nvPr/>
        </p:nvSpPr>
        <p:spPr>
          <a:xfrm>
            <a:off x="5428640" y="2097376"/>
            <a:ext cx="1588" cy="571500"/>
          </a:xfrm>
          <a:prstGeom prst="line">
            <a:avLst/>
          </a:prstGeom>
          <a:ln w="25400">
            <a:solidFill>
              <a:srgbClr val="000000"/>
            </a:solidFill>
          </a:ln>
        </p:spPr>
        <p:txBody>
          <a:bodyPr lIns="0" tIns="0" rIns="0" bIns="0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grpSp>
        <p:nvGrpSpPr>
          <p:cNvPr id="392" name="Group"/>
          <p:cNvGrpSpPr/>
          <p:nvPr/>
        </p:nvGrpSpPr>
        <p:grpSpPr>
          <a:xfrm>
            <a:off x="4811103" y="2237076"/>
            <a:ext cx="615950" cy="139701"/>
            <a:chOff x="0" y="0"/>
            <a:chExt cx="615950" cy="139700"/>
          </a:xfrm>
        </p:grpSpPr>
        <p:sp>
          <p:nvSpPr>
            <p:cNvPr id="390" name="Line"/>
            <p:cNvSpPr/>
            <p:nvPr/>
          </p:nvSpPr>
          <p:spPr>
            <a:xfrm>
              <a:off x="0" y="0"/>
              <a:ext cx="615950" cy="139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600"/>
                  </a:moveTo>
                  <a:cubicBezTo>
                    <a:pt x="9671" y="21600"/>
                    <a:pt x="0" y="12038"/>
                    <a:pt x="0" y="243"/>
                  </a:cubicBezTo>
                  <a:cubicBezTo>
                    <a:pt x="0" y="162"/>
                    <a:pt x="0" y="81"/>
                    <a:pt x="1" y="0"/>
                  </a:cubicBezTo>
                </a:path>
              </a:pathLst>
            </a:custGeom>
            <a:noFill/>
            <a:ln w="25400" cap="rnd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39686" marR="39686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 sz="2400">
                  <a:solidFill>
                    <a:srgbClr val="062B6B"/>
                  </a:solidFill>
                  <a:uFill>
                    <a:solidFill>
                      <a:srgbClr val="062B6B"/>
                    </a:solidFill>
                  </a:uFill>
                  <a:latin typeface="Times"/>
                  <a:ea typeface="Times"/>
                  <a:cs typeface="Times"/>
                  <a:sym typeface="Times"/>
                </a:defRPr>
              </a:pPr>
              <a:endParaRPr kumimoji="0" sz="2400" b="0" i="0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Times"/>
                <a:sym typeface="Times"/>
              </a:endParaRPr>
            </a:p>
          </p:txBody>
        </p:sp>
        <p:sp>
          <p:nvSpPr>
            <p:cNvPr id="391" name="Shape"/>
            <p:cNvSpPr/>
            <p:nvPr/>
          </p:nvSpPr>
          <p:spPr>
            <a:xfrm>
              <a:off x="0" y="0"/>
              <a:ext cx="615950" cy="139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600"/>
                  </a:moveTo>
                  <a:cubicBezTo>
                    <a:pt x="9671" y="21600"/>
                    <a:pt x="0" y="12038"/>
                    <a:pt x="0" y="243"/>
                  </a:cubicBezTo>
                  <a:cubicBezTo>
                    <a:pt x="0" y="162"/>
                    <a:pt x="0" y="81"/>
                    <a:pt x="1" y="0"/>
                  </a:cubicBezTo>
                  <a:lnTo>
                    <a:pt x="21600" y="243"/>
                  </a:lnTo>
                  <a:close/>
                </a:path>
              </a:pathLst>
            </a:custGeom>
            <a:noFill/>
            <a:ln w="25400" cap="rnd">
              <a:noFill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39686" marR="39686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 sz="2400">
                  <a:solidFill>
                    <a:srgbClr val="062B6B"/>
                  </a:solidFill>
                  <a:uFill>
                    <a:solidFill>
                      <a:srgbClr val="062B6B"/>
                    </a:solidFill>
                  </a:uFill>
                  <a:latin typeface="Times"/>
                  <a:ea typeface="Times"/>
                  <a:cs typeface="Times"/>
                  <a:sym typeface="Times"/>
                </a:defRPr>
              </a:pPr>
              <a:endParaRPr kumimoji="0" sz="2400" b="0" i="0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Times"/>
                <a:sym typeface="Times"/>
              </a:endParaRPr>
            </a:p>
          </p:txBody>
        </p:sp>
      </p:grpSp>
      <p:grpSp>
        <p:nvGrpSpPr>
          <p:cNvPr id="395" name="Group"/>
          <p:cNvGrpSpPr/>
          <p:nvPr/>
        </p:nvGrpSpPr>
        <p:grpSpPr>
          <a:xfrm>
            <a:off x="5446102" y="2214851"/>
            <a:ext cx="647702" cy="161926"/>
            <a:chOff x="0" y="0"/>
            <a:chExt cx="647700" cy="161925"/>
          </a:xfrm>
        </p:grpSpPr>
        <p:sp>
          <p:nvSpPr>
            <p:cNvPr id="393" name="Line"/>
            <p:cNvSpPr/>
            <p:nvPr/>
          </p:nvSpPr>
          <p:spPr>
            <a:xfrm>
              <a:off x="0" y="0"/>
              <a:ext cx="647701" cy="1619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83" h="21600" extrusionOk="0">
                  <a:moveTo>
                    <a:pt x="21482" y="0"/>
                  </a:moveTo>
                  <a:cubicBezTo>
                    <a:pt x="21600" y="11811"/>
                    <a:pt x="12101" y="21481"/>
                    <a:pt x="266" y="21599"/>
                  </a:cubicBezTo>
                  <a:cubicBezTo>
                    <a:pt x="177" y="21600"/>
                    <a:pt x="89" y="21600"/>
                    <a:pt x="0" y="21600"/>
                  </a:cubicBezTo>
                </a:path>
              </a:pathLst>
            </a:custGeom>
            <a:noFill/>
            <a:ln w="25400" cap="rnd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39686" marR="39686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 sz="2400">
                  <a:solidFill>
                    <a:srgbClr val="062B6B"/>
                  </a:solidFill>
                  <a:uFill>
                    <a:solidFill>
                      <a:srgbClr val="062B6B"/>
                    </a:solidFill>
                  </a:uFill>
                  <a:latin typeface="Times"/>
                  <a:ea typeface="Times"/>
                  <a:cs typeface="Times"/>
                  <a:sym typeface="Times"/>
                </a:defRPr>
              </a:pPr>
              <a:endParaRPr kumimoji="0" sz="2400" b="0" i="0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Times"/>
                <a:sym typeface="Times"/>
              </a:endParaRPr>
            </a:p>
          </p:txBody>
        </p:sp>
        <p:sp>
          <p:nvSpPr>
            <p:cNvPr id="394" name="Shape"/>
            <p:cNvSpPr/>
            <p:nvPr/>
          </p:nvSpPr>
          <p:spPr>
            <a:xfrm>
              <a:off x="0" y="0"/>
              <a:ext cx="647701" cy="1619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83" h="21600" extrusionOk="0">
                  <a:moveTo>
                    <a:pt x="21482" y="0"/>
                  </a:moveTo>
                  <a:cubicBezTo>
                    <a:pt x="21600" y="11811"/>
                    <a:pt x="12101" y="21481"/>
                    <a:pt x="266" y="21599"/>
                  </a:cubicBezTo>
                  <a:cubicBezTo>
                    <a:pt x="177" y="21600"/>
                    <a:pt x="89" y="21600"/>
                    <a:pt x="0" y="21600"/>
                  </a:cubicBezTo>
                  <a:lnTo>
                    <a:pt x="53" y="213"/>
                  </a:lnTo>
                  <a:close/>
                </a:path>
              </a:pathLst>
            </a:custGeom>
            <a:noFill/>
            <a:ln w="25400" cap="rnd">
              <a:noFill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39686" marR="39686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 sz="2400">
                  <a:solidFill>
                    <a:srgbClr val="062B6B"/>
                  </a:solidFill>
                  <a:uFill>
                    <a:solidFill>
                      <a:srgbClr val="062B6B"/>
                    </a:solidFill>
                  </a:uFill>
                  <a:latin typeface="Times"/>
                  <a:ea typeface="Times"/>
                  <a:cs typeface="Times"/>
                  <a:sym typeface="Times"/>
                </a:defRPr>
              </a:pPr>
              <a:endParaRPr kumimoji="0" sz="2400" b="0" i="0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Times"/>
                <a:sym typeface="Times"/>
              </a:endParaRPr>
            </a:p>
          </p:txBody>
        </p:sp>
      </p:grpSp>
      <p:grpSp>
        <p:nvGrpSpPr>
          <p:cNvPr id="398" name="Group"/>
          <p:cNvGrpSpPr/>
          <p:nvPr/>
        </p:nvGrpSpPr>
        <p:grpSpPr>
          <a:xfrm>
            <a:off x="4811103" y="2541876"/>
            <a:ext cx="615950" cy="139701"/>
            <a:chOff x="0" y="0"/>
            <a:chExt cx="615950" cy="139700"/>
          </a:xfrm>
        </p:grpSpPr>
        <p:sp>
          <p:nvSpPr>
            <p:cNvPr id="396" name="Line"/>
            <p:cNvSpPr/>
            <p:nvPr/>
          </p:nvSpPr>
          <p:spPr>
            <a:xfrm>
              <a:off x="0" y="0"/>
              <a:ext cx="615950" cy="139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600"/>
                  </a:moveTo>
                  <a:cubicBezTo>
                    <a:pt x="9671" y="21600"/>
                    <a:pt x="0" y="12038"/>
                    <a:pt x="0" y="243"/>
                  </a:cubicBezTo>
                  <a:cubicBezTo>
                    <a:pt x="0" y="162"/>
                    <a:pt x="0" y="81"/>
                    <a:pt x="1" y="0"/>
                  </a:cubicBezTo>
                </a:path>
              </a:pathLst>
            </a:custGeom>
            <a:noFill/>
            <a:ln w="25400" cap="rnd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39686" marR="39686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 sz="2400">
                  <a:solidFill>
                    <a:srgbClr val="062B6B"/>
                  </a:solidFill>
                  <a:uFill>
                    <a:solidFill>
                      <a:srgbClr val="062B6B"/>
                    </a:solidFill>
                  </a:uFill>
                  <a:latin typeface="Times"/>
                  <a:ea typeface="Times"/>
                  <a:cs typeface="Times"/>
                  <a:sym typeface="Times"/>
                </a:defRPr>
              </a:pPr>
              <a:endParaRPr kumimoji="0" sz="2400" b="0" i="0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Times"/>
                <a:sym typeface="Times"/>
              </a:endParaRPr>
            </a:p>
          </p:txBody>
        </p:sp>
        <p:sp>
          <p:nvSpPr>
            <p:cNvPr id="397" name="Shape"/>
            <p:cNvSpPr/>
            <p:nvPr/>
          </p:nvSpPr>
          <p:spPr>
            <a:xfrm>
              <a:off x="0" y="0"/>
              <a:ext cx="615950" cy="139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600"/>
                  </a:moveTo>
                  <a:cubicBezTo>
                    <a:pt x="9671" y="21600"/>
                    <a:pt x="0" y="12038"/>
                    <a:pt x="0" y="243"/>
                  </a:cubicBezTo>
                  <a:cubicBezTo>
                    <a:pt x="0" y="162"/>
                    <a:pt x="0" y="81"/>
                    <a:pt x="1" y="0"/>
                  </a:cubicBezTo>
                  <a:lnTo>
                    <a:pt x="21600" y="243"/>
                  </a:lnTo>
                  <a:close/>
                </a:path>
              </a:pathLst>
            </a:custGeom>
            <a:noFill/>
            <a:ln w="25400" cap="rnd">
              <a:noFill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39686" marR="39686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 sz="2400">
                  <a:solidFill>
                    <a:srgbClr val="062B6B"/>
                  </a:solidFill>
                  <a:uFill>
                    <a:solidFill>
                      <a:srgbClr val="062B6B"/>
                    </a:solidFill>
                  </a:uFill>
                  <a:latin typeface="Times"/>
                  <a:ea typeface="Times"/>
                  <a:cs typeface="Times"/>
                  <a:sym typeface="Times"/>
                </a:defRPr>
              </a:pPr>
              <a:endParaRPr kumimoji="0" sz="2400" b="0" i="0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Times"/>
                <a:sym typeface="Times"/>
              </a:endParaRPr>
            </a:p>
          </p:txBody>
        </p:sp>
      </p:grpSp>
      <p:grpSp>
        <p:nvGrpSpPr>
          <p:cNvPr id="401" name="Group"/>
          <p:cNvGrpSpPr/>
          <p:nvPr/>
        </p:nvGrpSpPr>
        <p:grpSpPr>
          <a:xfrm>
            <a:off x="5446102" y="2519651"/>
            <a:ext cx="647702" cy="161926"/>
            <a:chOff x="0" y="0"/>
            <a:chExt cx="647700" cy="161925"/>
          </a:xfrm>
        </p:grpSpPr>
        <p:sp>
          <p:nvSpPr>
            <p:cNvPr id="399" name="Line"/>
            <p:cNvSpPr/>
            <p:nvPr/>
          </p:nvSpPr>
          <p:spPr>
            <a:xfrm>
              <a:off x="0" y="0"/>
              <a:ext cx="647701" cy="1619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83" h="21600" extrusionOk="0">
                  <a:moveTo>
                    <a:pt x="21482" y="0"/>
                  </a:moveTo>
                  <a:cubicBezTo>
                    <a:pt x="21600" y="11811"/>
                    <a:pt x="12101" y="21481"/>
                    <a:pt x="266" y="21599"/>
                  </a:cubicBezTo>
                  <a:cubicBezTo>
                    <a:pt x="177" y="21600"/>
                    <a:pt x="89" y="21600"/>
                    <a:pt x="0" y="21600"/>
                  </a:cubicBezTo>
                </a:path>
              </a:pathLst>
            </a:custGeom>
            <a:noFill/>
            <a:ln w="25400" cap="rnd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39686" marR="39686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 sz="2400">
                  <a:solidFill>
                    <a:srgbClr val="062B6B"/>
                  </a:solidFill>
                  <a:uFill>
                    <a:solidFill>
                      <a:srgbClr val="062B6B"/>
                    </a:solidFill>
                  </a:uFill>
                  <a:latin typeface="Times"/>
                  <a:ea typeface="Times"/>
                  <a:cs typeface="Times"/>
                  <a:sym typeface="Times"/>
                </a:defRPr>
              </a:pPr>
              <a:endParaRPr kumimoji="0" sz="2400" b="0" i="0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Times"/>
                <a:sym typeface="Times"/>
              </a:endParaRPr>
            </a:p>
          </p:txBody>
        </p:sp>
        <p:sp>
          <p:nvSpPr>
            <p:cNvPr id="400" name="Shape"/>
            <p:cNvSpPr/>
            <p:nvPr/>
          </p:nvSpPr>
          <p:spPr>
            <a:xfrm>
              <a:off x="0" y="0"/>
              <a:ext cx="647701" cy="1619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83" h="21600" extrusionOk="0">
                  <a:moveTo>
                    <a:pt x="21482" y="0"/>
                  </a:moveTo>
                  <a:cubicBezTo>
                    <a:pt x="21600" y="11811"/>
                    <a:pt x="12101" y="21481"/>
                    <a:pt x="266" y="21599"/>
                  </a:cubicBezTo>
                  <a:cubicBezTo>
                    <a:pt x="177" y="21600"/>
                    <a:pt x="89" y="21600"/>
                    <a:pt x="0" y="21600"/>
                  </a:cubicBezTo>
                  <a:lnTo>
                    <a:pt x="53" y="213"/>
                  </a:lnTo>
                  <a:close/>
                </a:path>
              </a:pathLst>
            </a:custGeom>
            <a:noFill/>
            <a:ln w="25400" cap="rnd">
              <a:noFill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39686" marR="39686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 sz="2400">
                  <a:solidFill>
                    <a:srgbClr val="062B6B"/>
                  </a:solidFill>
                  <a:uFill>
                    <a:solidFill>
                      <a:srgbClr val="062B6B"/>
                    </a:solidFill>
                  </a:uFill>
                  <a:latin typeface="Times"/>
                  <a:ea typeface="Times"/>
                  <a:cs typeface="Times"/>
                  <a:sym typeface="Times"/>
                </a:defRPr>
              </a:pPr>
              <a:endParaRPr kumimoji="0" sz="2400" b="0" i="0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Times"/>
                <a:sym typeface="Times"/>
              </a:endParaRPr>
            </a:p>
          </p:txBody>
        </p:sp>
      </p:grpSp>
      <p:sp>
        <p:nvSpPr>
          <p:cNvPr id="402" name="000"/>
          <p:cNvSpPr txBox="1"/>
          <p:nvPr/>
        </p:nvSpPr>
        <p:spPr>
          <a:xfrm>
            <a:off x="4704740" y="2049751"/>
            <a:ext cx="387071" cy="254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>
            <a:spAutoFit/>
          </a:bodyPr>
          <a:lstStyle>
            <a:lvl1pPr marL="39686" marR="39686" defTabSz="914400">
              <a:lnSpc>
                <a:spcPct val="90000"/>
              </a:lnSpc>
              <a:buClr>
                <a:srgbClr val="000000"/>
              </a:buClr>
              <a:buFont typeface="Arial"/>
              <a:defRPr sz="1100" b="1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39686" marR="39686" lvl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sz="11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cs typeface="Arial"/>
                <a:sym typeface="Arial"/>
              </a:rPr>
              <a:t>000</a:t>
            </a:r>
          </a:p>
        </p:txBody>
      </p:sp>
      <p:sp>
        <p:nvSpPr>
          <p:cNvPr id="403" name="Line"/>
          <p:cNvSpPr/>
          <p:nvPr/>
        </p:nvSpPr>
        <p:spPr>
          <a:xfrm>
            <a:off x="5795353" y="2087851"/>
            <a:ext cx="1588" cy="569913"/>
          </a:xfrm>
          <a:prstGeom prst="line">
            <a:avLst/>
          </a:prstGeom>
          <a:ln w="25400">
            <a:solidFill>
              <a:srgbClr val="000000"/>
            </a:solidFill>
          </a:ln>
        </p:spPr>
        <p:txBody>
          <a:bodyPr lIns="0" tIns="0" rIns="0" bIns="0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404" name="Line"/>
          <p:cNvSpPr/>
          <p:nvPr/>
        </p:nvSpPr>
        <p:spPr>
          <a:xfrm>
            <a:off x="5052403" y="2067213"/>
            <a:ext cx="1588" cy="571501"/>
          </a:xfrm>
          <a:prstGeom prst="line">
            <a:avLst/>
          </a:prstGeom>
          <a:ln w="25400">
            <a:solidFill>
              <a:srgbClr val="000000"/>
            </a:solidFill>
          </a:ln>
        </p:spPr>
        <p:txBody>
          <a:bodyPr lIns="0" tIns="0" rIns="0" bIns="0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405" name="001"/>
          <p:cNvSpPr txBox="1"/>
          <p:nvPr/>
        </p:nvSpPr>
        <p:spPr>
          <a:xfrm>
            <a:off x="4704740" y="2354551"/>
            <a:ext cx="387071" cy="254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>
            <a:spAutoFit/>
          </a:bodyPr>
          <a:lstStyle>
            <a:lvl1pPr marL="39686" marR="39686" defTabSz="914400">
              <a:lnSpc>
                <a:spcPct val="90000"/>
              </a:lnSpc>
              <a:buClr>
                <a:srgbClr val="000000"/>
              </a:buClr>
              <a:buFont typeface="Arial"/>
              <a:defRPr sz="1100" b="1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39686" marR="39686" lvl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sz="11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cs typeface="Arial"/>
                <a:sym typeface="Arial"/>
              </a:rPr>
              <a:t>001</a:t>
            </a:r>
          </a:p>
        </p:txBody>
      </p:sp>
      <p:sp>
        <p:nvSpPr>
          <p:cNvPr id="406" name="010"/>
          <p:cNvSpPr txBox="1"/>
          <p:nvPr/>
        </p:nvSpPr>
        <p:spPr>
          <a:xfrm>
            <a:off x="5050815" y="2151351"/>
            <a:ext cx="387071" cy="254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>
            <a:spAutoFit/>
          </a:bodyPr>
          <a:lstStyle>
            <a:lvl1pPr marL="39686" marR="39686" defTabSz="914400">
              <a:lnSpc>
                <a:spcPct val="90000"/>
              </a:lnSpc>
              <a:buClr>
                <a:srgbClr val="000000"/>
              </a:buClr>
              <a:buFont typeface="Arial"/>
              <a:defRPr sz="1100" b="1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39686" marR="39686" lvl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sz="11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cs typeface="Arial"/>
                <a:sym typeface="Arial"/>
              </a:rPr>
              <a:t>010</a:t>
            </a:r>
          </a:p>
        </p:txBody>
      </p:sp>
      <p:sp>
        <p:nvSpPr>
          <p:cNvPr id="407" name="011"/>
          <p:cNvSpPr txBox="1"/>
          <p:nvPr/>
        </p:nvSpPr>
        <p:spPr>
          <a:xfrm>
            <a:off x="5050815" y="2456151"/>
            <a:ext cx="379363" cy="254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>
            <a:spAutoFit/>
          </a:bodyPr>
          <a:lstStyle>
            <a:lvl1pPr marL="39686" marR="39686" defTabSz="914400">
              <a:lnSpc>
                <a:spcPct val="90000"/>
              </a:lnSpc>
              <a:buClr>
                <a:srgbClr val="000000"/>
              </a:buClr>
              <a:buFont typeface="Arial"/>
              <a:defRPr sz="1100" b="1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39686" marR="39686" lvl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sz="11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cs typeface="Arial"/>
                <a:sym typeface="Arial"/>
              </a:rPr>
              <a:t>011</a:t>
            </a:r>
          </a:p>
        </p:txBody>
      </p:sp>
      <p:sp>
        <p:nvSpPr>
          <p:cNvPr id="408" name="110"/>
          <p:cNvSpPr txBox="1"/>
          <p:nvPr/>
        </p:nvSpPr>
        <p:spPr>
          <a:xfrm>
            <a:off x="5395303" y="2151351"/>
            <a:ext cx="379363" cy="254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>
            <a:spAutoFit/>
          </a:bodyPr>
          <a:lstStyle>
            <a:lvl1pPr marL="39686" marR="39686" defTabSz="914400">
              <a:lnSpc>
                <a:spcPct val="90000"/>
              </a:lnSpc>
              <a:buClr>
                <a:srgbClr val="000000"/>
              </a:buClr>
              <a:buFont typeface="Arial"/>
              <a:defRPr sz="1100" b="1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39686" marR="39686" lvl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sz="11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cs typeface="Arial"/>
                <a:sym typeface="Arial"/>
              </a:rPr>
              <a:t>110</a:t>
            </a:r>
          </a:p>
        </p:txBody>
      </p:sp>
      <p:sp>
        <p:nvSpPr>
          <p:cNvPr id="409" name="111"/>
          <p:cNvSpPr txBox="1"/>
          <p:nvPr/>
        </p:nvSpPr>
        <p:spPr>
          <a:xfrm>
            <a:off x="5395303" y="2456151"/>
            <a:ext cx="371655" cy="254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>
            <a:spAutoFit/>
          </a:bodyPr>
          <a:lstStyle>
            <a:lvl1pPr marL="39686" marR="39686" defTabSz="914400">
              <a:lnSpc>
                <a:spcPct val="90000"/>
              </a:lnSpc>
              <a:buClr>
                <a:srgbClr val="000000"/>
              </a:buClr>
              <a:buFont typeface="Arial"/>
              <a:defRPr sz="1100" b="1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39686" marR="39686" lvl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sz="11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cs typeface="Arial"/>
                <a:sym typeface="Arial"/>
              </a:rPr>
              <a:t>111</a:t>
            </a:r>
          </a:p>
        </p:txBody>
      </p:sp>
      <p:sp>
        <p:nvSpPr>
          <p:cNvPr id="410" name="100"/>
          <p:cNvSpPr txBox="1"/>
          <p:nvPr/>
        </p:nvSpPr>
        <p:spPr>
          <a:xfrm>
            <a:off x="5750903" y="2059276"/>
            <a:ext cx="387071" cy="254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>
            <a:spAutoFit/>
          </a:bodyPr>
          <a:lstStyle>
            <a:lvl1pPr marL="39686" marR="39686" defTabSz="914400">
              <a:lnSpc>
                <a:spcPct val="90000"/>
              </a:lnSpc>
              <a:buClr>
                <a:srgbClr val="000000"/>
              </a:buClr>
              <a:buFont typeface="Arial"/>
              <a:defRPr sz="1100" b="1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39686" marR="39686" lvl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sz="11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cs typeface="Arial"/>
                <a:sym typeface="Arial"/>
              </a:rPr>
              <a:t>100</a:t>
            </a:r>
          </a:p>
        </p:txBody>
      </p:sp>
      <p:sp>
        <p:nvSpPr>
          <p:cNvPr id="411" name="101"/>
          <p:cNvSpPr txBox="1"/>
          <p:nvPr/>
        </p:nvSpPr>
        <p:spPr>
          <a:xfrm>
            <a:off x="5750903" y="2364076"/>
            <a:ext cx="387071" cy="254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>
            <a:spAutoFit/>
          </a:bodyPr>
          <a:lstStyle>
            <a:lvl1pPr marL="39686" marR="39686" defTabSz="914400">
              <a:lnSpc>
                <a:spcPct val="90000"/>
              </a:lnSpc>
              <a:buClr>
                <a:srgbClr val="000000"/>
              </a:buClr>
              <a:buFont typeface="Arial"/>
              <a:defRPr sz="1100" b="1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39686" marR="39686" lvl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sz="11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cs typeface="Arial"/>
                <a:sym typeface="Arial"/>
              </a:rPr>
              <a:t>101</a:t>
            </a:r>
          </a:p>
        </p:txBody>
      </p:sp>
      <p:sp>
        <p:nvSpPr>
          <p:cNvPr id="420" name="Line"/>
          <p:cNvSpPr/>
          <p:nvPr/>
        </p:nvSpPr>
        <p:spPr>
          <a:xfrm>
            <a:off x="4611634" y="1634708"/>
            <a:ext cx="1681763" cy="58226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6166" h="21600" extrusionOk="0">
                <a:moveTo>
                  <a:pt x="1067" y="21296"/>
                </a:moveTo>
                <a:cubicBezTo>
                  <a:pt x="1067" y="21296"/>
                  <a:pt x="-3742" y="0"/>
                  <a:pt x="7058" y="0"/>
                </a:cubicBezTo>
                <a:cubicBezTo>
                  <a:pt x="17858" y="0"/>
                  <a:pt x="16991" y="19470"/>
                  <a:pt x="14784" y="21600"/>
                </a:cubicBezTo>
              </a:path>
            </a:pathLst>
          </a:custGeom>
          <a:ln w="25400">
            <a:solidFill>
              <a:srgbClr val="DA273E"/>
            </a:solidFill>
            <a:tailEnd type="stealth"/>
          </a:ln>
        </p:spPr>
        <p:txBody>
          <a:bodyPr lIns="50800" tIns="50800" rIns="50800" bIns="50800" anchor="ctr"/>
          <a:lstStyle/>
          <a:p>
            <a:pPr marL="39686" marR="39686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2400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Times"/>
                <a:ea typeface="Times"/>
                <a:cs typeface="Times"/>
                <a:sym typeface="Times"/>
              </a:defRPr>
            </a:pPr>
            <a:endParaRPr kumimoji="0" sz="2400" b="0" i="0" u="none" strike="noStrike" kern="1200" cap="none" spc="0" normalizeH="0" baseline="0" noProof="0">
              <a:ln>
                <a:noFill/>
              </a:ln>
              <a:solidFill>
                <a:srgbClr val="062B6B"/>
              </a:solidFill>
              <a:effectLst/>
              <a:uLnTx/>
              <a:uFill>
                <a:solidFill>
                  <a:srgbClr val="062B6B"/>
                </a:solidFill>
              </a:uFill>
              <a:latin typeface="Times"/>
              <a:sym typeface="Times"/>
            </a:endParaRPr>
          </a:p>
        </p:txBody>
      </p:sp>
      <p:sp>
        <p:nvSpPr>
          <p:cNvPr id="421" name="Adjacent"/>
          <p:cNvSpPr txBox="1"/>
          <p:nvPr/>
        </p:nvSpPr>
        <p:spPr>
          <a:xfrm>
            <a:off x="6506553" y="3456276"/>
            <a:ext cx="1211229" cy="3518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>
            <a:spAutoFit/>
          </a:bodyPr>
          <a:lstStyle>
            <a:lvl1pPr marL="39686" marR="39686" defTabSz="914400">
              <a:lnSpc>
                <a:spcPct val="90000"/>
              </a:lnSpc>
              <a:buClr>
                <a:srgbClr val="DA273E"/>
              </a:buClr>
              <a:buFont typeface="Arial"/>
              <a:defRPr sz="1800" b="1">
                <a:solidFill>
                  <a:srgbClr val="DA273E"/>
                </a:solidFill>
                <a:uFill>
                  <a:solidFill>
                    <a:srgbClr val="DA273E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39686" marR="39686" lvl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DA273E"/>
              </a:buClr>
              <a:buSzTx/>
              <a:buFont typeface="Arial"/>
              <a:buNone/>
              <a:tabLst/>
              <a:defRPr/>
            </a:pP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DA273E"/>
                </a:solidFill>
                <a:effectLst/>
                <a:uLnTx/>
                <a:uFill>
                  <a:solidFill>
                    <a:srgbClr val="DA273E"/>
                  </a:solidFill>
                </a:uFill>
                <a:latin typeface="Tahoma"/>
                <a:cs typeface="Arial"/>
                <a:sym typeface="Arial"/>
              </a:rPr>
              <a:t>Adjacent</a:t>
            </a:r>
          </a:p>
        </p:txBody>
      </p:sp>
      <p:sp>
        <p:nvSpPr>
          <p:cNvPr id="422" name="Kmap adjacencies go “around the edges”…"/>
          <p:cNvSpPr txBox="1"/>
          <p:nvPr/>
        </p:nvSpPr>
        <p:spPr>
          <a:xfrm>
            <a:off x="984085" y="4223539"/>
            <a:ext cx="6262236" cy="1179810"/>
          </a:xfrm>
          <a:prstGeom prst="rect">
            <a:avLst/>
          </a:prstGeom>
          <a:solidFill>
            <a:srgbClr val="C00000"/>
          </a:solidFill>
          <a:ln w="12700">
            <a:solidFill>
              <a:srgbClr val="000000"/>
            </a:solidFill>
            <a:miter lim="400000"/>
          </a:ln>
          <a:effectLst>
            <a:outerShdw blurRad="127000" dist="76200" dir="2700000" rotWithShape="0">
              <a:srgbClr val="000000">
                <a:alpha val="75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50800" tIns="50800" rIns="50800" bIns="50800" anchor="ctr">
            <a:spAutoFit/>
          </a:bodyPr>
          <a:lstStyle/>
          <a:p>
            <a:pPr marL="0" marR="39686" lvl="0" indent="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062B6B"/>
              </a:buClr>
              <a:buSzTx/>
              <a:buFont typeface="Arial"/>
              <a:buNone/>
              <a:tabLst/>
              <a:defRPr sz="1800" b="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kumimoji="0" sz="20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>
                  <a:solidFill>
                    <a:srgbClr val="FFFFFF"/>
                  </a:solidFill>
                </a:uFill>
                <a:latin typeface="Tahoma"/>
                <a:cs typeface="Arial"/>
                <a:sym typeface="Arial"/>
              </a:rPr>
              <a:t>K</a:t>
            </a:r>
            <a:r>
              <a:rPr kumimoji="0" lang="en-US" sz="20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>
                  <a:solidFill>
                    <a:srgbClr val="FFFFFF"/>
                  </a:solidFill>
                </a:uFill>
                <a:latin typeface="Tahoma"/>
                <a:cs typeface="Arial"/>
                <a:sym typeface="Arial"/>
              </a:rPr>
              <a:t>-</a:t>
            </a:r>
            <a:r>
              <a:rPr kumimoji="0" sz="20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>
                  <a:solidFill>
                    <a:srgbClr val="FFFFFF"/>
                  </a:solidFill>
                </a:uFill>
                <a:latin typeface="Tahoma"/>
                <a:cs typeface="Arial"/>
                <a:sym typeface="Arial"/>
              </a:rPr>
              <a:t>map adjacencies go “around the edges”</a:t>
            </a:r>
          </a:p>
          <a:p>
            <a:pPr marL="0" marR="39686" lvl="0" indent="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062B6B"/>
              </a:buClr>
              <a:buSzTx/>
              <a:buFont typeface="Arial"/>
              <a:buNone/>
              <a:tabLst/>
              <a:defRPr sz="1800" b="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kumimoji="0" sz="20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>
                  <a:solidFill>
                    <a:srgbClr val="FFFFFF"/>
                  </a:solidFill>
                </a:uFill>
                <a:latin typeface="Tahoma"/>
                <a:cs typeface="Arial"/>
                <a:sym typeface="Arial"/>
              </a:rPr>
              <a:t>Wrap around from first to last column</a:t>
            </a:r>
          </a:p>
          <a:p>
            <a:pPr marL="0" marR="39686" lvl="0" indent="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062B6B"/>
              </a:buClr>
              <a:buSzTx/>
              <a:buFont typeface="Arial"/>
              <a:buNone/>
              <a:tabLst/>
              <a:defRPr sz="1800" b="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kumimoji="0" sz="20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>
                  <a:solidFill>
                    <a:srgbClr val="FFFFFF"/>
                  </a:solidFill>
                </a:uFill>
                <a:latin typeface="Tahoma"/>
                <a:cs typeface="Arial"/>
                <a:sym typeface="Arial"/>
              </a:rPr>
              <a:t>Wrap around from top row to bottom row</a:t>
            </a:r>
          </a:p>
        </p:txBody>
      </p:sp>
      <p:graphicFrame>
        <p:nvGraphicFramePr>
          <p:cNvPr id="83" name="Table">
            <a:extLst>
              <a:ext uri="{FF2B5EF4-FFF2-40B4-BE49-F238E27FC236}">
                <a16:creationId xmlns:a16="http://schemas.microsoft.com/office/drawing/2014/main" id="{380291F1-688A-46F7-9BD4-D4036D1F98D9}"/>
              </a:ext>
            </a:extLst>
          </p:cNvPr>
          <p:cNvGraphicFramePr/>
          <p:nvPr/>
        </p:nvGraphicFramePr>
        <p:xfrm>
          <a:off x="858385" y="1584325"/>
          <a:ext cx="2540000" cy="1625600"/>
        </p:xfrm>
        <a:graphic>
          <a:graphicData uri="http://schemas.openxmlformats.org/drawingml/2006/table">
            <a:tbl>
              <a:tblPr/>
              <a:tblGrid>
                <a:gridCol w="254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4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228600">
                <a:tc>
                  <a:txBody>
                    <a:bodyPr/>
                    <a:lstStyle/>
                    <a:p>
                      <a:pPr marR="39686" algn="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2000"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defRPr>
                      </a:pPr>
                      <a:endParaRPr/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endParaRPr sz="1100" b="1">
                        <a:solidFill>
                          <a:srgbClr val="2F2F2F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 rowSpan="2"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00</a:t>
                      </a:r>
                    </a:p>
                  </a:txBody>
                  <a:tcPr marL="50800" marR="50800" marT="50800" marB="50800" anchor="b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 rowSpan="2"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01</a:t>
                      </a:r>
                    </a:p>
                  </a:txBody>
                  <a:tcPr marL="50800" marR="50800" marT="50800" marB="50800" anchor="b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 rowSpan="2"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11</a:t>
                      </a:r>
                    </a:p>
                  </a:txBody>
                  <a:tcPr marL="50800" marR="50800" marT="50800" marB="50800" anchor="b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 rowSpan="2"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10</a:t>
                      </a:r>
                    </a:p>
                  </a:txBody>
                  <a:tcPr marL="50800" marR="50800" marT="50800" marB="50800" anchor="b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endParaRPr sz="1100" b="1">
                        <a:solidFill>
                          <a:srgbClr val="2F2F2F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2000"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defRPr>
                      </a:pPr>
                      <a:endParaRPr/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1000">
                <a:tc gridSpan="2">
                  <a:txBody>
                    <a:bodyPr/>
                    <a:lstStyle/>
                    <a:p>
                      <a:pPr marR="39686" algn="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12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000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12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001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12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011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12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010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1000">
                <a:tc gridSpan="2">
                  <a:txBody>
                    <a:bodyPr/>
                    <a:lstStyle/>
                    <a:p>
                      <a:pPr marR="39686" algn="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12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100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12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101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12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111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12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110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84" name="Rectangle 83">
                <a:extLst>
                  <a:ext uri="{FF2B5EF4-FFF2-40B4-BE49-F238E27FC236}">
                    <a16:creationId xmlns:a16="http://schemas.microsoft.com/office/drawing/2014/main" id="{B24ABC03-2BDF-4119-B8C2-8E9923E877CE}"/>
                  </a:ext>
                </a:extLst>
              </p:cNvPr>
              <p:cNvSpPr/>
              <p:nvPr/>
            </p:nvSpPr>
            <p:spPr>
              <a:xfrm>
                <a:off x="868606" y="2118554"/>
                <a:ext cx="401071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sz="1800" b="1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𝑨</m:t>
                      </m:r>
                    </m:oMath>
                  </m:oMathPara>
                </a14:m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mc:Choice>
        <mc:Fallback xmlns="">
          <p:sp>
            <p:nvSpPr>
              <p:cNvPr id="84" name="Rectangle 83">
                <a:extLst>
                  <a:ext uri="{FF2B5EF4-FFF2-40B4-BE49-F238E27FC236}">
                    <a16:creationId xmlns:a16="http://schemas.microsoft.com/office/drawing/2014/main" id="{B24ABC03-2BDF-4119-B8C2-8E9923E877C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8606" y="2118554"/>
                <a:ext cx="401071" cy="369332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5" name="Rectangle 84">
                <a:extLst>
                  <a:ext uri="{FF2B5EF4-FFF2-40B4-BE49-F238E27FC236}">
                    <a16:creationId xmlns:a16="http://schemas.microsoft.com/office/drawing/2014/main" id="{E8D872CD-91CE-4396-B5C7-88A60417DEE5}"/>
                  </a:ext>
                </a:extLst>
              </p:cNvPr>
              <p:cNvSpPr/>
              <p:nvPr/>
            </p:nvSpPr>
            <p:spPr>
              <a:xfrm>
                <a:off x="931445" y="1861873"/>
                <a:ext cx="559769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sz="18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𝑩𝑪</m:t>
                      </m:r>
                    </m:oMath>
                  </m:oMathPara>
                </a14:m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mc:Choice>
        <mc:Fallback xmlns="">
          <p:sp>
            <p:nvSpPr>
              <p:cNvPr id="85" name="Rectangle 84">
                <a:extLst>
                  <a:ext uri="{FF2B5EF4-FFF2-40B4-BE49-F238E27FC236}">
                    <a16:creationId xmlns:a16="http://schemas.microsoft.com/office/drawing/2014/main" id="{E8D872CD-91CE-4396-B5C7-88A60417DEE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31445" y="1861873"/>
                <a:ext cx="559769" cy="369332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6" name="Line">
            <a:extLst>
              <a:ext uri="{FF2B5EF4-FFF2-40B4-BE49-F238E27FC236}">
                <a16:creationId xmlns:a16="http://schemas.microsoft.com/office/drawing/2014/main" id="{F398E3E5-E9D2-40D2-B793-93258FFAFF73}"/>
              </a:ext>
            </a:extLst>
          </p:cNvPr>
          <p:cNvSpPr/>
          <p:nvPr/>
        </p:nvSpPr>
        <p:spPr>
          <a:xfrm>
            <a:off x="971516" y="2082486"/>
            <a:ext cx="407377" cy="320040"/>
          </a:xfrm>
          <a:prstGeom prst="line">
            <a:avLst/>
          </a:prstGeom>
          <a:noFill/>
          <a:ln w="25400" cap="flat">
            <a:solidFill>
              <a:srgbClr val="062B6B"/>
            </a:solidFill>
            <a:prstDash val="solid"/>
            <a:round/>
          </a:ln>
          <a:effectLst/>
        </p:spPr>
        <p:txBody>
          <a:bodyPr wrap="square" lIns="0" tIns="0" rIns="0" bIns="0" numCol="1" anchor="t">
            <a:no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5021271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3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3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3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3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3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3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4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4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4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4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4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4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4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4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4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4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4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4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4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2" grpId="0" animBg="1"/>
      <p:bldP spid="345" grpId="0" animBg="1"/>
      <p:bldP spid="346" grpId="0" animBg="1"/>
      <p:bldP spid="347" grpId="0" animBg="1"/>
      <p:bldP spid="348" grpId="0" animBg="1"/>
      <p:bldP spid="377" grpId="0" animBg="1"/>
      <p:bldP spid="378" grpId="0" animBg="1"/>
      <p:bldP spid="379" grpId="0" animBg="1"/>
      <p:bldP spid="380" grpId="0" animBg="1"/>
      <p:bldP spid="381" grpId="0" animBg="1"/>
      <p:bldP spid="382" grpId="0" animBg="1"/>
      <p:bldP spid="383" grpId="0" animBg="1"/>
      <p:bldP spid="384" grpId="0" animBg="1"/>
      <p:bldP spid="385" grpId="0" animBg="1"/>
      <p:bldP spid="386" grpId="0" animBg="1"/>
      <p:bldP spid="387" grpId="0" animBg="1"/>
      <p:bldP spid="388" grpId="0" animBg="1"/>
      <p:bldP spid="389" grpId="0" animBg="1"/>
      <p:bldP spid="402" grpId="0" animBg="1"/>
      <p:bldP spid="403" grpId="0" animBg="1"/>
      <p:bldP spid="404" grpId="0" animBg="1"/>
      <p:bldP spid="405" grpId="0" animBg="1"/>
      <p:bldP spid="406" grpId="0" animBg="1"/>
      <p:bldP spid="407" grpId="0" animBg="1"/>
      <p:bldP spid="408" grpId="0" animBg="1"/>
      <p:bldP spid="409" grpId="0" animBg="1"/>
      <p:bldP spid="410" grpId="0" animBg="1"/>
      <p:bldP spid="411" grpId="0" animBg="1"/>
      <p:bldP spid="420" grpId="0" animBg="1"/>
      <p:bldP spid="421" grpId="0" animBg="1"/>
      <p:bldP spid="422" grpId="0" animBg="1"/>
    </p:bldLst>
  </p:timing>
</p:sld>
</file>

<file path=ppt/slides/slide1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F60FE55B-6A64-492D-9521-33FE681470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K-map Cover - 4 Input Variables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5B0190B-8797-47C4-A527-47E2949D9BF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B279EF5C-C746-4084-8A0D-12DD977AB7F9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144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  <p:graphicFrame>
        <p:nvGraphicFramePr>
          <p:cNvPr id="6" name="Table">
            <a:extLst>
              <a:ext uri="{FF2B5EF4-FFF2-40B4-BE49-F238E27FC236}">
                <a16:creationId xmlns:a16="http://schemas.microsoft.com/office/drawing/2014/main" id="{161160B9-B8BF-4476-805F-38077BE2E4F5}"/>
              </a:ext>
            </a:extLst>
          </p:cNvPr>
          <p:cNvGraphicFramePr/>
          <p:nvPr/>
        </p:nvGraphicFramePr>
        <p:xfrm>
          <a:off x="309397" y="1524000"/>
          <a:ext cx="2540000" cy="2438400"/>
        </p:xfrm>
        <a:graphic>
          <a:graphicData uri="http://schemas.openxmlformats.org/drawingml/2006/table">
            <a:tbl>
              <a:tblPr/>
              <a:tblGrid>
                <a:gridCol w="254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4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R="39686" algn="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2000"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defRPr>
                      </a:pPr>
                      <a:endParaRPr/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endParaRPr sz="1100" b="1">
                        <a:solidFill>
                          <a:srgbClr val="2F2F2F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 rowSpan="2"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00</a:t>
                      </a:r>
                    </a:p>
                  </a:txBody>
                  <a:tcPr marL="50800" marR="50800" marT="50800" marB="50800" anchor="b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 rowSpan="2"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01</a:t>
                      </a:r>
                    </a:p>
                  </a:txBody>
                  <a:tcPr marL="50800" marR="50800" marT="50800" marB="50800" anchor="b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 rowSpan="2"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11</a:t>
                      </a:r>
                    </a:p>
                  </a:txBody>
                  <a:tcPr marL="50800" marR="50800" marT="50800" marB="50800" anchor="b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 rowSpan="2"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10</a:t>
                      </a:r>
                    </a:p>
                  </a:txBody>
                  <a:tcPr marL="50800" marR="50800" marT="50800" marB="50800" anchor="b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endParaRPr sz="1100" b="1">
                        <a:solidFill>
                          <a:srgbClr val="2F2F2F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2000"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defRPr>
                      </a:pPr>
                      <a:endParaRPr/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1000">
                <a:tc gridSpan="2">
                  <a:txBody>
                    <a:bodyPr/>
                    <a:lstStyle/>
                    <a:p>
                      <a:pPr marR="39686" algn="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  <a:endParaRPr sz="2000" b="1">
                        <a:solidFill>
                          <a:srgbClr val="2F2F2F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  <a:endParaRPr sz="2000" b="1">
                        <a:solidFill>
                          <a:srgbClr val="2F2F2F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  <a:endParaRPr sz="2000" b="1">
                        <a:solidFill>
                          <a:srgbClr val="2F2F2F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  <a:endParaRPr sz="2000" b="1">
                        <a:solidFill>
                          <a:srgbClr val="2F2F2F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1000">
                <a:tc gridSpan="2">
                  <a:txBody>
                    <a:bodyPr/>
                    <a:lstStyle/>
                    <a:p>
                      <a:pPr marR="39686" algn="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  <a:endParaRPr sz="2000" b="1">
                        <a:solidFill>
                          <a:srgbClr val="2F2F2F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  <a:endParaRPr sz="2000" b="1">
                        <a:solidFill>
                          <a:srgbClr val="2F2F2F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  <a:endParaRPr sz="2000" b="1">
                        <a:solidFill>
                          <a:srgbClr val="2F2F2F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  <a:endParaRPr sz="2000" b="1">
                        <a:solidFill>
                          <a:srgbClr val="2F2F2F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1000">
                <a:tc gridSpan="2">
                  <a:txBody>
                    <a:bodyPr/>
                    <a:lstStyle/>
                    <a:p>
                      <a:pPr marR="39686" algn="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  <a:endParaRPr sz="2000" b="1">
                        <a:solidFill>
                          <a:srgbClr val="2F2F2F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  <a:endParaRPr sz="2000" b="1">
                        <a:solidFill>
                          <a:srgbClr val="2F2F2F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  <a:endParaRPr sz="2000" b="1">
                        <a:solidFill>
                          <a:srgbClr val="2F2F2F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  <a:endParaRPr sz="2000" b="1">
                        <a:solidFill>
                          <a:srgbClr val="2F2F2F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81000">
                <a:tc gridSpan="2">
                  <a:txBody>
                    <a:bodyPr/>
                    <a:lstStyle/>
                    <a:p>
                      <a:pPr marR="39686" algn="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  <a:endParaRPr sz="2000" b="1">
                        <a:solidFill>
                          <a:srgbClr val="2F2F2F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  <a:endParaRPr sz="2000" b="1">
                        <a:solidFill>
                          <a:srgbClr val="2F2F2F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  <a:endParaRPr sz="2000" b="1">
                        <a:solidFill>
                          <a:srgbClr val="2F2F2F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  <a:endParaRPr sz="2000" b="1">
                        <a:solidFill>
                          <a:srgbClr val="2F2F2F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090A2917-9000-4F7B-9679-084B994164E3}"/>
                  </a:ext>
                </a:extLst>
              </p:cNvPr>
              <p:cNvSpPr/>
              <p:nvPr/>
            </p:nvSpPr>
            <p:spPr>
              <a:xfrm>
                <a:off x="152400" y="2061078"/>
                <a:ext cx="56778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sz="1800" b="1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𝑨𝑩</m:t>
                      </m:r>
                    </m:oMath>
                  </m:oMathPara>
                </a14:m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mc:Choice>
        <mc:Fallback xmlns=""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090A2917-9000-4F7B-9679-084B994164E3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2400" y="2061078"/>
                <a:ext cx="567784" cy="369332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68341D46-DF0C-40AF-BD3E-40760DEE6044}"/>
                  </a:ext>
                </a:extLst>
              </p:cNvPr>
              <p:cNvSpPr/>
              <p:nvPr/>
            </p:nvSpPr>
            <p:spPr>
              <a:xfrm>
                <a:off x="350433" y="1803516"/>
                <a:ext cx="566181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sz="18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𝑪𝑫</m:t>
                      </m:r>
                    </m:oMath>
                  </m:oMathPara>
                </a14:m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mc:Choice>
        <mc:Fallback xmlns=""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68341D46-DF0C-40AF-BD3E-40760DEE604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0433" y="1803516"/>
                <a:ext cx="566181" cy="369332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Line">
            <a:extLst>
              <a:ext uri="{FF2B5EF4-FFF2-40B4-BE49-F238E27FC236}">
                <a16:creationId xmlns:a16="http://schemas.microsoft.com/office/drawing/2014/main" id="{05FA809A-7BAC-47BC-8D53-29C53F2F08C4}"/>
              </a:ext>
            </a:extLst>
          </p:cNvPr>
          <p:cNvSpPr/>
          <p:nvPr/>
        </p:nvSpPr>
        <p:spPr>
          <a:xfrm>
            <a:off x="410066" y="2014622"/>
            <a:ext cx="407377" cy="320040"/>
          </a:xfrm>
          <a:prstGeom prst="line">
            <a:avLst/>
          </a:prstGeom>
          <a:noFill/>
          <a:ln w="25400" cap="flat">
            <a:solidFill>
              <a:srgbClr val="062B6B"/>
            </a:solidFill>
            <a:prstDash val="solid"/>
            <a:round/>
          </a:ln>
          <a:effectLst/>
        </p:spPr>
        <p:txBody>
          <a:bodyPr wrap="square" lIns="0" tIns="0" rIns="0" bIns="0" numCol="1" anchor="t">
            <a:no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0" name="Rectangle">
            <a:extLst>
              <a:ext uri="{FF2B5EF4-FFF2-40B4-BE49-F238E27FC236}">
                <a16:creationId xmlns:a16="http://schemas.microsoft.com/office/drawing/2014/main" id="{3865355B-D986-42D0-8A26-07BB63E397D4}"/>
              </a:ext>
            </a:extLst>
          </p:cNvPr>
          <p:cNvSpPr/>
          <p:nvPr/>
        </p:nvSpPr>
        <p:spPr>
          <a:xfrm>
            <a:off x="3384424" y="1499748"/>
            <a:ext cx="5526214" cy="1346200"/>
          </a:xfrm>
          <a:prstGeom prst="rect">
            <a:avLst/>
          </a:prstGeom>
          <a:solidFill>
            <a:schemeClr val="bg1">
              <a:lumMod val="95000"/>
            </a:schemeClr>
          </a:solidFill>
          <a:ln w="15875">
            <a:solidFill>
              <a:srgbClr val="AAAAAA"/>
            </a:solidFill>
            <a:miter lim="400000"/>
          </a:ln>
        </p:spPr>
        <p:txBody>
          <a:bodyPr lIns="50800" tIns="50800" rIns="50800" bIns="50800" anchor="ctr"/>
          <a:lstStyle/>
          <a:p>
            <a:pPr marL="39686" marR="39686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2400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Times"/>
                <a:ea typeface="Times"/>
                <a:cs typeface="Times"/>
                <a:sym typeface="Times"/>
              </a:defRPr>
            </a:pPr>
            <a:endParaRPr kumimoji="0" sz="2400" b="0" i="0" u="none" strike="noStrike" kern="1200" cap="none" spc="0" normalizeH="0" baseline="0" noProof="0">
              <a:ln>
                <a:noFill/>
              </a:ln>
              <a:solidFill>
                <a:srgbClr val="062B6B"/>
              </a:solidFill>
              <a:effectLst/>
              <a:uLnTx/>
              <a:uFill>
                <a:solidFill>
                  <a:srgbClr val="062B6B"/>
                </a:solidFill>
              </a:uFill>
              <a:latin typeface="Times"/>
              <a:sym typeface="Times"/>
            </a:endParaRPr>
          </a:p>
        </p:txBody>
      </p:sp>
      <p:sp>
        <p:nvSpPr>
          <p:cNvPr id="12" name="Strategy for “circling” rectangles on Kmap:…">
            <a:extLst>
              <a:ext uri="{FF2B5EF4-FFF2-40B4-BE49-F238E27FC236}">
                <a16:creationId xmlns:a16="http://schemas.microsoft.com/office/drawing/2014/main" id="{D95C8308-A9E9-49D2-BD0A-BED7479212EA}"/>
              </a:ext>
            </a:extLst>
          </p:cNvPr>
          <p:cNvSpPr/>
          <p:nvPr/>
        </p:nvSpPr>
        <p:spPr>
          <a:xfrm>
            <a:off x="3060757" y="3285593"/>
            <a:ext cx="5854643" cy="1911292"/>
          </a:xfrm>
          <a:prstGeom prst="rect">
            <a:avLst/>
          </a:prstGeom>
          <a:solidFill>
            <a:schemeClr val="accent3">
              <a:lumMod val="95000"/>
            </a:schemeClr>
          </a:solidFill>
          <a:ln w="12700">
            <a:solidFill>
              <a:srgbClr val="000000"/>
            </a:solidFill>
            <a:miter lim="400000"/>
          </a:ln>
          <a:effectLst>
            <a:outerShdw blurRad="127000" dist="76200" dir="2700000" rotWithShape="0">
              <a:srgbClr val="000000">
                <a:alpha val="75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76200" tIns="76200" rIns="76200" bIns="76200">
            <a:spAutoFit/>
          </a:bodyPr>
          <a:lstStyle/>
          <a:p>
            <a:pPr marL="38100" marR="38100" lvl="0" indent="0" algn="l" defTabSz="914400" rtl="0" eaLnBrk="0" fontAlgn="base" latinLnBrk="0" hangingPunct="0">
              <a:lnSpc>
                <a:spcPct val="85000"/>
              </a:lnSpc>
              <a:spcBef>
                <a:spcPts val="1500"/>
              </a:spcBef>
              <a:spcAft>
                <a:spcPct val="0"/>
              </a:spcAft>
              <a:buClr>
                <a:srgbClr val="062B6B"/>
              </a:buClr>
              <a:buSzTx/>
              <a:buFont typeface="Arial"/>
              <a:buNone/>
              <a:tabLst/>
              <a:defRPr sz="1800" b="1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ahoma"/>
                <a:cs typeface="Arial"/>
                <a:sym typeface="Arial"/>
              </a:rPr>
              <a:t>Strategy for “circling” rectangles on </a:t>
            </a:r>
            <a:r>
              <a:rPr kumimoji="0" sz="1800" b="1" i="0" u="none" strike="noStrike" kern="1200" cap="none" spc="0" normalizeH="0" baseline="0" noProof="0" err="1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ahoma"/>
                <a:cs typeface="Arial"/>
                <a:sym typeface="Arial"/>
              </a:rPr>
              <a:t>Kmap</a:t>
            </a: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ahoma"/>
                <a:cs typeface="Arial"/>
                <a:sym typeface="Arial"/>
              </a:rPr>
              <a:t>:</a:t>
            </a:r>
          </a:p>
          <a:p>
            <a:pPr marL="38100" marR="38100" lvl="0" indent="0" algn="l" defTabSz="914400" rtl="0" eaLnBrk="0" fontAlgn="base" latinLnBrk="0" hangingPunct="0">
              <a:lnSpc>
                <a:spcPct val="85000"/>
              </a:lnSpc>
              <a:spcBef>
                <a:spcPts val="1500"/>
              </a:spcBef>
              <a:spcAft>
                <a:spcPct val="0"/>
              </a:spcAft>
              <a:buClr>
                <a:srgbClr val="062B6B"/>
              </a:buClr>
              <a:buSzTx/>
              <a:buFont typeface="Arial"/>
              <a:buNone/>
              <a:tabLst/>
              <a:defRPr sz="1800" b="1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00B05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ahoma"/>
                <a:cs typeface="Arial"/>
                <a:sym typeface="Arial"/>
              </a:rPr>
              <a:t>  As </a:t>
            </a:r>
            <a:r>
              <a:rPr kumimoji="0" sz="3600" b="1" i="0" u="none" strike="noStrike" kern="1200" cap="none" spc="0" normalizeH="0" baseline="0" noProof="0">
                <a:ln>
                  <a:noFill/>
                </a:ln>
                <a:solidFill>
                  <a:srgbClr val="00B05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ahoma"/>
                <a:cs typeface="Arial"/>
                <a:sym typeface="Arial"/>
              </a:rPr>
              <a:t>big</a:t>
            </a: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00B05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ahoma"/>
                <a:cs typeface="Arial"/>
                <a:sym typeface="Arial"/>
              </a:rPr>
              <a:t> as possible</a:t>
            </a:r>
          </a:p>
          <a:p>
            <a:pPr marL="38100" marR="38100" lvl="0" indent="0" algn="l" defTabSz="914400" rtl="0" eaLnBrk="0" fontAlgn="base" latinLnBrk="0" hangingPunct="0">
              <a:lnSpc>
                <a:spcPct val="85000"/>
              </a:lnSpc>
              <a:spcBef>
                <a:spcPts val="1500"/>
              </a:spcBef>
              <a:spcAft>
                <a:spcPct val="0"/>
              </a:spcAft>
              <a:buClr>
                <a:srgbClr val="062B6B"/>
              </a:buClr>
              <a:buSzTx/>
              <a:buFont typeface="Arial"/>
              <a:buNone/>
              <a:tabLst/>
              <a:defRPr sz="1800" b="1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ahoma"/>
                <a:cs typeface="Arial"/>
                <a:sym typeface="Arial"/>
              </a:rPr>
              <a:t>Biggest “oops!” that people forget:</a:t>
            </a:r>
          </a:p>
          <a:p>
            <a:pPr marL="38100" marR="38100" lvl="0" indent="0" algn="l" defTabSz="914400" rtl="0" eaLnBrk="0" fontAlgn="base" latinLnBrk="0" hangingPunct="0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Clr>
                <a:srgbClr val="062B6B"/>
              </a:buClr>
              <a:buSzTx/>
              <a:buFont typeface="Arial"/>
              <a:buNone/>
              <a:tabLst/>
              <a:defRPr sz="1800" b="1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ahoma"/>
                <a:cs typeface="Arial"/>
                <a:sym typeface="Arial"/>
              </a:rPr>
              <a:t>  Wrap-arounds</a:t>
            </a:r>
          </a:p>
        </p:txBody>
      </p:sp>
      <p:sp>
        <p:nvSpPr>
          <p:cNvPr id="16" name="Rectangle">
            <a:extLst>
              <a:ext uri="{FF2B5EF4-FFF2-40B4-BE49-F238E27FC236}">
                <a16:creationId xmlns:a16="http://schemas.microsoft.com/office/drawing/2014/main" id="{D35D062C-CD70-4C64-B63F-D05D85F0A208}"/>
              </a:ext>
            </a:extLst>
          </p:cNvPr>
          <p:cNvSpPr/>
          <p:nvPr/>
        </p:nvSpPr>
        <p:spPr>
          <a:xfrm>
            <a:off x="3149600" y="3700605"/>
            <a:ext cx="2717800" cy="571500"/>
          </a:xfrm>
          <a:prstGeom prst="rect">
            <a:avLst/>
          </a:prstGeom>
          <a:solidFill>
            <a:schemeClr val="accent3">
              <a:lumMod val="95000"/>
            </a:schemeClr>
          </a:solidFill>
          <a:ln w="25400"/>
        </p:spPr>
        <p:txBody>
          <a:bodyPr lIns="50800" tIns="50800" rIns="50800" bIns="50800" anchor="ctr"/>
          <a:lstStyle/>
          <a:p>
            <a:pPr marL="39686" marR="39686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2400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Times"/>
                <a:ea typeface="Times"/>
                <a:cs typeface="Times"/>
                <a:sym typeface="Times"/>
              </a:defRPr>
            </a:pPr>
            <a:endParaRPr kumimoji="0" sz="2400" b="0" i="0" u="none" strike="noStrike" kern="1200" cap="none" spc="0" normalizeH="0" baseline="0" noProof="0">
              <a:ln>
                <a:noFill/>
              </a:ln>
              <a:solidFill>
                <a:srgbClr val="062B6B"/>
              </a:solidFill>
              <a:effectLst/>
              <a:uLnTx/>
              <a:uFill>
                <a:solidFill>
                  <a:srgbClr val="062B6B"/>
                </a:solidFill>
              </a:uFill>
              <a:latin typeface="Times"/>
              <a:sym typeface="Times"/>
            </a:endParaRPr>
          </a:p>
        </p:txBody>
      </p:sp>
      <p:sp>
        <p:nvSpPr>
          <p:cNvPr id="17" name="Rectangle">
            <a:extLst>
              <a:ext uri="{FF2B5EF4-FFF2-40B4-BE49-F238E27FC236}">
                <a16:creationId xmlns:a16="http://schemas.microsoft.com/office/drawing/2014/main" id="{8C501C1C-4418-43C8-8ABA-9CF7F3DC38DA}"/>
              </a:ext>
            </a:extLst>
          </p:cNvPr>
          <p:cNvSpPr/>
          <p:nvPr/>
        </p:nvSpPr>
        <p:spPr>
          <a:xfrm>
            <a:off x="3302000" y="4806339"/>
            <a:ext cx="2717800" cy="342900"/>
          </a:xfrm>
          <a:prstGeom prst="rect">
            <a:avLst/>
          </a:prstGeom>
          <a:solidFill>
            <a:schemeClr val="accent3">
              <a:lumMod val="95000"/>
            </a:schemeClr>
          </a:solidFill>
          <a:ln w="25400"/>
        </p:spPr>
        <p:txBody>
          <a:bodyPr lIns="50800" tIns="50800" rIns="50800" bIns="50800" anchor="ctr"/>
          <a:lstStyle/>
          <a:p>
            <a:pPr marL="39686" marR="39686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2400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Times"/>
                <a:ea typeface="Times"/>
                <a:cs typeface="Times"/>
                <a:sym typeface="Times"/>
              </a:defRPr>
            </a:pPr>
            <a:endParaRPr kumimoji="0" sz="2400" b="0" i="0" u="none" strike="noStrike" kern="1200" cap="none" spc="0" normalizeH="0" baseline="0" noProof="0">
              <a:ln>
                <a:noFill/>
              </a:ln>
              <a:solidFill>
                <a:srgbClr val="062B6B"/>
              </a:solidFill>
              <a:effectLst/>
              <a:uLnTx/>
              <a:uFill>
                <a:solidFill>
                  <a:srgbClr val="062B6B"/>
                </a:solidFill>
              </a:uFill>
              <a:latin typeface="Times"/>
              <a:sym typeface="Time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F9A33263-F7F9-4C3D-9D39-B996B65AA4F4}"/>
                  </a:ext>
                </a:extLst>
              </p:cNvPr>
              <p:cNvSpPr/>
              <p:nvPr/>
            </p:nvSpPr>
            <p:spPr>
              <a:xfrm>
                <a:off x="3311980" y="1473599"/>
                <a:ext cx="5706819" cy="76309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sz="1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𝐅</m:t>
                      </m:r>
                      <m:r>
                        <a:rPr kumimoji="0" lang="en-US" sz="1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(</m:t>
                      </m:r>
                      <m:r>
                        <a:rPr kumimoji="0" lang="en-US" sz="1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𝐀</m:t>
                      </m:r>
                      <m:r>
                        <a:rPr kumimoji="0" lang="en-US" sz="1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,</m:t>
                      </m:r>
                      <m:r>
                        <a:rPr kumimoji="0" lang="en-US" sz="1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𝐁</m:t>
                      </m:r>
                      <m:r>
                        <a:rPr kumimoji="0" lang="en-US" sz="1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,</m:t>
                      </m:r>
                      <m:r>
                        <a:rPr kumimoji="0" lang="en-US" sz="1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𝐂</m:t>
                      </m:r>
                      <m:r>
                        <a:rPr kumimoji="0" lang="en-US" sz="1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,</m:t>
                      </m:r>
                      <m:r>
                        <a:rPr kumimoji="0" lang="en-US" sz="1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𝐃</m:t>
                      </m:r>
                      <m:r>
                        <a:rPr kumimoji="0" lang="en-US" sz="1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)=</m:t>
                      </m:r>
                      <m:nary>
                        <m:naryPr>
                          <m:chr m:val="∑"/>
                          <m:subHide m:val="on"/>
                          <m:supHide m:val="on"/>
                          <m:ctrlPr>
                            <a:rPr kumimoji="0" lang="en-US" sz="18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</m:ctrlPr>
                        </m:naryPr>
                        <m:sub/>
                        <m:sup/>
                        <m:e>
                          <m:r>
                            <a:rPr kumimoji="0" lang="en-US" sz="18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𝒎</m:t>
                          </m:r>
                          <m:r>
                            <a:rPr kumimoji="0" lang="en-US" sz="18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(</m:t>
                          </m:r>
                          <m:r>
                            <a:rPr kumimoji="0" lang="en-US" sz="18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𝟎</m:t>
                          </m:r>
                          <m:r>
                            <a:rPr kumimoji="0" lang="en-US" sz="18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,</m:t>
                          </m:r>
                          <m:r>
                            <a:rPr kumimoji="0" lang="en-US" sz="18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𝟐</m:t>
                          </m:r>
                          <m:r>
                            <a:rPr kumimoji="0" lang="en-US" sz="18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,</m:t>
                          </m:r>
                          <m:r>
                            <a:rPr kumimoji="0" lang="en-US" sz="18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𝟓</m:t>
                          </m:r>
                          <m:r>
                            <a:rPr kumimoji="0" lang="en-US" sz="18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,</m:t>
                          </m:r>
                          <m:r>
                            <a:rPr kumimoji="0" lang="en-US" sz="18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𝟖</m:t>
                          </m:r>
                          <m:r>
                            <a:rPr kumimoji="0" lang="en-US" sz="18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,</m:t>
                          </m:r>
                          <m:r>
                            <a:rPr kumimoji="0" lang="en-US" sz="18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𝟗</m:t>
                          </m:r>
                          <m:r>
                            <a:rPr kumimoji="0" lang="en-US" sz="18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,</m:t>
                          </m:r>
                          <m:r>
                            <a:rPr kumimoji="0" lang="en-US" sz="18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𝟏𝟎</m:t>
                          </m:r>
                          <m:r>
                            <a:rPr kumimoji="0" lang="en-US" sz="18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,</m:t>
                          </m:r>
                          <m:r>
                            <a:rPr kumimoji="0" lang="en-US" sz="18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𝟏𝟏</m:t>
                          </m:r>
                          <m:r>
                            <a:rPr kumimoji="0" lang="en-US" sz="18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,</m:t>
                          </m:r>
                          <m:r>
                            <a:rPr kumimoji="0" lang="en-US" sz="18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𝟏𝟐</m:t>
                          </m:r>
                          <m:r>
                            <a:rPr kumimoji="0" lang="en-US" sz="18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,</m:t>
                          </m:r>
                          <m:r>
                            <a:rPr kumimoji="0" lang="en-US" sz="18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𝟏𝟑</m:t>
                          </m:r>
                          <m:r>
                            <a:rPr kumimoji="0" lang="en-US" sz="18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,</m:t>
                          </m:r>
                          <m:r>
                            <a:rPr kumimoji="0" lang="en-US" sz="18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𝟏𝟒</m:t>
                          </m:r>
                          <m:r>
                            <a:rPr kumimoji="0" lang="en-US" sz="18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,</m:t>
                          </m:r>
                          <m:r>
                            <a:rPr kumimoji="0" lang="en-US" sz="18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𝟏𝟓</m:t>
                          </m:r>
                          <m:r>
                            <a:rPr kumimoji="0" lang="en-US" sz="18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)</m:t>
                          </m:r>
                        </m:e>
                      </m:nary>
                    </m:oMath>
                  </m:oMathPara>
                </a14:m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mc:Choice>
        <mc:Fallback xmlns=""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F9A33263-F7F9-4C3D-9D39-B996B65AA4F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11980" y="1473599"/>
                <a:ext cx="5706819" cy="763094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3568D953-AFE6-46B5-81DE-B29907CAEDCC}"/>
                  </a:ext>
                </a:extLst>
              </p:cNvPr>
              <p:cNvSpPr/>
              <p:nvPr/>
            </p:nvSpPr>
            <p:spPr>
              <a:xfrm>
                <a:off x="3384424" y="2210577"/>
                <a:ext cx="61587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sz="1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𝐅</m:t>
                      </m:r>
                      <m:r>
                        <a:rPr kumimoji="0" lang="en-US" sz="18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=</m:t>
                      </m:r>
                    </m:oMath>
                  </m:oMathPara>
                </a14:m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mc:Choice>
        <mc:Fallback xmlns=""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3568D953-AFE6-46B5-81DE-B29907CAEDC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84424" y="2210577"/>
                <a:ext cx="615874" cy="369332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Rectangle 19">
                <a:extLst>
                  <a:ext uri="{FF2B5EF4-FFF2-40B4-BE49-F238E27FC236}">
                    <a16:creationId xmlns:a16="http://schemas.microsoft.com/office/drawing/2014/main" id="{998A685E-59AC-4CAE-80DE-FEF0DF3A3D76}"/>
                  </a:ext>
                </a:extLst>
              </p:cNvPr>
              <p:cNvSpPr/>
              <p:nvPr/>
            </p:nvSpPr>
            <p:spPr>
              <a:xfrm>
                <a:off x="3806991" y="2207427"/>
                <a:ext cx="1755609" cy="36990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sz="1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𝐀</m:t>
                      </m:r>
                      <m:r>
                        <a:rPr kumimoji="0" lang="en-US" sz="18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+</m:t>
                      </m:r>
                      <m:acc>
                        <m:accPr>
                          <m:chr m:val="̅"/>
                          <m:ctrlPr>
                            <a:rPr kumimoji="0" lang="en-US" sz="18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</m:ctrlPr>
                        </m:accPr>
                        <m:e>
                          <m:r>
                            <a:rPr kumimoji="0" lang="en-US" sz="18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𝑩</m:t>
                          </m:r>
                        </m:e>
                      </m:acc>
                      <m:acc>
                        <m:accPr>
                          <m:chr m:val="̅"/>
                          <m:ctrlPr>
                            <a:rPr kumimoji="0" lang="en-US" sz="18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</m:ctrlPr>
                        </m:accPr>
                        <m:e>
                          <m:r>
                            <a:rPr kumimoji="0" lang="en-US" sz="18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𝑫</m:t>
                          </m:r>
                        </m:e>
                      </m:acc>
                      <m:r>
                        <a:rPr kumimoji="0" lang="en-US" sz="18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+</m:t>
                      </m:r>
                      <m:r>
                        <a:rPr kumimoji="0" lang="en-US" sz="18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𝐁</m:t>
                      </m:r>
                      <m:acc>
                        <m:accPr>
                          <m:chr m:val="̅"/>
                          <m:ctrlPr>
                            <a:rPr kumimoji="0" lang="en-US" sz="18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</m:ctrlPr>
                        </m:accPr>
                        <m:e>
                          <m:r>
                            <a:rPr kumimoji="0" lang="en-US" sz="18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𝑪</m:t>
                          </m:r>
                        </m:e>
                      </m:acc>
                      <m:r>
                        <a:rPr kumimoji="0" lang="en-US" sz="1800" b="1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cs typeface="Arial"/>
                          <a:sym typeface="Arial"/>
                        </a:rPr>
                        <m:t>𝑫</m:t>
                      </m:r>
                    </m:oMath>
                  </m:oMathPara>
                </a14:m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mc:Choice>
        <mc:Fallback xmlns="">
          <p:sp>
            <p:nvSpPr>
              <p:cNvPr id="20" name="Rectangle 19">
                <a:extLst>
                  <a:ext uri="{FF2B5EF4-FFF2-40B4-BE49-F238E27FC236}">
                    <a16:creationId xmlns:a16="http://schemas.microsoft.com/office/drawing/2014/main" id="{998A685E-59AC-4CAE-80DE-FEF0DF3A3D7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06991" y="2207427"/>
                <a:ext cx="1755609" cy="369909"/>
              </a:xfrm>
              <a:prstGeom prst="rect">
                <a:avLst/>
              </a:prstGeom>
              <a:blipFill>
                <a:blip r:embed="rId6"/>
                <a:stretch>
                  <a:fillRect r="-729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BC3C85AC-1F96-4798-8AE3-505FB0E085F5}"/>
                  </a:ext>
                </a:extLst>
              </p:cNvPr>
              <p:cNvSpPr/>
              <p:nvPr/>
            </p:nvSpPr>
            <p:spPr>
              <a:xfrm>
                <a:off x="3801403" y="2211235"/>
                <a:ext cx="1021433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sz="18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𝐀</m:t>
                      </m:r>
                      <m:r>
                        <a:rPr kumimoji="0" lang="en-US" sz="18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+</m:t>
                      </m:r>
                      <m:acc>
                        <m:accPr>
                          <m:chr m:val="̅"/>
                          <m:ctrlPr>
                            <a:rPr kumimoji="0" lang="en-US" sz="18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</m:ctrlPr>
                        </m:accPr>
                        <m:e>
                          <m:r>
                            <a:rPr kumimoji="0" lang="en-US" sz="18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𝑩</m:t>
                          </m:r>
                        </m:e>
                      </m:acc>
                      <m:acc>
                        <m:accPr>
                          <m:chr m:val="̅"/>
                          <m:ctrlPr>
                            <a:rPr kumimoji="0" lang="en-US" sz="18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</m:ctrlPr>
                        </m:accPr>
                        <m:e>
                          <m:r>
                            <a:rPr kumimoji="0" lang="en-US" sz="18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𝑫</m:t>
                          </m:r>
                        </m:e>
                      </m:acc>
                    </m:oMath>
                  </m:oMathPara>
                </a14:m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mc:Choice>
        <mc:Fallback xmlns=""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BC3C85AC-1F96-4798-8AE3-505FB0E085F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01403" y="2211235"/>
                <a:ext cx="1021433" cy="369332"/>
              </a:xfrm>
              <a:prstGeom prst="rect">
                <a:avLst/>
              </a:prstGeom>
              <a:blipFill>
                <a:blip r:embed="rId7"/>
                <a:stretch>
                  <a:fillRect r="-2754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CC9D6712-1A2C-446D-A642-B6A7FAE9B653}"/>
                  </a:ext>
                </a:extLst>
              </p:cNvPr>
              <p:cNvSpPr/>
              <p:nvPr/>
            </p:nvSpPr>
            <p:spPr>
              <a:xfrm>
                <a:off x="3801403" y="2207716"/>
                <a:ext cx="405880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sz="18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𝐀</m:t>
                      </m:r>
                    </m:oMath>
                  </m:oMathPara>
                </a14:m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mc:Choice>
        <mc:Fallback xmlns=""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CC9D6712-1A2C-446D-A642-B6A7FAE9B653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01403" y="2207716"/>
                <a:ext cx="405880" cy="369332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3" name="Oval">
            <a:extLst>
              <a:ext uri="{FF2B5EF4-FFF2-40B4-BE49-F238E27FC236}">
                <a16:creationId xmlns:a16="http://schemas.microsoft.com/office/drawing/2014/main" id="{885F703C-0827-4F47-B76C-BCA6525255D7}"/>
              </a:ext>
            </a:extLst>
          </p:cNvPr>
          <p:cNvSpPr/>
          <p:nvPr/>
        </p:nvSpPr>
        <p:spPr>
          <a:xfrm>
            <a:off x="1321929" y="2718010"/>
            <a:ext cx="495300" cy="914400"/>
          </a:xfrm>
          <a:prstGeom prst="ellipse">
            <a:avLst/>
          </a:prstGeom>
          <a:ln w="57150">
            <a:solidFill>
              <a:srgbClr val="DA273E"/>
            </a:solidFill>
          </a:ln>
        </p:spPr>
        <p:txBody>
          <a:bodyPr lIns="50800" tIns="50800" rIns="50800" bIns="50800" anchor="ctr"/>
          <a:lstStyle/>
          <a:p>
            <a:pPr marL="39686" marR="39686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2400">
                <a:solidFill>
                  <a:srgbClr val="DA273E"/>
                </a:solidFill>
                <a:uFill>
                  <a:solidFill>
                    <a:srgbClr val="DA273E"/>
                  </a:solidFill>
                </a:uFill>
                <a:latin typeface="Times"/>
                <a:ea typeface="Times"/>
                <a:cs typeface="Times"/>
                <a:sym typeface="Times"/>
              </a:defRPr>
            </a:pPr>
            <a:endParaRPr kumimoji="0" sz="2400" b="0" i="0" u="none" strike="noStrike" kern="1200" cap="none" spc="0" normalizeH="0" baseline="0" noProof="0">
              <a:ln>
                <a:noFill/>
              </a:ln>
              <a:solidFill>
                <a:srgbClr val="DA273E"/>
              </a:solidFill>
              <a:effectLst/>
              <a:uLnTx/>
              <a:uFill>
                <a:solidFill>
                  <a:srgbClr val="DA273E"/>
                </a:solidFill>
              </a:uFill>
              <a:latin typeface="Times"/>
              <a:sym typeface="Times"/>
            </a:endParaRPr>
          </a:p>
        </p:txBody>
      </p:sp>
      <p:sp>
        <p:nvSpPr>
          <p:cNvPr id="24" name="Oval">
            <a:extLst>
              <a:ext uri="{FF2B5EF4-FFF2-40B4-BE49-F238E27FC236}">
                <a16:creationId xmlns:a16="http://schemas.microsoft.com/office/drawing/2014/main" id="{FB35C194-2A2E-4054-AC96-566162E81A7C}"/>
              </a:ext>
            </a:extLst>
          </p:cNvPr>
          <p:cNvSpPr/>
          <p:nvPr/>
        </p:nvSpPr>
        <p:spPr>
          <a:xfrm>
            <a:off x="628831" y="3140919"/>
            <a:ext cx="2298700" cy="914400"/>
          </a:xfrm>
          <a:prstGeom prst="ellipse">
            <a:avLst/>
          </a:prstGeom>
          <a:ln w="57150">
            <a:solidFill>
              <a:srgbClr val="DA273E"/>
            </a:solidFill>
          </a:ln>
        </p:spPr>
        <p:txBody>
          <a:bodyPr lIns="50800" tIns="50800" rIns="50800" bIns="50800" anchor="ctr"/>
          <a:lstStyle/>
          <a:p>
            <a:pPr marL="39686" marR="39686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2400">
                <a:solidFill>
                  <a:srgbClr val="DA273E"/>
                </a:solidFill>
                <a:uFill>
                  <a:solidFill>
                    <a:srgbClr val="DA273E"/>
                  </a:solidFill>
                </a:uFill>
                <a:latin typeface="Times"/>
                <a:ea typeface="Times"/>
                <a:cs typeface="Times"/>
                <a:sym typeface="Times"/>
              </a:defRPr>
            </a:pPr>
            <a:endParaRPr kumimoji="0" sz="2400" b="0" i="0" u="none" strike="noStrike" kern="1200" cap="none" spc="0" normalizeH="0" baseline="0" noProof="0">
              <a:ln>
                <a:noFill/>
              </a:ln>
              <a:solidFill>
                <a:srgbClr val="DA273E"/>
              </a:solidFill>
              <a:effectLst/>
              <a:uLnTx/>
              <a:uFill>
                <a:solidFill>
                  <a:srgbClr val="DA273E"/>
                </a:solidFill>
              </a:uFill>
              <a:latin typeface="Times"/>
              <a:sym typeface="Times"/>
            </a:endParaRPr>
          </a:p>
        </p:txBody>
      </p:sp>
      <p:grpSp>
        <p:nvGrpSpPr>
          <p:cNvPr id="25" name="Group">
            <a:extLst>
              <a:ext uri="{FF2B5EF4-FFF2-40B4-BE49-F238E27FC236}">
                <a16:creationId xmlns:a16="http://schemas.microsoft.com/office/drawing/2014/main" id="{1C1094DA-F3D8-443E-A539-41669281D7A2}"/>
              </a:ext>
            </a:extLst>
          </p:cNvPr>
          <p:cNvGrpSpPr/>
          <p:nvPr/>
        </p:nvGrpSpPr>
        <p:grpSpPr>
          <a:xfrm>
            <a:off x="346345" y="1891376"/>
            <a:ext cx="2941768" cy="2508297"/>
            <a:chOff x="455" y="-2958"/>
            <a:chExt cx="2941766" cy="2508296"/>
          </a:xfrm>
        </p:grpSpPr>
        <p:sp>
          <p:nvSpPr>
            <p:cNvPr id="26" name="Line">
              <a:extLst>
                <a:ext uri="{FF2B5EF4-FFF2-40B4-BE49-F238E27FC236}">
                  <a16:creationId xmlns:a16="http://schemas.microsoft.com/office/drawing/2014/main" id="{B7299389-315F-4EBD-9EA9-CFA43D4140D6}"/>
                </a:ext>
              </a:extLst>
            </p:cNvPr>
            <p:cNvSpPr/>
            <p:nvPr/>
          </p:nvSpPr>
          <p:spPr>
            <a:xfrm>
              <a:off x="455" y="1423"/>
              <a:ext cx="893698" cy="8266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453" h="18296" extrusionOk="0">
                  <a:moveTo>
                    <a:pt x="0" y="12161"/>
                  </a:moveTo>
                  <a:cubicBezTo>
                    <a:pt x="0" y="12161"/>
                    <a:pt x="16602" y="21600"/>
                    <a:pt x="19101" y="17062"/>
                  </a:cubicBezTo>
                  <a:cubicBezTo>
                    <a:pt x="21600" y="12524"/>
                    <a:pt x="9997" y="0"/>
                    <a:pt x="9997" y="0"/>
                  </a:cubicBezTo>
                </a:path>
              </a:pathLst>
            </a:custGeom>
            <a:noFill/>
            <a:ln w="57150" cap="flat">
              <a:solidFill>
                <a:srgbClr val="DA273E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39686" marR="39686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 sz="2400">
                  <a:solidFill>
                    <a:srgbClr val="062B6B"/>
                  </a:solidFill>
                  <a:uFill>
                    <a:solidFill>
                      <a:srgbClr val="062B6B"/>
                    </a:solidFill>
                  </a:uFill>
                  <a:latin typeface="Times"/>
                  <a:ea typeface="Times"/>
                  <a:cs typeface="Times"/>
                  <a:sym typeface="Times"/>
                </a:defRPr>
              </a:pPr>
              <a:endParaRPr kumimoji="0" sz="2400" b="0" i="0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Times"/>
                <a:sym typeface="Times"/>
              </a:endParaRPr>
            </a:p>
          </p:txBody>
        </p:sp>
        <p:sp>
          <p:nvSpPr>
            <p:cNvPr id="27" name="Line">
              <a:extLst>
                <a:ext uri="{FF2B5EF4-FFF2-40B4-BE49-F238E27FC236}">
                  <a16:creationId xmlns:a16="http://schemas.microsoft.com/office/drawing/2014/main" id="{9FF04046-2DC1-4860-A4F6-2E05F371DB18}"/>
                </a:ext>
              </a:extLst>
            </p:cNvPr>
            <p:cNvSpPr/>
            <p:nvPr/>
          </p:nvSpPr>
          <p:spPr>
            <a:xfrm flipH="1">
              <a:off x="2048523" y="-2958"/>
              <a:ext cx="893698" cy="82663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453" h="18296" extrusionOk="0">
                  <a:moveTo>
                    <a:pt x="0" y="12161"/>
                  </a:moveTo>
                  <a:cubicBezTo>
                    <a:pt x="0" y="12161"/>
                    <a:pt x="16602" y="21600"/>
                    <a:pt x="19101" y="17062"/>
                  </a:cubicBezTo>
                  <a:cubicBezTo>
                    <a:pt x="21600" y="12524"/>
                    <a:pt x="9997" y="0"/>
                    <a:pt x="9997" y="0"/>
                  </a:cubicBezTo>
                </a:path>
              </a:pathLst>
            </a:custGeom>
            <a:noFill/>
            <a:ln w="57150" cap="flat">
              <a:solidFill>
                <a:srgbClr val="DA273E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39686" marR="39686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 sz="2400">
                  <a:solidFill>
                    <a:srgbClr val="062B6B"/>
                  </a:solidFill>
                  <a:uFill>
                    <a:solidFill>
                      <a:srgbClr val="062B6B"/>
                    </a:solidFill>
                  </a:uFill>
                  <a:latin typeface="Times"/>
                  <a:ea typeface="Times"/>
                  <a:cs typeface="Times"/>
                  <a:sym typeface="Times"/>
                </a:defRPr>
              </a:pPr>
              <a:endParaRPr kumimoji="0" sz="2400" b="0" i="0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Times"/>
                <a:sym typeface="Times"/>
              </a:endParaRPr>
            </a:p>
          </p:txBody>
        </p:sp>
        <p:sp>
          <p:nvSpPr>
            <p:cNvPr id="28" name="Line">
              <a:extLst>
                <a:ext uri="{FF2B5EF4-FFF2-40B4-BE49-F238E27FC236}">
                  <a16:creationId xmlns:a16="http://schemas.microsoft.com/office/drawing/2014/main" id="{D4D5C49D-D20C-4CFB-914D-FA09011D1E4B}"/>
                </a:ext>
              </a:extLst>
            </p:cNvPr>
            <p:cNvSpPr/>
            <p:nvPr/>
          </p:nvSpPr>
          <p:spPr>
            <a:xfrm rot="10800000">
              <a:off x="1980143" y="1662442"/>
              <a:ext cx="893698" cy="8266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453" h="18296" extrusionOk="0">
                  <a:moveTo>
                    <a:pt x="0" y="12161"/>
                  </a:moveTo>
                  <a:cubicBezTo>
                    <a:pt x="0" y="12161"/>
                    <a:pt x="16602" y="21600"/>
                    <a:pt x="19101" y="17062"/>
                  </a:cubicBezTo>
                  <a:cubicBezTo>
                    <a:pt x="21600" y="12524"/>
                    <a:pt x="9997" y="0"/>
                    <a:pt x="9997" y="0"/>
                  </a:cubicBezTo>
                </a:path>
              </a:pathLst>
            </a:custGeom>
            <a:noFill/>
            <a:ln w="57150" cap="flat">
              <a:solidFill>
                <a:srgbClr val="DA273E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39686" marR="39686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 sz="2400">
                  <a:solidFill>
                    <a:srgbClr val="062B6B"/>
                  </a:solidFill>
                  <a:uFill>
                    <a:solidFill>
                      <a:srgbClr val="062B6B"/>
                    </a:solidFill>
                  </a:uFill>
                  <a:latin typeface="Times"/>
                  <a:ea typeface="Times"/>
                  <a:cs typeface="Times"/>
                  <a:sym typeface="Times"/>
                </a:defRPr>
              </a:pPr>
              <a:endParaRPr kumimoji="0" sz="2400" b="0" i="0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Times"/>
                <a:sym typeface="Times"/>
              </a:endParaRPr>
            </a:p>
          </p:txBody>
        </p:sp>
        <p:sp>
          <p:nvSpPr>
            <p:cNvPr id="29" name="Line">
              <a:extLst>
                <a:ext uri="{FF2B5EF4-FFF2-40B4-BE49-F238E27FC236}">
                  <a16:creationId xmlns:a16="http://schemas.microsoft.com/office/drawing/2014/main" id="{0DF87369-3CE0-44A0-87F7-64D83970E88C}"/>
                </a:ext>
              </a:extLst>
            </p:cNvPr>
            <p:cNvSpPr/>
            <p:nvPr/>
          </p:nvSpPr>
          <p:spPr>
            <a:xfrm rot="10800000" flipH="1">
              <a:off x="17976" y="1678703"/>
              <a:ext cx="893697" cy="8266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453" h="18296" extrusionOk="0">
                  <a:moveTo>
                    <a:pt x="0" y="12161"/>
                  </a:moveTo>
                  <a:cubicBezTo>
                    <a:pt x="0" y="12161"/>
                    <a:pt x="16602" y="21600"/>
                    <a:pt x="19101" y="17062"/>
                  </a:cubicBezTo>
                  <a:cubicBezTo>
                    <a:pt x="21600" y="12524"/>
                    <a:pt x="9997" y="0"/>
                    <a:pt x="9997" y="0"/>
                  </a:cubicBezTo>
                </a:path>
              </a:pathLst>
            </a:custGeom>
            <a:noFill/>
            <a:ln w="57150" cap="flat">
              <a:solidFill>
                <a:srgbClr val="DA273E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39686" marR="39686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 sz="2400">
                  <a:solidFill>
                    <a:srgbClr val="062B6B"/>
                  </a:solidFill>
                  <a:uFill>
                    <a:solidFill>
                      <a:srgbClr val="062B6B"/>
                    </a:solidFill>
                  </a:uFill>
                  <a:latin typeface="Times"/>
                  <a:ea typeface="Times"/>
                  <a:cs typeface="Times"/>
                  <a:sym typeface="Times"/>
                </a:defRPr>
              </a:pPr>
              <a:endParaRPr kumimoji="0" sz="2400" b="0" i="0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Times"/>
                <a:sym typeface="Time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6005644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1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9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56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2" grpId="0" animBg="1"/>
      <p:bldP spid="16" grpId="0" animBg="1" advAuto="0"/>
      <p:bldP spid="16" grpId="1" animBg="1"/>
      <p:bldP spid="17" grpId="0" animBg="1" advAuto="0"/>
      <p:bldP spid="17" grpId="1" animBg="1"/>
      <p:bldP spid="18" grpId="0"/>
      <p:bldP spid="19" grpId="0"/>
      <p:bldP spid="20" grpId="0"/>
      <p:bldP spid="21" grpId="0"/>
      <p:bldP spid="22" grpId="0"/>
      <p:bldP spid="23" grpId="0" animBg="1" advAuto="0"/>
      <p:bldP spid="24" grpId="0" animBg="1" advAuto="0"/>
      <p:bldP spid="25" grpId="0" animBg="1" advAuto="0"/>
    </p:bldLst>
  </p:timing>
</p:sld>
</file>

<file path=ppt/slides/slide14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855287-EA92-4606-BDE2-1982CF72B0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Example:  As Logic Gates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F172FF3-D4D2-4ADA-91E1-690288F1483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>
                <a:solidFill>
                  <a:srgbClr val="C00000"/>
                </a:solidFill>
              </a:rPr>
              <a:t>What does this solution look like as gates?</a:t>
            </a:r>
          </a:p>
          <a:p>
            <a:endParaRPr lang="en-US"/>
          </a:p>
          <a:p>
            <a:endParaRPr lang="en-US"/>
          </a:p>
          <a:p>
            <a:endParaRPr lang="en-US"/>
          </a:p>
          <a:p>
            <a:endParaRPr lang="en-US"/>
          </a:p>
          <a:p>
            <a:endParaRPr lang="en-US"/>
          </a:p>
          <a:p>
            <a:endParaRPr lang="en-US"/>
          </a:p>
          <a:p>
            <a:endParaRPr lang="en-US"/>
          </a:p>
          <a:p>
            <a:endParaRPr lang="en-US" sz="1100"/>
          </a:p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A0466FC-0080-403E-B5F8-8FE48A7DBEA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145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  <p:sp>
        <p:nvSpPr>
          <p:cNvPr id="5" name="Rectangle">
            <a:extLst>
              <a:ext uri="{FF2B5EF4-FFF2-40B4-BE49-F238E27FC236}">
                <a16:creationId xmlns:a16="http://schemas.microsoft.com/office/drawing/2014/main" id="{EE7743D9-1CC9-471D-B7C4-C722D4A0D135}"/>
              </a:ext>
            </a:extLst>
          </p:cNvPr>
          <p:cNvSpPr/>
          <p:nvPr/>
        </p:nvSpPr>
        <p:spPr>
          <a:xfrm>
            <a:off x="930275" y="1541463"/>
            <a:ext cx="7213600" cy="2878138"/>
          </a:xfrm>
          <a:prstGeom prst="rect">
            <a:avLst/>
          </a:prstGeom>
          <a:solidFill>
            <a:schemeClr val="accent3">
              <a:lumMod val="95000"/>
            </a:schemeClr>
          </a:solidFill>
          <a:ln w="25400">
            <a:solidFill>
              <a:srgbClr val="062B6B"/>
            </a:solidFill>
            <a:miter lim="400000"/>
          </a:ln>
        </p:spPr>
        <p:txBody>
          <a:bodyPr lIns="50800" tIns="50800" rIns="50800" bIns="50800" anchor="ctr"/>
          <a:lstStyle/>
          <a:p>
            <a:pPr marL="39686" marR="39686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2400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Times"/>
                <a:ea typeface="Times"/>
                <a:cs typeface="Times"/>
                <a:sym typeface="Times"/>
              </a:defRPr>
            </a:pPr>
            <a:endParaRPr kumimoji="0" sz="2400" b="0" i="0" u="none" strike="noStrike" kern="1200" cap="none" spc="0" normalizeH="0" baseline="0" noProof="0">
              <a:ln>
                <a:noFill/>
              </a:ln>
              <a:solidFill>
                <a:srgbClr val="062B6B"/>
              </a:solidFill>
              <a:effectLst/>
              <a:uLnTx/>
              <a:uFill>
                <a:solidFill>
                  <a:srgbClr val="062B6B"/>
                </a:solidFill>
              </a:uFill>
              <a:latin typeface="Times"/>
              <a:sym typeface="Times"/>
            </a:endParaRPr>
          </a:p>
        </p:txBody>
      </p:sp>
      <p:pic>
        <p:nvPicPr>
          <p:cNvPr id="12" name="droppedImage.pdf" descr="droppedImage.pdf">
            <a:extLst>
              <a:ext uri="{FF2B5EF4-FFF2-40B4-BE49-F238E27FC236}">
                <a16:creationId xmlns:a16="http://schemas.microsoft.com/office/drawing/2014/main" id="{67DEA3AD-4092-46B8-874B-23F6BB13DD4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37180" y="2218354"/>
            <a:ext cx="3416300" cy="1739900"/>
          </a:xfrm>
          <a:prstGeom prst="rect">
            <a:avLst/>
          </a:prstGeom>
          <a:ln w="25400"/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743C3618-C127-4D6B-89BB-5B9571631DE0}"/>
                  </a:ext>
                </a:extLst>
              </p:cNvPr>
              <p:cNvSpPr/>
              <p:nvPr/>
            </p:nvSpPr>
            <p:spPr>
              <a:xfrm>
                <a:off x="1000125" y="1600855"/>
                <a:ext cx="1768433" cy="36990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sz="18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𝐁</m:t>
                      </m:r>
                      <m:acc>
                        <m:accPr>
                          <m:chr m:val="̅"/>
                          <m:ctrlPr>
                            <a:rPr kumimoji="0" lang="en-US" sz="18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</m:ctrlPr>
                        </m:accPr>
                        <m:e>
                          <m:r>
                            <a:rPr kumimoji="0" lang="en-US" sz="18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𝑪</m:t>
                          </m:r>
                        </m:e>
                      </m:acc>
                      <m:r>
                        <a:rPr kumimoji="0" lang="en-US" sz="1800" b="1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cs typeface="Arial"/>
                          <a:sym typeface="Arial"/>
                        </a:rPr>
                        <m:t>𝑫</m:t>
                      </m:r>
                      <m:r>
                        <a:rPr kumimoji="0" lang="en-US" sz="18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+</m:t>
                      </m:r>
                      <m:r>
                        <a:rPr kumimoji="0" lang="en-US" sz="18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𝐀</m:t>
                      </m:r>
                      <m:r>
                        <a:rPr kumimoji="0" lang="en-US" sz="18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+</m:t>
                      </m:r>
                      <m:acc>
                        <m:accPr>
                          <m:chr m:val="̅"/>
                          <m:ctrlPr>
                            <a:rPr kumimoji="0" lang="en-US" sz="18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</m:ctrlPr>
                        </m:accPr>
                        <m:e>
                          <m:r>
                            <a:rPr kumimoji="0" lang="en-US" sz="18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𝑩</m:t>
                          </m:r>
                        </m:e>
                      </m:acc>
                      <m:acc>
                        <m:accPr>
                          <m:chr m:val="̅"/>
                          <m:ctrlPr>
                            <a:rPr kumimoji="0" lang="en-US" sz="18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</m:ctrlPr>
                        </m:accPr>
                        <m:e>
                          <m:r>
                            <a:rPr kumimoji="0" lang="en-US" sz="18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𝑫</m:t>
                          </m:r>
                        </m:e>
                      </m:acc>
                    </m:oMath>
                  </m:oMathPara>
                </a14:m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mc:Choice>
        <mc:Fallback xmlns=""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743C3618-C127-4D6B-89BB-5B9571631DE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00125" y="1600855"/>
                <a:ext cx="1768433" cy="369909"/>
              </a:xfrm>
              <a:prstGeom prst="rect">
                <a:avLst/>
              </a:prstGeom>
              <a:blipFill>
                <a:blip r:embed="rId3"/>
                <a:stretch>
                  <a:fillRect r="-1586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06767DD3-C50A-4B6A-9292-50FE4B60237B}"/>
                  </a:ext>
                </a:extLst>
              </p:cNvPr>
              <p:cNvSpPr/>
              <p:nvPr/>
            </p:nvSpPr>
            <p:spPr>
              <a:xfrm>
                <a:off x="2886172" y="2033688"/>
                <a:ext cx="405880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sz="18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𝐀</m:t>
                      </m:r>
                    </m:oMath>
                  </m:oMathPara>
                </a14:m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mc:Choice>
        <mc:Fallback xmlns=""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06767DD3-C50A-4B6A-9292-50FE4B60237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86172" y="2033688"/>
                <a:ext cx="405880" cy="369332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586B7E6A-E1CE-4D61-988A-30F371116928}"/>
                  </a:ext>
                </a:extLst>
              </p:cNvPr>
              <p:cNvSpPr/>
              <p:nvPr/>
            </p:nvSpPr>
            <p:spPr>
              <a:xfrm>
                <a:off x="2887775" y="2462835"/>
                <a:ext cx="40267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sz="1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𝐁</m:t>
                      </m:r>
                    </m:oMath>
                  </m:oMathPara>
                </a14:m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mc:Choice>
        <mc:Fallback xmlns=""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586B7E6A-E1CE-4D61-988A-30F37111692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87775" y="2462835"/>
                <a:ext cx="402674" cy="369332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7B98615D-B8B5-4AB1-BAAF-1EEFF0D7113D}"/>
                  </a:ext>
                </a:extLst>
              </p:cNvPr>
              <p:cNvSpPr/>
              <p:nvPr/>
            </p:nvSpPr>
            <p:spPr>
              <a:xfrm>
                <a:off x="2665566" y="2592438"/>
                <a:ext cx="393056" cy="36990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kumimoji="0" lang="en-US" sz="18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</m:ctrlPr>
                        </m:accPr>
                        <m:e>
                          <m:r>
                            <a:rPr kumimoji="0" lang="en-US" sz="18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𝑪</m:t>
                          </m:r>
                        </m:e>
                      </m:acc>
                    </m:oMath>
                  </m:oMathPara>
                </a14:m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mc:Choice>
        <mc:Fallback xmlns=""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7B98615D-B8B5-4AB1-BAAF-1EEFF0D7113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65566" y="2592438"/>
                <a:ext cx="393056" cy="369909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FD2ED999-8937-4703-BE1E-94CB94CEAFC7}"/>
                  </a:ext>
                </a:extLst>
              </p:cNvPr>
              <p:cNvSpPr/>
              <p:nvPr/>
            </p:nvSpPr>
            <p:spPr>
              <a:xfrm>
                <a:off x="2881363" y="2721036"/>
                <a:ext cx="415498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sz="1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𝐃</m:t>
                      </m:r>
                    </m:oMath>
                  </m:oMathPara>
                </a14:m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mc:Choice>
        <mc:Fallback xmlns=""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FD2ED999-8937-4703-BE1E-94CB94CEAFC7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81363" y="2721036"/>
                <a:ext cx="415498" cy="369332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Rectangle 19">
                <a:extLst>
                  <a:ext uri="{FF2B5EF4-FFF2-40B4-BE49-F238E27FC236}">
                    <a16:creationId xmlns:a16="http://schemas.microsoft.com/office/drawing/2014/main" id="{34DBDF95-ED89-4D80-8C5D-0375F977CF4E}"/>
                  </a:ext>
                </a:extLst>
              </p:cNvPr>
              <p:cNvSpPr/>
              <p:nvPr/>
            </p:nvSpPr>
            <p:spPr>
              <a:xfrm>
                <a:off x="2881363" y="3218966"/>
                <a:ext cx="415498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kumimoji="0" lang="en-US" sz="18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</m:ctrlPr>
                        </m:accPr>
                        <m:e>
                          <m:r>
                            <a:rPr kumimoji="0" lang="en-US" sz="18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𝑩</m:t>
                          </m:r>
                        </m:e>
                      </m:acc>
                    </m:oMath>
                  </m:oMathPara>
                </a14:m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mc:Choice>
        <mc:Fallback xmlns="">
          <p:sp>
            <p:nvSpPr>
              <p:cNvPr id="20" name="Rectangle 19">
                <a:extLst>
                  <a:ext uri="{FF2B5EF4-FFF2-40B4-BE49-F238E27FC236}">
                    <a16:creationId xmlns:a16="http://schemas.microsoft.com/office/drawing/2014/main" id="{34DBDF95-ED89-4D80-8C5D-0375F977CF4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81363" y="3218966"/>
                <a:ext cx="415498" cy="369332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7042DA8B-C181-4F8D-9D16-09A4809EED13}"/>
                  </a:ext>
                </a:extLst>
              </p:cNvPr>
              <p:cNvSpPr/>
              <p:nvPr/>
            </p:nvSpPr>
            <p:spPr>
              <a:xfrm>
                <a:off x="2878157" y="3451333"/>
                <a:ext cx="421910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kumimoji="0" lang="en-US" sz="18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</m:ctrlPr>
                        </m:accPr>
                        <m:e>
                          <m:r>
                            <a:rPr kumimoji="0" lang="en-US" sz="18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𝑫</m:t>
                          </m:r>
                        </m:e>
                      </m:acc>
                    </m:oMath>
                  </m:oMathPara>
                </a14:m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mc:Choice>
        <mc:Fallback xmlns=""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7042DA8B-C181-4F8D-9D16-09A4809EED13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78157" y="3451333"/>
                <a:ext cx="421910" cy="369332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Rectangle">
            <a:extLst>
              <a:ext uri="{FF2B5EF4-FFF2-40B4-BE49-F238E27FC236}">
                <a16:creationId xmlns:a16="http://schemas.microsoft.com/office/drawing/2014/main" id="{AFD373CB-1DCB-42B7-8650-849F2114CCB8}"/>
              </a:ext>
            </a:extLst>
          </p:cNvPr>
          <p:cNvSpPr/>
          <p:nvPr/>
        </p:nvSpPr>
        <p:spPr>
          <a:xfrm>
            <a:off x="2715418" y="2108134"/>
            <a:ext cx="546100" cy="1917700"/>
          </a:xfrm>
          <a:prstGeom prst="rect">
            <a:avLst/>
          </a:prstGeom>
          <a:solidFill>
            <a:schemeClr val="accent3">
              <a:lumMod val="95000"/>
            </a:schemeClr>
          </a:solidFill>
          <a:ln w="25400"/>
        </p:spPr>
        <p:txBody>
          <a:bodyPr lIns="50800" tIns="50800" rIns="50800" bIns="50800" anchor="ctr"/>
          <a:lstStyle/>
          <a:p>
            <a:pPr marL="39686" marR="39686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2400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Times"/>
                <a:ea typeface="Times"/>
                <a:cs typeface="Times"/>
                <a:sym typeface="Times"/>
              </a:defRPr>
            </a:pPr>
            <a:endParaRPr kumimoji="0" sz="2400" b="0" i="0" u="none" strike="noStrike" kern="1200" cap="none" spc="0" normalizeH="0" baseline="0" noProof="0">
              <a:ln>
                <a:noFill/>
              </a:ln>
              <a:solidFill>
                <a:srgbClr val="062B6B"/>
              </a:solidFill>
              <a:effectLst/>
              <a:uLnTx/>
              <a:uFill>
                <a:solidFill>
                  <a:srgbClr val="062B6B"/>
                </a:solidFill>
              </a:uFill>
              <a:latin typeface="Times"/>
              <a:sym typeface="Times"/>
            </a:endParaRPr>
          </a:p>
        </p:txBody>
      </p:sp>
    </p:spTree>
    <p:extLst>
      <p:ext uri="{BB962C8B-B14F-4D97-AF65-F5344CB8AC3E}">
        <p14:creationId xmlns:p14="http://schemas.microsoft.com/office/powerpoint/2010/main" val="371338118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5" grpId="0"/>
      <p:bldP spid="16" grpId="0"/>
      <p:bldP spid="17" grpId="0"/>
      <p:bldP spid="18" grpId="0"/>
      <p:bldP spid="19" grpId="0"/>
      <p:bldP spid="20" grpId="0"/>
      <p:bldP spid="21" grpId="0"/>
      <p:bldP spid="13" grpId="0" animBg="1" advAuto="0"/>
      <p:bldP spid="13" grpId="1" animBg="1"/>
    </p:bldLst>
  </p:timing>
</p:sld>
</file>

<file path=ppt/slides/slide1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C69D55-D8A9-E440-974E-8660BA2177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Logic Minimization Using K-Maps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10B7DD5-C5AF-7540-9E00-8B5A615D16F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Very simple guideline:</a:t>
            </a:r>
          </a:p>
          <a:p>
            <a:pPr lvl="1"/>
            <a:r>
              <a:rPr lang="en-US" dirty="0"/>
              <a:t>Circle all the rectangular blocks of 1’s in the map, using the fewest possible number of circles</a:t>
            </a:r>
          </a:p>
          <a:p>
            <a:pPr lvl="2"/>
            <a:r>
              <a:rPr lang="en-US" dirty="0"/>
              <a:t>Each circle should be as large as possible</a:t>
            </a:r>
          </a:p>
          <a:p>
            <a:pPr lvl="1"/>
            <a:r>
              <a:rPr lang="en-US" dirty="0"/>
              <a:t>Read off the implicants that were circled</a:t>
            </a:r>
          </a:p>
          <a:p>
            <a:endParaRPr lang="en-US" dirty="0"/>
          </a:p>
          <a:p>
            <a:r>
              <a:rPr lang="en-US" dirty="0"/>
              <a:t>More formally:</a:t>
            </a:r>
          </a:p>
          <a:p>
            <a:pPr lvl="1"/>
            <a:r>
              <a:rPr lang="en-US" dirty="0"/>
              <a:t>A Boolean equation is minimized when it is written as a sum of the fewest number of prime implicants</a:t>
            </a:r>
          </a:p>
          <a:p>
            <a:pPr lvl="1"/>
            <a:r>
              <a:rPr lang="en-US" dirty="0"/>
              <a:t>Each circle on the K-map represents an implicant</a:t>
            </a:r>
          </a:p>
          <a:p>
            <a:pPr lvl="1"/>
            <a:r>
              <a:rPr lang="en-US" dirty="0"/>
              <a:t>The largest possible circles are prime implicants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0CE91BE-8C2D-F744-9A35-F01A51D617A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146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6742051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7D0C63-7ABB-4E9D-BDEA-76A4907B95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K-map Rules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6FB91592-6A50-45B2-9F62-76A4DB7FDCDF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228600" y="914400"/>
                <a:ext cx="8839200" cy="5193723"/>
              </a:xfrm>
            </p:spPr>
            <p:txBody>
              <a:bodyPr/>
              <a:lstStyle/>
              <a:p>
                <a:r>
                  <a:rPr lang="en-US" b="1">
                    <a:solidFill>
                      <a:srgbClr val="00B050"/>
                    </a:solidFill>
                  </a:rPr>
                  <a:t>What can be legally combined (circled) in the K-map?</a:t>
                </a:r>
              </a:p>
              <a:p>
                <a:pPr lvl="1"/>
                <a:r>
                  <a:rPr lang="en-US" sz="2000"/>
                  <a:t>Rectangular groups of </a:t>
                </a:r>
                <a:r>
                  <a:rPr lang="en-US" sz="2000">
                    <a:solidFill>
                      <a:srgbClr val="0000FF"/>
                    </a:solidFill>
                  </a:rPr>
                  <a:t>size 2</a:t>
                </a:r>
                <a:r>
                  <a:rPr lang="en-US" sz="2000" baseline="31999">
                    <a:solidFill>
                      <a:srgbClr val="0000FF"/>
                    </a:solidFill>
                  </a:rPr>
                  <a:t>k</a:t>
                </a:r>
                <a:r>
                  <a:rPr lang="en-US" sz="2000">
                    <a:solidFill>
                      <a:srgbClr val="0000FF"/>
                    </a:solidFill>
                  </a:rPr>
                  <a:t> </a:t>
                </a:r>
                <a:r>
                  <a:rPr lang="en-US" sz="2000"/>
                  <a:t>for any integer k</a:t>
                </a:r>
              </a:p>
              <a:p>
                <a:pPr lvl="1"/>
                <a:r>
                  <a:rPr lang="en-US" sz="2000"/>
                  <a:t>Each cell has the same value (1, for now)</a:t>
                </a:r>
              </a:p>
              <a:p>
                <a:pPr lvl="1"/>
                <a:r>
                  <a:rPr lang="en-US" sz="2000"/>
                  <a:t>All values must be adjacent</a:t>
                </a:r>
              </a:p>
              <a:p>
                <a:pPr lvl="2"/>
                <a:r>
                  <a:rPr lang="en-US" sz="1800"/>
                  <a:t>Wrap-around edge is okay</a:t>
                </a:r>
              </a:p>
              <a:p>
                <a:pPr lvl="2"/>
                <a:endParaRPr lang="en-US" sz="1600"/>
              </a:p>
              <a:p>
                <a:r>
                  <a:rPr lang="en-US" b="1">
                    <a:solidFill>
                      <a:srgbClr val="0000FF"/>
                    </a:solidFill>
                  </a:rPr>
                  <a:t>How does a group become a term in an expression?</a:t>
                </a:r>
              </a:p>
              <a:p>
                <a:pPr lvl="1"/>
                <a:r>
                  <a:rPr lang="en-US" sz="2000"/>
                  <a:t>Determine which literals are constant, and which vary across group</a:t>
                </a:r>
              </a:p>
              <a:p>
                <a:pPr lvl="1"/>
                <a:r>
                  <a:rPr lang="en-US" sz="2000"/>
                  <a:t>Eliminate varying literals, then AND the constant literals</a:t>
                </a:r>
              </a:p>
              <a:p>
                <a:pPr lvl="2"/>
                <a:r>
                  <a:rPr lang="en-US" sz="1800"/>
                  <a:t> constant 1 ➙ use </a:t>
                </a:r>
                <a14:m>
                  <m:oMath xmlns:m="http://schemas.openxmlformats.org/officeDocument/2006/math">
                    <m:r>
                      <a:rPr lang="en-US" sz="1800" b="1">
                        <a:solidFill>
                          <a:srgbClr val="0000FF"/>
                        </a:solidFill>
                        <a:uFill>
                          <a:solidFill>
                            <a:srgbClr val="D21C42"/>
                          </a:solidFill>
                        </a:uFill>
                        <a:latin typeface="Cambria Math" panose="02040503050406030204" pitchFamily="18" charset="0"/>
                        <a:ea typeface="Arial"/>
                        <a:cs typeface="Arial"/>
                        <a:sym typeface="Arial"/>
                      </a:rPr>
                      <m:t>𝐗</m:t>
                    </m:r>
                  </m:oMath>
                </a14:m>
                <a:r>
                  <a:rPr lang="en-US" sz="1800"/>
                  <a:t>,  constant 0 ➙ use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sz="1800" b="1" i="1" smtClean="0">
                            <a:solidFill>
                              <a:srgbClr val="0000FF"/>
                            </a:solidFill>
                            <a:uFill>
                              <a:solidFill>
                                <a:srgbClr val="D21C42"/>
                              </a:solidFill>
                            </a:uFill>
                            <a:latin typeface="Cambria Math" panose="02040503050406030204" pitchFamily="18" charset="0"/>
                            <a:cs typeface="Arial"/>
                            <a:sym typeface="Arial"/>
                          </a:rPr>
                        </m:ctrlPr>
                      </m:accPr>
                      <m:e>
                        <m:r>
                          <a:rPr lang="en-US" sz="1800" b="1" i="1" smtClean="0">
                            <a:solidFill>
                              <a:srgbClr val="0000FF"/>
                            </a:solidFill>
                            <a:uFill>
                              <a:solidFill>
                                <a:srgbClr val="D21C42"/>
                              </a:solidFill>
                            </a:uFill>
                            <a:latin typeface="Cambria Math" panose="02040503050406030204" pitchFamily="18" charset="0"/>
                            <a:cs typeface="Arial"/>
                            <a:sym typeface="Arial"/>
                          </a:rPr>
                          <m:t>𝑿</m:t>
                        </m:r>
                      </m:e>
                    </m:acc>
                  </m:oMath>
                </a14:m>
                <a:endParaRPr lang="en-US" sz="1800"/>
              </a:p>
              <a:p>
                <a:pPr lvl="2"/>
                <a:endParaRPr lang="en-US" sz="1600"/>
              </a:p>
              <a:p>
                <a:r>
                  <a:rPr lang="en-US" b="1">
                    <a:solidFill>
                      <a:srgbClr val="C00000"/>
                    </a:solidFill>
                  </a:rPr>
                  <a:t>What is a good solution?</a:t>
                </a:r>
              </a:p>
              <a:p>
                <a:pPr lvl="1"/>
                <a:r>
                  <a:rPr lang="en-US" sz="2000"/>
                  <a:t>Biggest groupings ➙ eliminate more variables (literals) in each term </a:t>
                </a:r>
              </a:p>
              <a:p>
                <a:pPr lvl="1"/>
                <a:r>
                  <a:rPr lang="en-US" sz="2000"/>
                  <a:t>Fewest groupings ➙  fewer terms (gates) all together</a:t>
                </a:r>
              </a:p>
              <a:p>
                <a:pPr lvl="1"/>
                <a:r>
                  <a:rPr lang="en-US" sz="2000"/>
                  <a:t>OR together all AND terms you create from individual groups</a:t>
                </a:r>
              </a:p>
              <a:p>
                <a:endParaRPr lang="en-US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6FB91592-6A50-45B2-9F62-76A4DB7FDCD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28600" y="914400"/>
                <a:ext cx="8839200" cy="5193723"/>
              </a:xfrm>
              <a:blipFill>
                <a:blip r:embed="rId2"/>
                <a:stretch>
                  <a:fillRect l="-276" t="-939" b="-809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9F6B05E-5ECB-4924-ABBD-585A2DFD970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147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0893444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8" name="Two-Level Simplification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sz="3600" dirty="0"/>
              <a:t>K-map Example: Two-bit Comparator</a:t>
            </a:r>
            <a:endParaRPr sz="3600" dirty="0"/>
          </a:p>
        </p:txBody>
      </p:sp>
      <p:sp>
        <p:nvSpPr>
          <p:cNvPr id="519" name="Design Approach:…"/>
          <p:cNvSpPr txBox="1"/>
          <p:nvPr/>
        </p:nvSpPr>
        <p:spPr>
          <a:xfrm>
            <a:off x="1219200" y="5029200"/>
            <a:ext cx="2830005" cy="12285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25400" tIns="25400" rIns="25400" bIns="25400">
            <a:spAutoFit/>
          </a:bodyPr>
          <a:lstStyle/>
          <a:p>
            <a:pPr marL="38100" marR="38100" lvl="0" indent="0" algn="ctr" defTabSz="914400" rtl="0" eaLnBrk="0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62B6B"/>
              </a:buClr>
              <a:buSzTx/>
              <a:buFont typeface="Arial"/>
              <a:buNone/>
              <a:tabLst/>
              <a:defRPr sz="1800" b="1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cs typeface="Arial"/>
                <a:sym typeface="Arial"/>
              </a:rPr>
              <a:t>Design Approach:</a:t>
            </a:r>
          </a:p>
          <a:p>
            <a:pPr marL="38100" marR="38100" lvl="0" indent="0" algn="ctr" defTabSz="914400" rtl="0" eaLnBrk="0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62B6B"/>
              </a:buClr>
              <a:buSzTx/>
              <a:buFont typeface="Arial"/>
              <a:buNone/>
              <a:tabLst/>
              <a:defRPr sz="1800" b="1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endParaRPr kumimoji="0" sz="18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>
                <a:solidFill>
                  <a:srgbClr val="000000"/>
                </a:solidFill>
              </a:uFill>
              <a:latin typeface="Arial"/>
              <a:cs typeface="Arial"/>
              <a:sym typeface="Arial"/>
            </a:endParaRPr>
          </a:p>
          <a:p>
            <a:pPr marL="38100" marR="38100" lvl="0" indent="0" algn="ctr" defTabSz="914400" rtl="0" eaLnBrk="0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62B6B"/>
              </a:buClr>
              <a:buSzTx/>
              <a:buFont typeface="Arial"/>
              <a:buNone/>
              <a:tabLst/>
              <a:defRPr sz="1800" b="1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cs typeface="Arial"/>
                <a:sym typeface="Arial"/>
              </a:rPr>
              <a:t>Write a 4-Variable K-map</a:t>
            </a:r>
          </a:p>
          <a:p>
            <a:pPr marL="38100" marR="38100" lvl="0" indent="0" algn="ctr" defTabSz="914400" rtl="0" eaLnBrk="0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62B6B"/>
              </a:buClr>
              <a:buSzTx/>
              <a:buFont typeface="Arial"/>
              <a:buNone/>
              <a:tabLst/>
              <a:defRPr sz="1800" b="1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cs typeface="Arial"/>
                <a:sym typeface="Arial"/>
              </a:rPr>
              <a:t>for each of the 3</a:t>
            </a:r>
          </a:p>
          <a:p>
            <a:pPr marL="38100" marR="38100" lvl="0" indent="0" algn="ctr" defTabSz="914400" rtl="0" eaLnBrk="0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62B6B"/>
              </a:buClr>
              <a:buSzTx/>
              <a:buFont typeface="Arial"/>
              <a:buNone/>
              <a:tabLst/>
              <a:defRPr sz="1800" b="1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cs typeface="Arial"/>
                <a:sym typeface="Arial"/>
              </a:rPr>
              <a:t>output functions</a:t>
            </a:r>
          </a:p>
        </p:txBody>
      </p:sp>
      <p:sp>
        <p:nvSpPr>
          <p:cNvPr id="52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86CB4B4D-7CA3-9044-876B-883B54F8677D}" type="slidenum">
              <a:rPr kumimoji="0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148</a:t>
            </a:fld>
            <a:endParaRPr kumimoji="0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  <p:graphicFrame>
        <p:nvGraphicFramePr>
          <p:cNvPr id="522" name="Table"/>
          <p:cNvGraphicFramePr/>
          <p:nvPr>
            <p:extLst/>
          </p:nvPr>
        </p:nvGraphicFramePr>
        <p:xfrm>
          <a:off x="5562600" y="990600"/>
          <a:ext cx="2667000" cy="5354320"/>
        </p:xfrm>
        <a:graphic>
          <a:graphicData uri="http://schemas.openxmlformats.org/drawingml/2006/table">
            <a:tbl>
              <a:tblPr/>
              <a:tblGrid>
                <a:gridCol w="381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81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81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81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810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8100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79400"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A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B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C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D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F1</a:t>
                      </a:r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F2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F3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79400"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79400"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79400"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79400"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79400"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79400"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9400"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79400"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79400"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79400"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79400"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79400"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79400"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279400"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279400"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279400"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</a:tbl>
          </a:graphicData>
        </a:graphic>
      </p:graphicFrame>
      <p:graphicFrame>
        <p:nvGraphicFramePr>
          <p:cNvPr id="523" name="Table"/>
          <p:cNvGraphicFramePr/>
          <p:nvPr>
            <p:extLst/>
          </p:nvPr>
        </p:nvGraphicFramePr>
        <p:xfrm>
          <a:off x="1378297" y="1371600"/>
          <a:ext cx="2641600" cy="3079814"/>
        </p:xfrm>
        <a:graphic>
          <a:graphicData uri="http://schemas.openxmlformats.org/drawingml/2006/table">
            <a:tbl>
              <a:tblPr/>
              <a:tblGrid>
                <a:gridCol w="584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842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842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89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03200">
                <a:tc rowSpan="2">
                  <a:txBody>
                    <a:bodyPr/>
                    <a:lstStyle/>
                    <a:p>
                      <a:pPr marR="39686" algn="l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2000"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defRPr>
                      </a:pPr>
                      <a:endParaRPr/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</a:tcPr>
                </a:tc>
                <a:tc>
                  <a:txBody>
                    <a:bodyPr/>
                    <a:lstStyle/>
                    <a:p>
                      <a:pPr marR="39686" algn="l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2000"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defRPr>
                      </a:pPr>
                      <a:endParaRPr/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0">
                      <a:miter lim="400000"/>
                    </a:lnB>
                  </a:tcPr>
                </a:tc>
                <a:tc rowSpan="2">
                  <a:txBody>
                    <a:bodyPr/>
                    <a:lstStyle/>
                    <a:p>
                      <a:pPr marR="39686" algn="l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2000"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defRPr>
                      </a:pPr>
                      <a:endParaRPr/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0">
                      <a:miter lim="400000"/>
                    </a:lnB>
                  </a:tcPr>
                </a:tc>
                <a:tc rowSpan="2">
                  <a:txBody>
                    <a:bodyPr/>
                    <a:lstStyle/>
                    <a:p>
                      <a:pPr marR="39686" algn="l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2000"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defRPr>
                      </a:pPr>
                      <a:endParaRPr/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032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R="39686" algn="l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A</a:t>
                      </a:r>
                      <a:endParaRPr lang="en-US" sz="2000" b="1">
                        <a:solidFill>
                          <a:srgbClr val="2F2F2F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3200">
                <a:tc rowSpan="2">
                  <a:txBody>
                    <a:bodyPr/>
                    <a:lstStyle/>
                    <a:p>
                      <a:pPr marR="39686" algn="l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2000"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defRPr>
                      </a:pPr>
                      <a:endParaRPr/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R="39686" algn="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F1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AB = CD</a:t>
                      </a:r>
                    </a:p>
                  </a:txBody>
                  <a:tcPr marL="0" marR="0" marT="0" marB="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032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R="39686" algn="l" defTabSz="914400">
                        <a:lnSpc>
                          <a:spcPct val="200000"/>
                        </a:lnSpc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B</a:t>
                      </a:r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39686" algn="l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2000"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defRPr>
                      </a:pPr>
                      <a:endParaRPr/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03200">
                <a:tc rowSpan="2">
                  <a:txBody>
                    <a:bodyPr/>
                    <a:lstStyle/>
                    <a:p>
                      <a:pPr marR="39686" algn="l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2000"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defRPr>
                      </a:pPr>
                      <a:endParaRPr/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R="39686" algn="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F2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AB &lt; CD</a:t>
                      </a:r>
                    </a:p>
                  </a:txBody>
                  <a:tcPr marL="0" marR="0" marT="0" marB="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032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R="39686" algn="l" defTabSz="914400">
                        <a:lnSpc>
                          <a:spcPct val="200000"/>
                        </a:lnSpc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C</a:t>
                      </a:r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39686" algn="l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2000"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defRPr>
                      </a:pPr>
                      <a:endParaRPr/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03200">
                <a:tc rowSpan="2">
                  <a:txBody>
                    <a:bodyPr/>
                    <a:lstStyle/>
                    <a:p>
                      <a:pPr marR="39686" algn="l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2000"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defRPr>
                      </a:pPr>
                      <a:endParaRPr/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R="39686" algn="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F3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AB &gt; CD</a:t>
                      </a:r>
                    </a:p>
                  </a:txBody>
                  <a:tcPr marL="0" marR="0" marT="0" marB="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032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R="39686" algn="l" defTabSz="914400">
                        <a:lnSpc>
                          <a:spcPct val="200000"/>
                        </a:lnSpc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D</a:t>
                      </a:r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39686" algn="l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2000"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defRPr>
                      </a:pPr>
                      <a:endParaRPr/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03200">
                <a:tc rowSpan="2">
                  <a:txBody>
                    <a:bodyPr/>
                    <a:lstStyle/>
                    <a:p>
                      <a:pPr marR="39686" algn="l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2000"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defRPr>
                      </a:pPr>
                      <a:endParaRPr/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B w="0">
                      <a:miter lim="400000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R="39686" algn="l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2000"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defRPr>
                      </a:pPr>
                      <a:endParaRPr/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 rowSpan="2">
                  <a:txBody>
                    <a:bodyPr/>
                    <a:lstStyle/>
                    <a:p>
                      <a:pPr marR="39686" algn="l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2000"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defRPr>
                      </a:pPr>
                      <a:endParaRPr/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032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39686" algn="l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2000"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defRPr>
                      </a:pPr>
                      <a:endParaRPr/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4593908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9" grpId="0" animBg="1"/>
    </p:bldLst>
  </p:timing>
</p:sld>
</file>

<file path=ppt/slides/slide1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8" name="Two-Level Simplification"/>
          <p:cNvSpPr txBox="1">
            <a:spLocks noGrp="1"/>
          </p:cNvSpPr>
          <p:nvPr>
            <p:ph type="title"/>
          </p:nvPr>
        </p:nvSpPr>
        <p:spPr>
          <a:xfrm>
            <a:off x="228600" y="152400"/>
            <a:ext cx="8915400" cy="1066800"/>
          </a:xfrm>
          <a:prstGeom prst="rect">
            <a:avLst/>
          </a:prstGeom>
        </p:spPr>
        <p:txBody>
          <a:bodyPr/>
          <a:lstStyle/>
          <a:p>
            <a:r>
              <a:rPr lang="en-US" sz="3600" dirty="0"/>
              <a:t>K-map Example: Two-bit Comparator (2)</a:t>
            </a:r>
            <a:endParaRPr sz="3600" dirty="0"/>
          </a:p>
        </p:txBody>
      </p:sp>
      <p:sp>
        <p:nvSpPr>
          <p:cNvPr id="52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86CB4B4D-7CA3-9044-876B-883B54F8677D}" type="slidenum">
              <a:rPr kumimoji="0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149</a:t>
            </a:fld>
            <a:endParaRPr kumimoji="0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  <p:graphicFrame>
        <p:nvGraphicFramePr>
          <p:cNvPr id="522" name="Table"/>
          <p:cNvGraphicFramePr/>
          <p:nvPr/>
        </p:nvGraphicFramePr>
        <p:xfrm>
          <a:off x="5562600" y="990600"/>
          <a:ext cx="2667000" cy="5354320"/>
        </p:xfrm>
        <a:graphic>
          <a:graphicData uri="http://schemas.openxmlformats.org/drawingml/2006/table">
            <a:tbl>
              <a:tblPr/>
              <a:tblGrid>
                <a:gridCol w="381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81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81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81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810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8100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79400"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A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B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C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D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F1</a:t>
                      </a:r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F2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F3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79400"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79400"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79400"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79400"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79400"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79400"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9400"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79400"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79400"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79400"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79400"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79400"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79400"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279400"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279400"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279400"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</a:tbl>
          </a:graphicData>
        </a:graphic>
      </p:graphicFrame>
      <p:graphicFrame>
        <p:nvGraphicFramePr>
          <p:cNvPr id="15" name="Table">
            <a:extLst>
              <a:ext uri="{FF2B5EF4-FFF2-40B4-BE49-F238E27FC236}">
                <a16:creationId xmlns:a16="http://schemas.microsoft.com/office/drawing/2014/main" id="{C2D769E5-4632-48E0-A4F5-6697366E653F}"/>
              </a:ext>
            </a:extLst>
          </p:cNvPr>
          <p:cNvGraphicFramePr/>
          <p:nvPr>
            <p:extLst/>
          </p:nvPr>
        </p:nvGraphicFramePr>
        <p:xfrm>
          <a:off x="533400" y="909935"/>
          <a:ext cx="4038600" cy="3898554"/>
        </p:xfrm>
        <a:graphic>
          <a:graphicData uri="http://schemas.openxmlformats.org/drawingml/2006/table">
            <a:tbl>
              <a:tblPr/>
              <a:tblGrid>
                <a:gridCol w="40386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038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0772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0772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0772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80772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649759">
                <a:tc>
                  <a:txBody>
                    <a:bodyPr/>
                    <a:lstStyle/>
                    <a:p>
                      <a:pPr marR="39686" algn="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2000"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defRPr>
                      </a:pPr>
                      <a:endParaRPr/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endParaRPr sz="1100" b="1">
                        <a:solidFill>
                          <a:srgbClr val="2F2F2F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 rowSpan="2"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00</a:t>
                      </a:r>
                      <a:endParaRPr sz="2000" b="1">
                        <a:solidFill>
                          <a:srgbClr val="2F2F2F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50800" marR="50800" marT="50800" marB="50800" anchor="b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 rowSpan="2"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01</a:t>
                      </a:r>
                      <a:endParaRPr sz="2000" b="1">
                        <a:solidFill>
                          <a:srgbClr val="2F2F2F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50800" marR="50800" marT="50800" marB="50800" anchor="b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 rowSpan="2"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11</a:t>
                      </a:r>
                      <a:endParaRPr sz="2000" b="1">
                        <a:solidFill>
                          <a:srgbClr val="2F2F2F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50800" marR="50800" marT="50800" marB="50800" anchor="b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 rowSpan="2"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10</a:t>
                      </a:r>
                      <a:endParaRPr sz="2000" b="1">
                        <a:solidFill>
                          <a:srgbClr val="2F2F2F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50800" marR="50800" marT="50800" marB="50800" anchor="b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49759"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endParaRPr sz="1100" b="1">
                        <a:solidFill>
                          <a:srgbClr val="2F2F2F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2000"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defRPr>
                      </a:pPr>
                      <a:endParaRPr/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49759">
                <a:tc gridSpan="2">
                  <a:txBody>
                    <a:bodyPr/>
                    <a:lstStyle/>
                    <a:p>
                      <a:pPr marR="39686" algn="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00</a:t>
                      </a:r>
                      <a:endParaRPr sz="2000" b="1">
                        <a:solidFill>
                          <a:srgbClr val="2F2F2F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2400" b="1">
                          <a:solidFill>
                            <a:srgbClr val="C00000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  <a:endParaRPr sz="2400" b="1">
                        <a:solidFill>
                          <a:srgbClr val="C00000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endParaRPr sz="2400" b="1">
                        <a:solidFill>
                          <a:srgbClr val="C00000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endParaRPr sz="2400" b="1">
                        <a:solidFill>
                          <a:srgbClr val="C00000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endParaRPr sz="2400" b="1">
                        <a:solidFill>
                          <a:srgbClr val="C00000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49759">
                <a:tc gridSpan="2">
                  <a:txBody>
                    <a:bodyPr/>
                    <a:lstStyle/>
                    <a:p>
                      <a:pPr marR="39686" algn="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01</a:t>
                      </a:r>
                      <a:endParaRPr sz="2000" b="1">
                        <a:solidFill>
                          <a:srgbClr val="2F2F2F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endParaRPr sz="2400" b="1">
                        <a:solidFill>
                          <a:srgbClr val="C00000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2400" b="1">
                          <a:solidFill>
                            <a:srgbClr val="C00000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  <a:endParaRPr sz="2400" b="1">
                        <a:solidFill>
                          <a:srgbClr val="C00000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endParaRPr sz="2400" b="1">
                        <a:solidFill>
                          <a:srgbClr val="C00000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endParaRPr sz="2400" b="1">
                        <a:solidFill>
                          <a:srgbClr val="C00000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49759">
                <a:tc gridSpan="2">
                  <a:txBody>
                    <a:bodyPr/>
                    <a:lstStyle/>
                    <a:p>
                      <a:pPr marR="39686" algn="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11</a:t>
                      </a:r>
                      <a:endParaRPr sz="2000" b="1">
                        <a:solidFill>
                          <a:srgbClr val="2F2F2F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endParaRPr sz="2400" b="1">
                        <a:solidFill>
                          <a:srgbClr val="C00000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endParaRPr sz="2400" b="1">
                        <a:solidFill>
                          <a:srgbClr val="C00000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2400" b="1">
                          <a:solidFill>
                            <a:srgbClr val="C00000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  <a:endParaRPr sz="2400" b="1">
                        <a:solidFill>
                          <a:srgbClr val="C00000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endParaRPr sz="2400" b="1">
                        <a:solidFill>
                          <a:srgbClr val="C00000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49759">
                <a:tc gridSpan="2">
                  <a:txBody>
                    <a:bodyPr/>
                    <a:lstStyle/>
                    <a:p>
                      <a:pPr marR="39686" algn="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10</a:t>
                      </a:r>
                      <a:endParaRPr sz="2000" b="1">
                        <a:solidFill>
                          <a:srgbClr val="2F2F2F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endParaRPr sz="2400" b="1">
                        <a:solidFill>
                          <a:srgbClr val="C00000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endParaRPr sz="2400" b="1">
                        <a:solidFill>
                          <a:srgbClr val="C00000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endParaRPr sz="2400" b="1">
                        <a:solidFill>
                          <a:srgbClr val="C00000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2400" b="1">
                          <a:solidFill>
                            <a:srgbClr val="C00000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  <a:endParaRPr sz="2400" b="1">
                        <a:solidFill>
                          <a:srgbClr val="C00000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13" name="K-map for F1">
            <a:extLst>
              <a:ext uri="{FF2B5EF4-FFF2-40B4-BE49-F238E27FC236}">
                <a16:creationId xmlns:a16="http://schemas.microsoft.com/office/drawing/2014/main" id="{8007391A-7308-4A96-8188-90B39070358C}"/>
              </a:ext>
            </a:extLst>
          </p:cNvPr>
          <p:cNvSpPr txBox="1"/>
          <p:nvPr/>
        </p:nvSpPr>
        <p:spPr>
          <a:xfrm>
            <a:off x="1947215" y="990600"/>
            <a:ext cx="2197076" cy="4719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marL="39686" marR="39686" defTabSz="914400">
              <a:defRPr sz="2000" b="1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39686" marR="39686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2400" b="1" i="1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ahoma"/>
                <a:cs typeface="Arial"/>
                <a:sym typeface="Arial"/>
              </a:rPr>
              <a:t>K-map for F1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48CC634B-0E6E-4B6E-93C1-0B8D8E7E0B55}"/>
              </a:ext>
            </a:extLst>
          </p:cNvPr>
          <p:cNvGrpSpPr/>
          <p:nvPr/>
        </p:nvGrpSpPr>
        <p:grpSpPr>
          <a:xfrm>
            <a:off x="526383" y="1684289"/>
            <a:ext cx="1150017" cy="723692"/>
            <a:chOff x="381000" y="1976735"/>
            <a:chExt cx="1150017" cy="723692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6" name="Rectangle 15">
                  <a:extLst>
                    <a:ext uri="{FF2B5EF4-FFF2-40B4-BE49-F238E27FC236}">
                      <a16:creationId xmlns:a16="http://schemas.microsoft.com/office/drawing/2014/main" id="{5C00CA86-AD30-482A-976F-FBE2066E1A7C}"/>
                    </a:ext>
                  </a:extLst>
                </p:cNvPr>
                <p:cNvSpPr/>
                <p:nvPr/>
              </p:nvSpPr>
              <p:spPr>
                <a:xfrm>
                  <a:off x="381000" y="2238762"/>
                  <a:ext cx="696023" cy="461665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kumimoji="0" lang="en-US" sz="2400" b="1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uLnTx/>
                            <a:uFill>
                              <a:solidFill>
                                <a:srgbClr val="D21C42"/>
                              </a:solidFill>
                            </a:uFill>
                            <a:latin typeface="Cambria Math" panose="02040503050406030204" pitchFamily="18" charset="0"/>
                            <a:ea typeface="Arial"/>
                            <a:cs typeface="Arial"/>
                            <a:sym typeface="Arial"/>
                          </a:rPr>
                          <m:t>𝑨𝑩</m:t>
                        </m:r>
                      </m:oMath>
                    </m:oMathPara>
                  </a14:m>
                  <a:endParaRPr kumimoji="0" lang="en-US" sz="24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34" charset="-128"/>
                    <a:cs typeface="+mn-cs"/>
                  </a:endParaRPr>
                </a:p>
              </p:txBody>
            </p:sp>
          </mc:Choice>
          <mc:Fallback xmlns="">
            <p:sp>
              <p:nvSpPr>
                <p:cNvPr id="16" name="Rectangle 15">
                  <a:extLst>
                    <a:ext uri="{FF2B5EF4-FFF2-40B4-BE49-F238E27FC236}">
                      <a16:creationId xmlns:a16="http://schemas.microsoft.com/office/drawing/2014/main" id="{5C00CA86-AD30-482A-976F-FBE2066E1A7C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81000" y="2238762"/>
                  <a:ext cx="696023" cy="461665"/>
                </a:xfrm>
                <a:prstGeom prst="rect">
                  <a:avLst/>
                </a:prstGeom>
                <a:blipFill>
                  <a:blip r:embed="rId2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7" name="Rectangle 16">
                  <a:extLst>
                    <a:ext uri="{FF2B5EF4-FFF2-40B4-BE49-F238E27FC236}">
                      <a16:creationId xmlns:a16="http://schemas.microsoft.com/office/drawing/2014/main" id="{85552D40-7112-41A8-B6FC-280B7E1F6F73}"/>
                    </a:ext>
                  </a:extLst>
                </p:cNvPr>
                <p:cNvSpPr/>
                <p:nvPr/>
              </p:nvSpPr>
              <p:spPr>
                <a:xfrm>
                  <a:off x="838200" y="1976735"/>
                  <a:ext cx="692817" cy="461665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kumimoji="0" lang="en-US" sz="2400" b="1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uLnTx/>
                            <a:uFill>
                              <a:solidFill>
                                <a:srgbClr val="D21C42"/>
                              </a:solidFill>
                            </a:uFill>
                            <a:latin typeface="Cambria Math" panose="02040503050406030204" pitchFamily="18" charset="0"/>
                            <a:ea typeface="Arial"/>
                            <a:cs typeface="Arial"/>
                            <a:sym typeface="Arial"/>
                          </a:rPr>
                          <m:t>𝑪𝑫</m:t>
                        </m:r>
                      </m:oMath>
                    </m:oMathPara>
                  </a14:m>
                  <a:endParaRPr kumimoji="0" lang="en-US" sz="24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34" charset="-128"/>
                    <a:cs typeface="+mn-cs"/>
                  </a:endParaRPr>
                </a:p>
              </p:txBody>
            </p:sp>
          </mc:Choice>
          <mc:Fallback xmlns="">
            <p:sp>
              <p:nvSpPr>
                <p:cNvPr id="17" name="Rectangle 16">
                  <a:extLst>
                    <a:ext uri="{FF2B5EF4-FFF2-40B4-BE49-F238E27FC236}">
                      <a16:creationId xmlns:a16="http://schemas.microsoft.com/office/drawing/2014/main" id="{85552D40-7112-41A8-B6FC-280B7E1F6F73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38200" y="1976735"/>
                  <a:ext cx="692817" cy="461665"/>
                </a:xfrm>
                <a:prstGeom prst="rect">
                  <a:avLst/>
                </a:prstGeom>
                <a:blipFill>
                  <a:blip r:embed="rId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8" name="Line">
              <a:extLst>
                <a:ext uri="{FF2B5EF4-FFF2-40B4-BE49-F238E27FC236}">
                  <a16:creationId xmlns:a16="http://schemas.microsoft.com/office/drawing/2014/main" id="{398CDB36-67A1-4EA8-ABE5-F4CE9715ED5D}"/>
                </a:ext>
              </a:extLst>
            </p:cNvPr>
            <p:cNvSpPr/>
            <p:nvPr/>
          </p:nvSpPr>
          <p:spPr>
            <a:xfrm>
              <a:off x="780180" y="2192306"/>
              <a:ext cx="407377" cy="320040"/>
            </a:xfrm>
            <a:prstGeom prst="line">
              <a:avLst/>
            </a:prstGeom>
            <a:noFill/>
            <a:ln w="25400" cap="flat">
              <a:solidFill>
                <a:srgbClr val="062B6B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</p:grp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B89EB210-7952-4BA5-9C7C-B9F0DBE24365}"/>
              </a:ext>
            </a:extLst>
          </p:cNvPr>
          <p:cNvSpPr/>
          <p:nvPr/>
        </p:nvSpPr>
        <p:spPr>
          <a:xfrm>
            <a:off x="6946900" y="990600"/>
            <a:ext cx="547472" cy="5354320"/>
          </a:xfrm>
          <a:prstGeom prst="roundRect">
            <a:avLst/>
          </a:prstGeom>
          <a:noFill/>
          <a:ln w="57150">
            <a:solidFill>
              <a:srgbClr val="C0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6C3A570D-23C4-42DB-B745-70BCDA37CFEA}"/>
              </a:ext>
            </a:extLst>
          </p:cNvPr>
          <p:cNvCxnSpPr/>
          <p:nvPr/>
        </p:nvCxnSpPr>
        <p:spPr>
          <a:xfrm>
            <a:off x="6553200" y="2595265"/>
            <a:ext cx="1676400" cy="0"/>
          </a:xfrm>
          <a:prstGeom prst="line">
            <a:avLst/>
          </a:prstGeom>
          <a:ln w="38100">
            <a:solidFill>
              <a:srgbClr val="C00000"/>
            </a:solidFill>
            <a:prstDash val="sys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2A07B2A3-1BA4-46AB-9438-A5B193A7BD47}"/>
              </a:ext>
            </a:extLst>
          </p:cNvPr>
          <p:cNvCxnSpPr/>
          <p:nvPr/>
        </p:nvCxnSpPr>
        <p:spPr>
          <a:xfrm>
            <a:off x="6553200" y="3810000"/>
            <a:ext cx="1676400" cy="0"/>
          </a:xfrm>
          <a:prstGeom prst="line">
            <a:avLst/>
          </a:prstGeom>
          <a:ln w="38100">
            <a:solidFill>
              <a:srgbClr val="C00000"/>
            </a:solidFill>
            <a:prstDash val="sys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C4ECB457-2103-4E87-8B15-2F487C2F8CDD}"/>
              </a:ext>
            </a:extLst>
          </p:cNvPr>
          <p:cNvCxnSpPr/>
          <p:nvPr/>
        </p:nvCxnSpPr>
        <p:spPr>
          <a:xfrm>
            <a:off x="6553200" y="5105400"/>
            <a:ext cx="1676400" cy="0"/>
          </a:xfrm>
          <a:prstGeom prst="line">
            <a:avLst/>
          </a:prstGeom>
          <a:ln w="38100">
            <a:solidFill>
              <a:srgbClr val="C00000"/>
            </a:solidFill>
            <a:prstDash val="sys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Rectangle 5">
            <a:extLst>
              <a:ext uri="{FF2B5EF4-FFF2-40B4-BE49-F238E27FC236}">
                <a16:creationId xmlns:a16="http://schemas.microsoft.com/office/drawing/2014/main" id="{28A8DC01-F5EE-4F9E-9CAA-A6A7C54C6F60}"/>
              </a:ext>
            </a:extLst>
          </p:cNvPr>
          <p:cNvSpPr/>
          <p:nvPr/>
        </p:nvSpPr>
        <p:spPr>
          <a:xfrm>
            <a:off x="1447800" y="2286001"/>
            <a:ext cx="499415" cy="471924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F2EF1A40-6417-4F83-B8DC-2856EB3C1852}"/>
              </a:ext>
            </a:extLst>
          </p:cNvPr>
          <p:cNvSpPr/>
          <p:nvPr/>
        </p:nvSpPr>
        <p:spPr>
          <a:xfrm>
            <a:off x="2362200" y="2952235"/>
            <a:ext cx="457200" cy="471924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C7A6B198-D553-41D4-8D85-DAF2E090FA44}"/>
              </a:ext>
            </a:extLst>
          </p:cNvPr>
          <p:cNvSpPr/>
          <p:nvPr/>
        </p:nvSpPr>
        <p:spPr>
          <a:xfrm>
            <a:off x="3200400" y="3606721"/>
            <a:ext cx="381000" cy="471924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0F457045-47EF-40C9-A79A-B4B4AC42EF06}"/>
              </a:ext>
            </a:extLst>
          </p:cNvPr>
          <p:cNvSpPr/>
          <p:nvPr/>
        </p:nvSpPr>
        <p:spPr>
          <a:xfrm>
            <a:off x="4038600" y="4234401"/>
            <a:ext cx="381000" cy="471924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  <p:sp>
        <p:nvSpPr>
          <p:cNvPr id="29" name="F1 =…">
            <a:extLst>
              <a:ext uri="{FF2B5EF4-FFF2-40B4-BE49-F238E27FC236}">
                <a16:creationId xmlns:a16="http://schemas.microsoft.com/office/drawing/2014/main" id="{B661B098-39E9-44BA-981D-AFD0BE9B7E7C}"/>
              </a:ext>
            </a:extLst>
          </p:cNvPr>
          <p:cNvSpPr txBox="1"/>
          <p:nvPr/>
        </p:nvSpPr>
        <p:spPr>
          <a:xfrm>
            <a:off x="228600" y="5801750"/>
            <a:ext cx="836769" cy="36522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25400" tIns="25400" rIns="25400" bIns="25400">
            <a:spAutoFit/>
          </a:bodyPr>
          <a:lstStyle/>
          <a:p>
            <a:pPr marL="38100" marR="38100" lvl="0" indent="0" algn="ctr" defTabSz="914400" rtl="0" eaLnBrk="0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C4237C"/>
              </a:buClr>
              <a:buSzTx/>
              <a:buFont typeface="Arial"/>
              <a:buNone/>
              <a:tabLst/>
              <a:defRPr sz="1800" b="1">
                <a:solidFill>
                  <a:srgbClr val="DA273E"/>
                </a:solidFill>
                <a:uFill>
                  <a:solidFill>
                    <a:srgbClr val="DA273E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kumimoji="0" lang="en-US" sz="2400" b="1" i="0" u="none" strike="noStrike" kern="1200" cap="none" spc="0" normalizeH="0" baseline="0" noProof="0">
                <a:ln>
                  <a:noFill/>
                </a:ln>
                <a:solidFill>
                  <a:srgbClr val="DA273E"/>
                </a:solidFill>
                <a:effectLst/>
                <a:uLnTx/>
                <a:uFill>
                  <a:solidFill>
                    <a:srgbClr val="DA273E"/>
                  </a:solidFill>
                </a:uFill>
                <a:latin typeface="Arial"/>
                <a:cs typeface="Arial"/>
                <a:sym typeface="Arial"/>
              </a:rPr>
              <a:t>F1 = </a:t>
            </a:r>
            <a:endParaRPr kumimoji="0" sz="2400" b="1" i="0" u="none" strike="noStrike" kern="1200" cap="none" spc="0" normalizeH="0" baseline="0" noProof="0">
              <a:ln>
                <a:noFill/>
              </a:ln>
              <a:solidFill>
                <a:srgbClr val="DA273E"/>
              </a:solidFill>
              <a:effectLst/>
              <a:uLnTx/>
              <a:uFill>
                <a:solidFill>
                  <a:srgbClr val="DA273E"/>
                </a:solidFill>
              </a:uFill>
              <a:latin typeface="Arial"/>
              <a:cs typeface="Arial"/>
              <a:sym typeface="Arial"/>
            </a:endParaRPr>
          </a:p>
        </p:txBody>
      </p:sp>
      <p:sp>
        <p:nvSpPr>
          <p:cNvPr id="30" name="A'B'C'D' + A'BC'D + ABCD + AB'CD'">
            <a:extLst>
              <a:ext uri="{FF2B5EF4-FFF2-40B4-BE49-F238E27FC236}">
                <a16:creationId xmlns:a16="http://schemas.microsoft.com/office/drawing/2014/main" id="{A56168CE-A199-4EB9-881E-31138A137807}"/>
              </a:ext>
            </a:extLst>
          </p:cNvPr>
          <p:cNvSpPr txBox="1"/>
          <p:nvPr/>
        </p:nvSpPr>
        <p:spPr>
          <a:xfrm>
            <a:off x="999851" y="5750597"/>
            <a:ext cx="4486549" cy="41036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marL="39686" marR="39686" defTabSz="914400">
              <a:defRPr sz="1800" b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39686" marR="39686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2000" b="1" i="0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Arial"/>
                <a:cs typeface="Arial"/>
                <a:sym typeface="Arial"/>
              </a:rPr>
              <a:t>A'B'C'D' + A'BC'D + ABCD + AB'CD'</a:t>
            </a:r>
          </a:p>
        </p:txBody>
      </p:sp>
      <p:sp>
        <p:nvSpPr>
          <p:cNvPr id="31" name="Rectangle">
            <a:extLst>
              <a:ext uri="{FF2B5EF4-FFF2-40B4-BE49-F238E27FC236}">
                <a16:creationId xmlns:a16="http://schemas.microsoft.com/office/drawing/2014/main" id="{B5DFBCCB-102C-40A6-BA21-58059B4AD04C}"/>
              </a:ext>
            </a:extLst>
          </p:cNvPr>
          <p:cNvSpPr/>
          <p:nvPr/>
        </p:nvSpPr>
        <p:spPr>
          <a:xfrm>
            <a:off x="1066800" y="5740400"/>
            <a:ext cx="1219200" cy="431800"/>
          </a:xfrm>
          <a:prstGeom prst="rect">
            <a:avLst/>
          </a:prstGeom>
          <a:solidFill>
            <a:srgbClr val="FFFFFF"/>
          </a:solidFill>
          <a:ln w="12700">
            <a:noFill/>
          </a:ln>
          <a:effectLst/>
        </p:spPr>
        <p:txBody>
          <a:bodyPr lIns="50800" tIns="50800" rIns="50800" bIns="50800" anchor="ctr"/>
          <a:lstStyle/>
          <a:p>
            <a:pPr marL="39686" marR="39686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62B6B"/>
              </a:buClr>
              <a:buSzTx/>
              <a:buFontTx/>
              <a:buNone/>
              <a:tabLst/>
              <a:defRPr sz="2400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Times"/>
                <a:ea typeface="Times"/>
                <a:cs typeface="Times"/>
                <a:sym typeface="Times"/>
              </a:defRPr>
            </a:pPr>
            <a:endParaRPr kumimoji="0" sz="2400" b="0" i="0" u="none" strike="noStrike" kern="1200" cap="none" spc="0" normalizeH="0" baseline="0" noProof="0">
              <a:ln>
                <a:noFill/>
              </a:ln>
              <a:solidFill>
                <a:srgbClr val="062B6B"/>
              </a:solidFill>
              <a:effectLst/>
              <a:uLnTx/>
              <a:uFill>
                <a:solidFill>
                  <a:srgbClr val="062B6B"/>
                </a:solidFill>
              </a:uFill>
              <a:latin typeface="Times"/>
              <a:sym typeface="Times"/>
            </a:endParaRPr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FE9A7D12-6999-4923-AF0F-109E7BAB6C03}"/>
              </a:ext>
            </a:extLst>
          </p:cNvPr>
          <p:cNvSpPr/>
          <p:nvPr/>
        </p:nvSpPr>
        <p:spPr>
          <a:xfrm>
            <a:off x="648906" y="3500735"/>
            <a:ext cx="341694" cy="1235947"/>
          </a:xfrm>
          <a:custGeom>
            <a:avLst/>
            <a:gdLst>
              <a:gd name="connsiteX0" fmla="*/ 321598 w 341694"/>
              <a:gd name="connsiteY0" fmla="*/ 0 h 1235947"/>
              <a:gd name="connsiteX1" fmla="*/ 50 w 341694"/>
              <a:gd name="connsiteY1" fmla="*/ 512466 h 1235947"/>
              <a:gd name="connsiteX2" fmla="*/ 341694 w 341694"/>
              <a:gd name="connsiteY2" fmla="*/ 1235947 h 12359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41694" h="1235947">
                <a:moveTo>
                  <a:pt x="321598" y="0"/>
                </a:moveTo>
                <a:cubicBezTo>
                  <a:pt x="159149" y="153237"/>
                  <a:pt x="-3299" y="306475"/>
                  <a:pt x="50" y="512466"/>
                </a:cubicBezTo>
                <a:cubicBezTo>
                  <a:pt x="3399" y="718457"/>
                  <a:pt x="266331" y="1106993"/>
                  <a:pt x="341694" y="1235947"/>
                </a:cubicBezTo>
              </a:path>
            </a:pathLst>
          </a:custGeom>
          <a:noFill/>
          <a:ln w="28575">
            <a:solidFill>
              <a:srgbClr val="0000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8" name="Rectangle 37">
                <a:extLst>
                  <a:ext uri="{FF2B5EF4-FFF2-40B4-BE49-F238E27FC236}">
                    <a16:creationId xmlns:a16="http://schemas.microsoft.com/office/drawing/2014/main" id="{6759DD2D-84E6-4D6C-B2BB-9FA957430717}"/>
                  </a:ext>
                </a:extLst>
              </p:cNvPr>
              <p:cNvSpPr/>
              <p:nvPr/>
            </p:nvSpPr>
            <p:spPr>
              <a:xfrm>
                <a:off x="173778" y="3782505"/>
                <a:ext cx="473206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sz="2400" b="1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𝑨</m:t>
                      </m:r>
                    </m:oMath>
                  </m:oMathPara>
                </a14:m>
                <a:endParaRPr kumimoji="0" 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mc:Choice>
        <mc:Fallback xmlns="">
          <p:sp>
            <p:nvSpPr>
              <p:cNvPr id="38" name="Rectangle 37">
                <a:extLst>
                  <a:ext uri="{FF2B5EF4-FFF2-40B4-BE49-F238E27FC236}">
                    <a16:creationId xmlns:a16="http://schemas.microsoft.com/office/drawing/2014/main" id="{6759DD2D-84E6-4D6C-B2BB-9FA957430717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3778" y="3782505"/>
                <a:ext cx="473206" cy="461665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9" name="Freeform: Shape 38">
            <a:extLst>
              <a:ext uri="{FF2B5EF4-FFF2-40B4-BE49-F238E27FC236}">
                <a16:creationId xmlns:a16="http://schemas.microsoft.com/office/drawing/2014/main" id="{39E0FB91-A8C1-4BDB-82F7-691AAA69E3AE}"/>
              </a:ext>
            </a:extLst>
          </p:cNvPr>
          <p:cNvSpPr/>
          <p:nvPr/>
        </p:nvSpPr>
        <p:spPr>
          <a:xfrm rot="10800000">
            <a:off x="4648290" y="2930069"/>
            <a:ext cx="341694" cy="1235947"/>
          </a:xfrm>
          <a:custGeom>
            <a:avLst/>
            <a:gdLst>
              <a:gd name="connsiteX0" fmla="*/ 321598 w 341694"/>
              <a:gd name="connsiteY0" fmla="*/ 0 h 1235947"/>
              <a:gd name="connsiteX1" fmla="*/ 50 w 341694"/>
              <a:gd name="connsiteY1" fmla="*/ 512466 h 1235947"/>
              <a:gd name="connsiteX2" fmla="*/ 341694 w 341694"/>
              <a:gd name="connsiteY2" fmla="*/ 1235947 h 12359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41694" h="1235947">
                <a:moveTo>
                  <a:pt x="321598" y="0"/>
                </a:moveTo>
                <a:cubicBezTo>
                  <a:pt x="159149" y="153237"/>
                  <a:pt x="-3299" y="306475"/>
                  <a:pt x="50" y="512466"/>
                </a:cubicBezTo>
                <a:cubicBezTo>
                  <a:pt x="3399" y="718457"/>
                  <a:pt x="266331" y="1106993"/>
                  <a:pt x="341694" y="1235947"/>
                </a:cubicBezTo>
              </a:path>
            </a:pathLst>
          </a:custGeom>
          <a:noFill/>
          <a:ln w="28575">
            <a:solidFill>
              <a:srgbClr val="0000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0" name="Rectangle 39">
                <a:extLst>
                  <a:ext uri="{FF2B5EF4-FFF2-40B4-BE49-F238E27FC236}">
                    <a16:creationId xmlns:a16="http://schemas.microsoft.com/office/drawing/2014/main" id="{D954E257-89B7-4190-AC7A-005F84723D88}"/>
                  </a:ext>
                </a:extLst>
              </p:cNvPr>
              <p:cNvSpPr/>
              <p:nvPr/>
            </p:nvSpPr>
            <p:spPr>
              <a:xfrm>
                <a:off x="4953000" y="3416317"/>
                <a:ext cx="492443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sz="24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𝑩</m:t>
                      </m:r>
                    </m:oMath>
                  </m:oMathPara>
                </a14:m>
                <a:endParaRPr kumimoji="0" 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mc:Choice>
        <mc:Fallback xmlns="">
          <p:sp>
            <p:nvSpPr>
              <p:cNvPr id="40" name="Rectangle 39">
                <a:extLst>
                  <a:ext uri="{FF2B5EF4-FFF2-40B4-BE49-F238E27FC236}">
                    <a16:creationId xmlns:a16="http://schemas.microsoft.com/office/drawing/2014/main" id="{D954E257-89B7-4190-AC7A-005F84723D8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53000" y="3416317"/>
                <a:ext cx="492443" cy="461665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1" name="Freeform: Shape 40">
            <a:extLst>
              <a:ext uri="{FF2B5EF4-FFF2-40B4-BE49-F238E27FC236}">
                <a16:creationId xmlns:a16="http://schemas.microsoft.com/office/drawing/2014/main" id="{E6BDCB13-752C-4E5E-94B6-12D499A37879}"/>
              </a:ext>
            </a:extLst>
          </p:cNvPr>
          <p:cNvSpPr/>
          <p:nvPr/>
        </p:nvSpPr>
        <p:spPr>
          <a:xfrm rot="16200000">
            <a:off x="2811839" y="4418410"/>
            <a:ext cx="341694" cy="1235947"/>
          </a:xfrm>
          <a:custGeom>
            <a:avLst/>
            <a:gdLst>
              <a:gd name="connsiteX0" fmla="*/ 321598 w 341694"/>
              <a:gd name="connsiteY0" fmla="*/ 0 h 1235947"/>
              <a:gd name="connsiteX1" fmla="*/ 50 w 341694"/>
              <a:gd name="connsiteY1" fmla="*/ 512466 h 1235947"/>
              <a:gd name="connsiteX2" fmla="*/ 341694 w 341694"/>
              <a:gd name="connsiteY2" fmla="*/ 1235947 h 12359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41694" h="1235947">
                <a:moveTo>
                  <a:pt x="321598" y="0"/>
                </a:moveTo>
                <a:cubicBezTo>
                  <a:pt x="159149" y="153237"/>
                  <a:pt x="-3299" y="306475"/>
                  <a:pt x="50" y="512466"/>
                </a:cubicBezTo>
                <a:cubicBezTo>
                  <a:pt x="3399" y="718457"/>
                  <a:pt x="266331" y="1106993"/>
                  <a:pt x="341694" y="1235947"/>
                </a:cubicBezTo>
              </a:path>
            </a:pathLst>
          </a:custGeom>
          <a:noFill/>
          <a:ln w="28575">
            <a:solidFill>
              <a:srgbClr val="0000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2" name="Rectangle 41">
                <a:extLst>
                  <a:ext uri="{FF2B5EF4-FFF2-40B4-BE49-F238E27FC236}">
                    <a16:creationId xmlns:a16="http://schemas.microsoft.com/office/drawing/2014/main" id="{0BC2FADF-D84D-4A6D-A063-A5CB0104B542}"/>
                  </a:ext>
                </a:extLst>
              </p:cNvPr>
              <p:cNvSpPr/>
              <p:nvPr/>
            </p:nvSpPr>
            <p:spPr>
              <a:xfrm>
                <a:off x="2590800" y="5257800"/>
                <a:ext cx="500458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sz="24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𝑫</m:t>
                      </m:r>
                    </m:oMath>
                  </m:oMathPara>
                </a14:m>
                <a:endParaRPr kumimoji="0" 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mc:Choice>
        <mc:Fallback xmlns="">
          <p:sp>
            <p:nvSpPr>
              <p:cNvPr id="42" name="Rectangle 41">
                <a:extLst>
                  <a:ext uri="{FF2B5EF4-FFF2-40B4-BE49-F238E27FC236}">
                    <a16:creationId xmlns:a16="http://schemas.microsoft.com/office/drawing/2014/main" id="{0BC2FADF-D84D-4A6D-A063-A5CB0104B542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90800" y="5257800"/>
                <a:ext cx="500458" cy="461665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3" name="Freeform: Shape 42">
            <a:extLst>
              <a:ext uri="{FF2B5EF4-FFF2-40B4-BE49-F238E27FC236}">
                <a16:creationId xmlns:a16="http://schemas.microsoft.com/office/drawing/2014/main" id="{48A7439A-0847-4442-9092-3833FA08524D}"/>
              </a:ext>
            </a:extLst>
          </p:cNvPr>
          <p:cNvSpPr/>
          <p:nvPr/>
        </p:nvSpPr>
        <p:spPr>
          <a:xfrm rot="5400000">
            <a:off x="3538384" y="1122681"/>
            <a:ext cx="341694" cy="1235947"/>
          </a:xfrm>
          <a:custGeom>
            <a:avLst/>
            <a:gdLst>
              <a:gd name="connsiteX0" fmla="*/ 321598 w 341694"/>
              <a:gd name="connsiteY0" fmla="*/ 0 h 1235947"/>
              <a:gd name="connsiteX1" fmla="*/ 50 w 341694"/>
              <a:gd name="connsiteY1" fmla="*/ 512466 h 1235947"/>
              <a:gd name="connsiteX2" fmla="*/ 341694 w 341694"/>
              <a:gd name="connsiteY2" fmla="*/ 1235947 h 12359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41694" h="1235947">
                <a:moveTo>
                  <a:pt x="321598" y="0"/>
                </a:moveTo>
                <a:cubicBezTo>
                  <a:pt x="159149" y="153237"/>
                  <a:pt x="-3299" y="306475"/>
                  <a:pt x="50" y="512466"/>
                </a:cubicBezTo>
                <a:cubicBezTo>
                  <a:pt x="3399" y="718457"/>
                  <a:pt x="266331" y="1106993"/>
                  <a:pt x="341694" y="1235947"/>
                </a:cubicBezTo>
              </a:path>
            </a:pathLst>
          </a:custGeom>
          <a:noFill/>
          <a:ln w="28575">
            <a:solidFill>
              <a:srgbClr val="0000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4" name="Rectangle 43">
                <a:extLst>
                  <a:ext uri="{FF2B5EF4-FFF2-40B4-BE49-F238E27FC236}">
                    <a16:creationId xmlns:a16="http://schemas.microsoft.com/office/drawing/2014/main" id="{C31C89A3-CECD-4C84-AFDE-3970D0C7AE14}"/>
                  </a:ext>
                </a:extLst>
              </p:cNvPr>
              <p:cNvSpPr/>
              <p:nvPr/>
            </p:nvSpPr>
            <p:spPr>
              <a:xfrm>
                <a:off x="4067030" y="1338974"/>
                <a:ext cx="461986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sz="24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𝑪</m:t>
                      </m:r>
                    </m:oMath>
                  </m:oMathPara>
                </a14:m>
                <a:endParaRPr kumimoji="0" 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mc:Choice>
        <mc:Fallback xmlns="">
          <p:sp>
            <p:nvSpPr>
              <p:cNvPr id="44" name="Rectangle 43">
                <a:extLst>
                  <a:ext uri="{FF2B5EF4-FFF2-40B4-BE49-F238E27FC236}">
                    <a16:creationId xmlns:a16="http://schemas.microsoft.com/office/drawing/2014/main" id="{C31C89A3-CECD-4C84-AFDE-3970D0C7AE1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67030" y="1338974"/>
                <a:ext cx="461986" cy="461665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5" name="Rectangle">
            <a:extLst>
              <a:ext uri="{FF2B5EF4-FFF2-40B4-BE49-F238E27FC236}">
                <a16:creationId xmlns:a16="http://schemas.microsoft.com/office/drawing/2014/main" id="{F47E54B2-2492-4991-A3D5-E7AA28327A58}"/>
              </a:ext>
            </a:extLst>
          </p:cNvPr>
          <p:cNvSpPr/>
          <p:nvPr/>
        </p:nvSpPr>
        <p:spPr>
          <a:xfrm>
            <a:off x="2315283" y="5760298"/>
            <a:ext cx="3130160" cy="431800"/>
          </a:xfrm>
          <a:prstGeom prst="rect">
            <a:avLst/>
          </a:prstGeom>
          <a:solidFill>
            <a:srgbClr val="FFFFFF"/>
          </a:solidFill>
          <a:ln w="12700">
            <a:noFill/>
          </a:ln>
          <a:effectLst/>
        </p:spPr>
        <p:txBody>
          <a:bodyPr lIns="50800" tIns="50800" rIns="50800" bIns="50800" anchor="ctr"/>
          <a:lstStyle/>
          <a:p>
            <a:pPr marL="39686" marR="39686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62B6B"/>
              </a:buClr>
              <a:buSzTx/>
              <a:buFontTx/>
              <a:buNone/>
              <a:tabLst/>
              <a:defRPr sz="2400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Times"/>
                <a:ea typeface="Times"/>
                <a:cs typeface="Times"/>
                <a:sym typeface="Times"/>
              </a:defRPr>
            </a:pPr>
            <a:endParaRPr kumimoji="0" sz="2400" b="0" i="0" u="none" strike="noStrike" kern="1200" cap="none" spc="0" normalizeH="0" baseline="0" noProof="0">
              <a:ln>
                <a:noFill/>
              </a:ln>
              <a:solidFill>
                <a:srgbClr val="062B6B"/>
              </a:solidFill>
              <a:effectLst/>
              <a:uLnTx/>
              <a:uFill>
                <a:solidFill>
                  <a:srgbClr val="062B6B"/>
                </a:solidFill>
              </a:uFill>
              <a:latin typeface="Times"/>
              <a:sym typeface="Times"/>
            </a:endParaRPr>
          </a:p>
        </p:txBody>
      </p:sp>
      <p:sp>
        <p:nvSpPr>
          <p:cNvPr id="46" name="Rectangle: Rounded Corners 45">
            <a:extLst>
              <a:ext uri="{FF2B5EF4-FFF2-40B4-BE49-F238E27FC236}">
                <a16:creationId xmlns:a16="http://schemas.microsoft.com/office/drawing/2014/main" id="{842A4A8C-136F-4E9D-936F-D7BDFE183A95}"/>
              </a:ext>
            </a:extLst>
          </p:cNvPr>
          <p:cNvSpPr/>
          <p:nvPr/>
        </p:nvSpPr>
        <p:spPr>
          <a:xfrm>
            <a:off x="1391393" y="2235715"/>
            <a:ext cx="692817" cy="583534"/>
          </a:xfrm>
          <a:prstGeom prst="roundRect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7267843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xit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xit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1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xit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1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xit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2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xit" presetSubtype="8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animEffect transition="out" filter="wipe(left)">
                                      <p:cBhvr>
                                        <p:cTn id="57" dur="1000" fill="hold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xit" presetSubtype="8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animEffect transition="out" filter="wipe(left)">
                                      <p:cBhvr>
                                        <p:cTn id="62" dur="1000" fill="hold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3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26" grpId="0" animBg="1"/>
      <p:bldP spid="27" grpId="0" animBg="1"/>
      <p:bldP spid="28" grpId="0" animBg="1"/>
      <p:bldP spid="31" grpId="0" animBg="1" advAuto="0"/>
      <p:bldP spid="22" grpId="0" animBg="1"/>
      <p:bldP spid="38" grpId="0"/>
      <p:bldP spid="39" grpId="0" animBg="1"/>
      <p:bldP spid="40" grpId="0"/>
      <p:bldP spid="41" grpId="0" animBg="1"/>
      <p:bldP spid="42" grpId="0"/>
      <p:bldP spid="43" grpId="0" animBg="1"/>
      <p:bldP spid="44" grpId="0"/>
      <p:bldP spid="45" grpId="0" animBg="1" advAuto="0"/>
      <p:bldP spid="46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E3915E-6376-884F-BBF5-CEE0CB825E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Aside: Logic Using Multiplexers (II)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DBE5E70-9CE7-7E45-9D7C-141934D3F4B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Multiplexers can be used as lookup tables to perform logic functions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5E03336-3A2D-F545-8B96-BAEC11B69B4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8B19D7DF-598B-483B-A6D0-8553CDFAE631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E81630D-D706-6A47-AF58-1C63D2108C7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2286000"/>
            <a:ext cx="7918515" cy="243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6791820"/>
      </p:ext>
    </p:extLst>
  </p:cSld>
  <p:clrMapOvr>
    <a:masterClrMapping/>
  </p:clrMapOvr>
  <p:transition/>
</p:sld>
</file>

<file path=ppt/slides/slide1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8" name="Two-Level Simplification"/>
          <p:cNvSpPr txBox="1">
            <a:spLocks noGrp="1"/>
          </p:cNvSpPr>
          <p:nvPr>
            <p:ph type="title"/>
          </p:nvPr>
        </p:nvSpPr>
        <p:spPr>
          <a:xfrm>
            <a:off x="228600" y="152400"/>
            <a:ext cx="8915400" cy="1066800"/>
          </a:xfrm>
          <a:prstGeom prst="rect">
            <a:avLst/>
          </a:prstGeom>
        </p:spPr>
        <p:txBody>
          <a:bodyPr/>
          <a:lstStyle/>
          <a:p>
            <a:r>
              <a:rPr lang="en-US" sz="3600" dirty="0"/>
              <a:t>K-map Example: Two-bit Comparator (3)</a:t>
            </a:r>
            <a:endParaRPr sz="3600" dirty="0"/>
          </a:p>
        </p:txBody>
      </p:sp>
      <p:sp>
        <p:nvSpPr>
          <p:cNvPr id="52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86CB4B4D-7CA3-9044-876B-883B54F8677D}" type="slidenum">
              <a:rPr kumimoji="0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150</a:t>
            </a:fld>
            <a:endParaRPr kumimoji="0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  <p:graphicFrame>
        <p:nvGraphicFramePr>
          <p:cNvPr id="522" name="Table"/>
          <p:cNvGraphicFramePr/>
          <p:nvPr/>
        </p:nvGraphicFramePr>
        <p:xfrm>
          <a:off x="5562600" y="990600"/>
          <a:ext cx="2667000" cy="5354320"/>
        </p:xfrm>
        <a:graphic>
          <a:graphicData uri="http://schemas.openxmlformats.org/drawingml/2006/table">
            <a:tbl>
              <a:tblPr/>
              <a:tblGrid>
                <a:gridCol w="381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81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81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81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810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8100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79400"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A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B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C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D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F1</a:t>
                      </a:r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F2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F3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79400"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79400"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79400"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79400"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79400"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79400"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9400"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79400"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79400"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79400"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79400"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79400"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79400"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279400"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279400"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279400"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</a:tbl>
          </a:graphicData>
        </a:graphic>
      </p:graphicFrame>
      <p:graphicFrame>
        <p:nvGraphicFramePr>
          <p:cNvPr id="15" name="Table">
            <a:extLst>
              <a:ext uri="{FF2B5EF4-FFF2-40B4-BE49-F238E27FC236}">
                <a16:creationId xmlns:a16="http://schemas.microsoft.com/office/drawing/2014/main" id="{C2D769E5-4632-48E0-A4F5-6697366E653F}"/>
              </a:ext>
            </a:extLst>
          </p:cNvPr>
          <p:cNvGraphicFramePr/>
          <p:nvPr>
            <p:extLst/>
          </p:nvPr>
        </p:nvGraphicFramePr>
        <p:xfrm>
          <a:off x="533400" y="762000"/>
          <a:ext cx="4038600" cy="3898554"/>
        </p:xfrm>
        <a:graphic>
          <a:graphicData uri="http://schemas.openxmlformats.org/drawingml/2006/table">
            <a:tbl>
              <a:tblPr/>
              <a:tblGrid>
                <a:gridCol w="40386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038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0772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0772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0772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80772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649759">
                <a:tc>
                  <a:txBody>
                    <a:bodyPr/>
                    <a:lstStyle/>
                    <a:p>
                      <a:pPr marR="39686" algn="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2000"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defRPr>
                      </a:pPr>
                      <a:endParaRPr/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endParaRPr sz="1100" b="1">
                        <a:solidFill>
                          <a:srgbClr val="2F2F2F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 rowSpan="2"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00</a:t>
                      </a:r>
                      <a:endParaRPr sz="2000" b="1">
                        <a:solidFill>
                          <a:srgbClr val="2F2F2F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50800" marR="50800" marT="50800" marB="50800" anchor="b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 rowSpan="2"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01</a:t>
                      </a:r>
                      <a:endParaRPr sz="2000" b="1">
                        <a:solidFill>
                          <a:srgbClr val="2F2F2F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50800" marR="50800" marT="50800" marB="50800" anchor="b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 rowSpan="2"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11</a:t>
                      </a:r>
                      <a:endParaRPr sz="2000" b="1">
                        <a:solidFill>
                          <a:srgbClr val="2F2F2F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50800" marR="50800" marT="50800" marB="50800" anchor="b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 rowSpan="2"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10</a:t>
                      </a:r>
                      <a:endParaRPr sz="2000" b="1">
                        <a:solidFill>
                          <a:srgbClr val="2F2F2F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50800" marR="50800" marT="50800" marB="50800" anchor="b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49759"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endParaRPr sz="1100" b="1">
                        <a:solidFill>
                          <a:srgbClr val="2F2F2F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2000"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defRPr>
                      </a:pPr>
                      <a:endParaRPr/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49759">
                <a:tc gridSpan="2">
                  <a:txBody>
                    <a:bodyPr/>
                    <a:lstStyle/>
                    <a:p>
                      <a:pPr marR="39686" algn="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00</a:t>
                      </a:r>
                      <a:endParaRPr sz="2000" b="1">
                        <a:solidFill>
                          <a:srgbClr val="2F2F2F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endParaRPr sz="2400" b="1">
                        <a:solidFill>
                          <a:srgbClr val="C00000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2400" b="1">
                          <a:solidFill>
                            <a:srgbClr val="C00000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  <a:endParaRPr sz="2400" b="1">
                        <a:solidFill>
                          <a:srgbClr val="C00000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2400" b="1">
                          <a:solidFill>
                            <a:srgbClr val="C00000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  <a:endParaRPr sz="2400" b="1">
                        <a:solidFill>
                          <a:srgbClr val="C00000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2400" b="1">
                          <a:solidFill>
                            <a:srgbClr val="C00000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  <a:endParaRPr sz="2400" b="1">
                        <a:solidFill>
                          <a:srgbClr val="C00000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49759">
                <a:tc gridSpan="2">
                  <a:txBody>
                    <a:bodyPr/>
                    <a:lstStyle/>
                    <a:p>
                      <a:pPr marR="39686" algn="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01</a:t>
                      </a:r>
                      <a:endParaRPr sz="2000" b="1">
                        <a:solidFill>
                          <a:srgbClr val="2F2F2F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endParaRPr sz="2400" b="1">
                        <a:solidFill>
                          <a:srgbClr val="C00000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endParaRPr sz="2400" b="1">
                        <a:solidFill>
                          <a:srgbClr val="C00000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2400" b="1">
                          <a:solidFill>
                            <a:srgbClr val="C00000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  <a:endParaRPr sz="2400" b="1">
                        <a:solidFill>
                          <a:srgbClr val="C00000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2400" b="1">
                          <a:solidFill>
                            <a:srgbClr val="C00000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  <a:endParaRPr sz="2400" b="1">
                        <a:solidFill>
                          <a:srgbClr val="C00000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49759">
                <a:tc gridSpan="2">
                  <a:txBody>
                    <a:bodyPr/>
                    <a:lstStyle/>
                    <a:p>
                      <a:pPr marR="39686" algn="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11</a:t>
                      </a:r>
                      <a:endParaRPr sz="2000" b="1">
                        <a:solidFill>
                          <a:srgbClr val="2F2F2F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endParaRPr sz="2400" b="1">
                        <a:solidFill>
                          <a:srgbClr val="C00000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endParaRPr sz="2400" b="1">
                        <a:solidFill>
                          <a:srgbClr val="C00000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endParaRPr sz="2400" b="1">
                        <a:solidFill>
                          <a:srgbClr val="C00000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lvl="0" algn="ctr" defTabSz="914400">
                        <a:buNone/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endParaRPr sz="2400" b="1" i="0" u="none" strike="noStrike" noProof="0">
                        <a:solidFill>
                          <a:srgbClr val="C00000"/>
                        </a:solidFill>
                        <a:uFill>
                          <a:solidFill>
                            <a:srgbClr val="2F2F2F"/>
                          </a:solidFill>
                        </a:uFill>
                        <a:latin typeface="Tahoma"/>
                        <a:sym typeface="Arial"/>
                      </a:endParaRP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49759">
                <a:tc gridSpan="2">
                  <a:txBody>
                    <a:bodyPr/>
                    <a:lstStyle/>
                    <a:p>
                      <a:pPr marR="39686" algn="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2000" b="1" dirty="0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10</a:t>
                      </a:r>
                      <a:endParaRPr sz="2000" b="1" dirty="0">
                        <a:solidFill>
                          <a:srgbClr val="2F2F2F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endParaRPr sz="2400" b="1">
                        <a:solidFill>
                          <a:srgbClr val="C00000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endParaRPr sz="2400" b="1">
                        <a:solidFill>
                          <a:srgbClr val="C00000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2400" b="1" dirty="0">
                          <a:solidFill>
                            <a:srgbClr val="C00000"/>
                          </a:solidFill>
                        </a:rPr>
                        <a:t>1</a:t>
                      </a:r>
                      <a:endParaRPr sz="2400" b="1" dirty="0">
                        <a:solidFill>
                          <a:srgbClr val="C00000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endParaRPr sz="2400" b="1" dirty="0">
                        <a:solidFill>
                          <a:srgbClr val="C00000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13" name="K-map for F1">
            <a:extLst>
              <a:ext uri="{FF2B5EF4-FFF2-40B4-BE49-F238E27FC236}">
                <a16:creationId xmlns:a16="http://schemas.microsoft.com/office/drawing/2014/main" id="{8007391A-7308-4A96-8188-90B39070358C}"/>
              </a:ext>
            </a:extLst>
          </p:cNvPr>
          <p:cNvSpPr txBox="1"/>
          <p:nvPr/>
        </p:nvSpPr>
        <p:spPr>
          <a:xfrm>
            <a:off x="1961948" y="942586"/>
            <a:ext cx="2197076" cy="4719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marL="39686" marR="39686" defTabSz="914400">
              <a:defRPr sz="2000" b="1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39686" marR="39686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2400" b="1" i="1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ahoma"/>
                <a:cs typeface="Arial"/>
                <a:sym typeface="Arial"/>
              </a:rPr>
              <a:t>K-map for F</a:t>
            </a:r>
            <a:r>
              <a:rPr kumimoji="0" lang="en-US" sz="2400" b="1" i="1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ahoma"/>
                <a:cs typeface="Arial"/>
                <a:sym typeface="Arial"/>
              </a:rPr>
              <a:t>2</a:t>
            </a:r>
            <a:endParaRPr kumimoji="0" sz="2400" b="1" i="1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>
                <a:solidFill>
                  <a:srgbClr val="000000"/>
                </a:solidFill>
              </a:uFill>
              <a:latin typeface="Tahoma"/>
              <a:cs typeface="Arial"/>
              <a:sym typeface="Arial"/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48CC634B-0E6E-4B6E-93C1-0B8D8E7E0B55}"/>
              </a:ext>
            </a:extLst>
          </p:cNvPr>
          <p:cNvGrpSpPr/>
          <p:nvPr/>
        </p:nvGrpSpPr>
        <p:grpSpPr>
          <a:xfrm>
            <a:off x="526383" y="1536354"/>
            <a:ext cx="1150017" cy="723692"/>
            <a:chOff x="381000" y="1976735"/>
            <a:chExt cx="1150017" cy="723692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6" name="Rectangle 15">
                  <a:extLst>
                    <a:ext uri="{FF2B5EF4-FFF2-40B4-BE49-F238E27FC236}">
                      <a16:creationId xmlns:a16="http://schemas.microsoft.com/office/drawing/2014/main" id="{5C00CA86-AD30-482A-976F-FBE2066E1A7C}"/>
                    </a:ext>
                  </a:extLst>
                </p:cNvPr>
                <p:cNvSpPr/>
                <p:nvPr/>
              </p:nvSpPr>
              <p:spPr>
                <a:xfrm>
                  <a:off x="381000" y="2238762"/>
                  <a:ext cx="696023" cy="461665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kumimoji="0" lang="en-US" sz="2400" b="1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uLnTx/>
                            <a:uFill>
                              <a:solidFill>
                                <a:srgbClr val="D21C42"/>
                              </a:solidFill>
                            </a:uFill>
                            <a:latin typeface="Cambria Math" panose="02040503050406030204" pitchFamily="18" charset="0"/>
                            <a:ea typeface="Arial"/>
                            <a:cs typeface="Arial"/>
                            <a:sym typeface="Arial"/>
                          </a:rPr>
                          <m:t>𝑨𝑩</m:t>
                        </m:r>
                      </m:oMath>
                    </m:oMathPara>
                  </a14:m>
                  <a:endParaRPr kumimoji="0" lang="en-US" sz="24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34" charset="-128"/>
                    <a:cs typeface="+mn-cs"/>
                  </a:endParaRPr>
                </a:p>
              </p:txBody>
            </p:sp>
          </mc:Choice>
          <mc:Fallback xmlns="">
            <p:sp>
              <p:nvSpPr>
                <p:cNvPr id="16" name="Rectangle 15">
                  <a:extLst>
                    <a:ext uri="{FF2B5EF4-FFF2-40B4-BE49-F238E27FC236}">
                      <a16:creationId xmlns:a16="http://schemas.microsoft.com/office/drawing/2014/main" id="{5C00CA86-AD30-482A-976F-FBE2066E1A7C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81000" y="2238762"/>
                  <a:ext cx="696023" cy="461665"/>
                </a:xfrm>
                <a:prstGeom prst="rect">
                  <a:avLst/>
                </a:prstGeom>
                <a:blipFill>
                  <a:blip r:embed="rId2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7" name="Rectangle 16">
                  <a:extLst>
                    <a:ext uri="{FF2B5EF4-FFF2-40B4-BE49-F238E27FC236}">
                      <a16:creationId xmlns:a16="http://schemas.microsoft.com/office/drawing/2014/main" id="{85552D40-7112-41A8-B6FC-280B7E1F6F73}"/>
                    </a:ext>
                  </a:extLst>
                </p:cNvPr>
                <p:cNvSpPr/>
                <p:nvPr/>
              </p:nvSpPr>
              <p:spPr>
                <a:xfrm>
                  <a:off x="838200" y="1976735"/>
                  <a:ext cx="692817" cy="461665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kumimoji="0" lang="en-US" sz="2400" b="1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uLnTx/>
                            <a:uFill>
                              <a:solidFill>
                                <a:srgbClr val="D21C42"/>
                              </a:solidFill>
                            </a:uFill>
                            <a:latin typeface="Cambria Math" panose="02040503050406030204" pitchFamily="18" charset="0"/>
                            <a:ea typeface="Arial"/>
                            <a:cs typeface="Arial"/>
                            <a:sym typeface="Arial"/>
                          </a:rPr>
                          <m:t>𝑪𝑫</m:t>
                        </m:r>
                      </m:oMath>
                    </m:oMathPara>
                  </a14:m>
                  <a:endParaRPr kumimoji="0" lang="en-US" sz="24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34" charset="-128"/>
                    <a:cs typeface="+mn-cs"/>
                  </a:endParaRPr>
                </a:p>
              </p:txBody>
            </p:sp>
          </mc:Choice>
          <mc:Fallback xmlns="">
            <p:sp>
              <p:nvSpPr>
                <p:cNvPr id="17" name="Rectangle 16">
                  <a:extLst>
                    <a:ext uri="{FF2B5EF4-FFF2-40B4-BE49-F238E27FC236}">
                      <a16:creationId xmlns:a16="http://schemas.microsoft.com/office/drawing/2014/main" id="{85552D40-7112-41A8-B6FC-280B7E1F6F73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38200" y="1976735"/>
                  <a:ext cx="692817" cy="461665"/>
                </a:xfrm>
                <a:prstGeom prst="rect">
                  <a:avLst/>
                </a:prstGeom>
                <a:blipFill>
                  <a:blip r:embed="rId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8" name="Line">
              <a:extLst>
                <a:ext uri="{FF2B5EF4-FFF2-40B4-BE49-F238E27FC236}">
                  <a16:creationId xmlns:a16="http://schemas.microsoft.com/office/drawing/2014/main" id="{398CDB36-67A1-4EA8-ABE5-F4CE9715ED5D}"/>
                </a:ext>
              </a:extLst>
            </p:cNvPr>
            <p:cNvSpPr/>
            <p:nvPr/>
          </p:nvSpPr>
          <p:spPr>
            <a:xfrm>
              <a:off x="780180" y="2192306"/>
              <a:ext cx="407377" cy="320040"/>
            </a:xfrm>
            <a:prstGeom prst="line">
              <a:avLst/>
            </a:prstGeom>
            <a:noFill/>
            <a:ln w="25400" cap="flat">
              <a:solidFill>
                <a:srgbClr val="062B6B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</p:grp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B89EB210-7952-4BA5-9C7C-B9F0DBE24365}"/>
              </a:ext>
            </a:extLst>
          </p:cNvPr>
          <p:cNvSpPr/>
          <p:nvPr/>
        </p:nvSpPr>
        <p:spPr>
          <a:xfrm>
            <a:off x="7337136" y="990600"/>
            <a:ext cx="547472" cy="5354320"/>
          </a:xfrm>
          <a:prstGeom prst="roundRect">
            <a:avLst/>
          </a:prstGeom>
          <a:noFill/>
          <a:ln w="57150">
            <a:solidFill>
              <a:srgbClr val="C0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6C3A570D-23C4-42DB-B745-70BCDA37CFEA}"/>
              </a:ext>
            </a:extLst>
          </p:cNvPr>
          <p:cNvCxnSpPr/>
          <p:nvPr/>
        </p:nvCxnSpPr>
        <p:spPr>
          <a:xfrm>
            <a:off x="6553200" y="2595265"/>
            <a:ext cx="1676400" cy="0"/>
          </a:xfrm>
          <a:prstGeom prst="line">
            <a:avLst/>
          </a:prstGeom>
          <a:ln w="38100">
            <a:solidFill>
              <a:srgbClr val="C00000"/>
            </a:solidFill>
            <a:prstDash val="sys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2A07B2A3-1BA4-46AB-9438-A5B193A7BD47}"/>
              </a:ext>
            </a:extLst>
          </p:cNvPr>
          <p:cNvCxnSpPr/>
          <p:nvPr/>
        </p:nvCxnSpPr>
        <p:spPr>
          <a:xfrm>
            <a:off x="6553200" y="3810000"/>
            <a:ext cx="1676400" cy="0"/>
          </a:xfrm>
          <a:prstGeom prst="line">
            <a:avLst/>
          </a:prstGeom>
          <a:ln w="38100">
            <a:solidFill>
              <a:srgbClr val="C00000"/>
            </a:solidFill>
            <a:prstDash val="sys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C4ECB457-2103-4E87-8B15-2F487C2F8CDD}"/>
              </a:ext>
            </a:extLst>
          </p:cNvPr>
          <p:cNvCxnSpPr/>
          <p:nvPr/>
        </p:nvCxnSpPr>
        <p:spPr>
          <a:xfrm>
            <a:off x="6553200" y="5105400"/>
            <a:ext cx="1676400" cy="0"/>
          </a:xfrm>
          <a:prstGeom prst="line">
            <a:avLst/>
          </a:prstGeom>
          <a:ln w="38100">
            <a:solidFill>
              <a:srgbClr val="C00000"/>
            </a:solidFill>
            <a:prstDash val="sys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Rectangle 5">
            <a:extLst>
              <a:ext uri="{FF2B5EF4-FFF2-40B4-BE49-F238E27FC236}">
                <a16:creationId xmlns:a16="http://schemas.microsoft.com/office/drawing/2014/main" id="{28A8DC01-F5EE-4F9E-9CAA-A6A7C54C6F60}"/>
              </a:ext>
            </a:extLst>
          </p:cNvPr>
          <p:cNvSpPr/>
          <p:nvPr/>
        </p:nvSpPr>
        <p:spPr>
          <a:xfrm>
            <a:off x="2302992" y="2148324"/>
            <a:ext cx="499415" cy="471924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  <p:sp>
        <p:nvSpPr>
          <p:cNvPr id="29" name="F1 =…">
            <a:extLst>
              <a:ext uri="{FF2B5EF4-FFF2-40B4-BE49-F238E27FC236}">
                <a16:creationId xmlns:a16="http://schemas.microsoft.com/office/drawing/2014/main" id="{B661B098-39E9-44BA-981D-AFD0BE9B7E7C}"/>
              </a:ext>
            </a:extLst>
          </p:cNvPr>
          <p:cNvSpPr txBox="1"/>
          <p:nvPr/>
        </p:nvSpPr>
        <p:spPr>
          <a:xfrm>
            <a:off x="228600" y="5420750"/>
            <a:ext cx="836769" cy="36522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25400" tIns="25400" rIns="25400" bIns="25400">
            <a:spAutoFit/>
          </a:bodyPr>
          <a:lstStyle/>
          <a:p>
            <a:pPr marL="38100" marR="38100" lvl="0" indent="0" algn="ctr" defTabSz="914400" rtl="0" eaLnBrk="0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C4237C"/>
              </a:buClr>
              <a:buSzTx/>
              <a:buFont typeface="Arial"/>
              <a:buNone/>
              <a:tabLst/>
              <a:defRPr sz="1800" b="1">
                <a:solidFill>
                  <a:srgbClr val="DA273E"/>
                </a:solidFill>
                <a:uFill>
                  <a:solidFill>
                    <a:srgbClr val="DA273E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kumimoji="0" lang="en-US" sz="2400" b="1" i="0" u="none" strike="noStrike" kern="1200" cap="none" spc="0" normalizeH="0" baseline="0" noProof="0">
                <a:ln>
                  <a:noFill/>
                </a:ln>
                <a:solidFill>
                  <a:srgbClr val="DA273E"/>
                </a:solidFill>
                <a:effectLst/>
                <a:uLnTx/>
                <a:uFill>
                  <a:solidFill>
                    <a:srgbClr val="DA273E"/>
                  </a:solidFill>
                </a:uFill>
                <a:latin typeface="Arial"/>
                <a:cs typeface="Arial"/>
                <a:sym typeface="Arial"/>
              </a:rPr>
              <a:t>F2 = </a:t>
            </a:r>
            <a:endParaRPr kumimoji="0" sz="2400" b="1" i="0" u="none" strike="noStrike" kern="1200" cap="none" spc="0" normalizeH="0" baseline="0" noProof="0">
              <a:ln>
                <a:noFill/>
              </a:ln>
              <a:solidFill>
                <a:srgbClr val="DA273E"/>
              </a:solidFill>
              <a:effectLst/>
              <a:uLnTx/>
              <a:uFill>
                <a:solidFill>
                  <a:srgbClr val="DA273E"/>
                </a:solidFill>
              </a:uFill>
              <a:latin typeface="Arial"/>
              <a:cs typeface="Arial"/>
              <a:sym typeface="Arial"/>
            </a:endParaRPr>
          </a:p>
        </p:txBody>
      </p:sp>
      <p:sp>
        <p:nvSpPr>
          <p:cNvPr id="22" name="A'C + A'B'D + B'CD">
            <a:extLst>
              <a:ext uri="{FF2B5EF4-FFF2-40B4-BE49-F238E27FC236}">
                <a16:creationId xmlns:a16="http://schemas.microsoft.com/office/drawing/2014/main" id="{79873047-40C3-4826-A8E2-09DE3C57E4F1}"/>
              </a:ext>
            </a:extLst>
          </p:cNvPr>
          <p:cNvSpPr txBox="1"/>
          <p:nvPr/>
        </p:nvSpPr>
        <p:spPr>
          <a:xfrm>
            <a:off x="1065369" y="5352908"/>
            <a:ext cx="2545056" cy="41036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marL="39686" marR="39686" defTabSz="914400">
              <a:defRPr sz="1800" b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39370" marR="3937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2000" b="1" i="0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Arial"/>
                <a:cs typeface="Arial"/>
                <a:sym typeface="Arial"/>
              </a:rPr>
              <a:t>A'C + A'B'D + </a:t>
            </a:r>
            <a:r>
              <a:rPr kumimoji="0" lang="en-GB" sz="2000" b="1" i="0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Arial"/>
                <a:cs typeface="Arial"/>
                <a:sym typeface="Arial"/>
              </a:rPr>
              <a:t>B'CD</a:t>
            </a:r>
            <a:endParaRPr kumimoji="0" lang="en-US" sz="1800" b="1" i="0" u="none" strike="noStrike" kern="1200" cap="none" spc="0" normalizeH="0" baseline="0" noProof="0">
              <a:ln>
                <a:noFill/>
              </a:ln>
              <a:solidFill>
                <a:srgbClr val="062B6B"/>
              </a:solidFill>
              <a:effectLst/>
              <a:uLnTx/>
              <a:uFill>
                <a:solidFill>
                  <a:srgbClr val="062B6B"/>
                </a:solidFill>
              </a:uFill>
              <a:latin typeface="Arial"/>
              <a:cs typeface="Arial"/>
              <a:sym typeface="Arial"/>
            </a:endParaRPr>
          </a:p>
        </p:txBody>
      </p:sp>
      <p:sp>
        <p:nvSpPr>
          <p:cNvPr id="31" name="Rectangle">
            <a:extLst>
              <a:ext uri="{FF2B5EF4-FFF2-40B4-BE49-F238E27FC236}">
                <a16:creationId xmlns:a16="http://schemas.microsoft.com/office/drawing/2014/main" id="{B5DFBCCB-102C-40A6-BA21-58059B4AD04C}"/>
              </a:ext>
            </a:extLst>
          </p:cNvPr>
          <p:cNvSpPr/>
          <p:nvPr/>
        </p:nvSpPr>
        <p:spPr>
          <a:xfrm>
            <a:off x="1120074" y="5378548"/>
            <a:ext cx="717549" cy="431800"/>
          </a:xfrm>
          <a:prstGeom prst="rect">
            <a:avLst/>
          </a:prstGeom>
          <a:solidFill>
            <a:srgbClr val="FFFFFF"/>
          </a:solidFill>
          <a:ln w="12700">
            <a:noFill/>
          </a:ln>
          <a:effectLst/>
        </p:spPr>
        <p:txBody>
          <a:bodyPr lIns="50800" tIns="50800" rIns="50800" bIns="50800" anchor="ctr"/>
          <a:lstStyle/>
          <a:p>
            <a:pPr marL="39686" marR="39686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62B6B"/>
              </a:buClr>
              <a:buSzTx/>
              <a:buFontTx/>
              <a:buNone/>
              <a:tabLst/>
              <a:defRPr sz="2400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Times"/>
                <a:ea typeface="Times"/>
                <a:cs typeface="Times"/>
                <a:sym typeface="Times"/>
              </a:defRPr>
            </a:pPr>
            <a:endParaRPr kumimoji="0" sz="2400" b="0" i="0" u="none" strike="noStrike" kern="1200" cap="none" spc="0" normalizeH="0" baseline="0" noProof="0">
              <a:ln>
                <a:noFill/>
              </a:ln>
              <a:solidFill>
                <a:srgbClr val="062B6B"/>
              </a:solidFill>
              <a:effectLst/>
              <a:uLnTx/>
              <a:uFill>
                <a:solidFill>
                  <a:srgbClr val="062B6B"/>
                </a:solidFill>
              </a:uFill>
              <a:latin typeface="Times"/>
              <a:sym typeface="Times"/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0F3F106E-93EC-454D-A451-84A2F516765A}"/>
              </a:ext>
            </a:extLst>
          </p:cNvPr>
          <p:cNvSpPr/>
          <p:nvPr/>
        </p:nvSpPr>
        <p:spPr>
          <a:xfrm>
            <a:off x="3145167" y="2148324"/>
            <a:ext cx="499415" cy="471924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524E1E7E-652B-4595-B05C-A48C26979A4C}"/>
              </a:ext>
            </a:extLst>
          </p:cNvPr>
          <p:cNvSpPr/>
          <p:nvPr/>
        </p:nvSpPr>
        <p:spPr>
          <a:xfrm>
            <a:off x="3926210" y="2160039"/>
            <a:ext cx="499415" cy="471924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2B1C9AA5-99AE-4EF2-97E6-2FD0D4B0FFF1}"/>
              </a:ext>
            </a:extLst>
          </p:cNvPr>
          <p:cNvSpPr/>
          <p:nvPr/>
        </p:nvSpPr>
        <p:spPr>
          <a:xfrm>
            <a:off x="3064277" y="2819454"/>
            <a:ext cx="499415" cy="471924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EB516A7C-0FAB-4559-9F38-AD2485F03B33}"/>
              </a:ext>
            </a:extLst>
          </p:cNvPr>
          <p:cNvSpPr/>
          <p:nvPr/>
        </p:nvSpPr>
        <p:spPr>
          <a:xfrm>
            <a:off x="3995374" y="2782071"/>
            <a:ext cx="499415" cy="471924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5808EA5B-4EA5-4E41-AFA9-8ACBB24FB9A7}"/>
              </a:ext>
            </a:extLst>
          </p:cNvPr>
          <p:cNvSpPr/>
          <p:nvPr/>
        </p:nvSpPr>
        <p:spPr>
          <a:xfrm>
            <a:off x="3064277" y="4146116"/>
            <a:ext cx="499415" cy="471924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  <p:sp>
        <p:nvSpPr>
          <p:cNvPr id="36" name="Rectangle">
            <a:extLst>
              <a:ext uri="{FF2B5EF4-FFF2-40B4-BE49-F238E27FC236}">
                <a16:creationId xmlns:a16="http://schemas.microsoft.com/office/drawing/2014/main" id="{7FAC00EA-AE00-4314-A7A2-11187ACD3200}"/>
              </a:ext>
            </a:extLst>
          </p:cNvPr>
          <p:cNvSpPr/>
          <p:nvPr/>
        </p:nvSpPr>
        <p:spPr>
          <a:xfrm>
            <a:off x="1845406" y="5387464"/>
            <a:ext cx="957001" cy="431800"/>
          </a:xfrm>
          <a:prstGeom prst="rect">
            <a:avLst/>
          </a:prstGeom>
          <a:solidFill>
            <a:srgbClr val="FFFFFF"/>
          </a:solidFill>
          <a:ln w="12700">
            <a:noFill/>
          </a:ln>
          <a:effectLst/>
        </p:spPr>
        <p:txBody>
          <a:bodyPr lIns="50800" tIns="50800" rIns="50800" bIns="50800" anchor="ctr"/>
          <a:lstStyle/>
          <a:p>
            <a:pPr marL="39686" marR="39686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62B6B"/>
              </a:buClr>
              <a:buSzTx/>
              <a:buFontTx/>
              <a:buNone/>
              <a:tabLst/>
              <a:defRPr sz="2400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Times"/>
                <a:ea typeface="Times"/>
                <a:cs typeface="Times"/>
                <a:sym typeface="Times"/>
              </a:defRPr>
            </a:pPr>
            <a:endParaRPr kumimoji="0" sz="2400" b="0" i="0" u="none" strike="noStrike" kern="1200" cap="none" spc="0" normalizeH="0" baseline="0" noProof="0">
              <a:ln>
                <a:noFill/>
              </a:ln>
              <a:solidFill>
                <a:srgbClr val="062B6B"/>
              </a:solidFill>
              <a:effectLst/>
              <a:uLnTx/>
              <a:uFill>
                <a:solidFill>
                  <a:srgbClr val="062B6B"/>
                </a:solidFill>
              </a:uFill>
              <a:latin typeface="Times"/>
              <a:sym typeface="Times"/>
            </a:endParaRPr>
          </a:p>
        </p:txBody>
      </p:sp>
      <p:sp>
        <p:nvSpPr>
          <p:cNvPr id="37" name="Rectangle">
            <a:extLst>
              <a:ext uri="{FF2B5EF4-FFF2-40B4-BE49-F238E27FC236}">
                <a16:creationId xmlns:a16="http://schemas.microsoft.com/office/drawing/2014/main" id="{8B67F561-C32F-4E27-80F5-393B78BF7665}"/>
              </a:ext>
            </a:extLst>
          </p:cNvPr>
          <p:cNvSpPr/>
          <p:nvPr/>
        </p:nvSpPr>
        <p:spPr>
          <a:xfrm>
            <a:off x="2547025" y="5327492"/>
            <a:ext cx="957001" cy="431800"/>
          </a:xfrm>
          <a:prstGeom prst="rect">
            <a:avLst/>
          </a:prstGeom>
          <a:solidFill>
            <a:srgbClr val="FFFFFF"/>
          </a:solidFill>
          <a:ln w="12700">
            <a:noFill/>
          </a:ln>
          <a:effectLst/>
        </p:spPr>
        <p:txBody>
          <a:bodyPr lIns="50800" tIns="50800" rIns="50800" bIns="50800" anchor="ctr"/>
          <a:lstStyle/>
          <a:p>
            <a:pPr marL="39686" marR="39686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62B6B"/>
              </a:buClr>
              <a:buSzTx/>
              <a:buFontTx/>
              <a:buNone/>
              <a:tabLst/>
              <a:defRPr sz="2400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Times"/>
                <a:ea typeface="Times"/>
                <a:cs typeface="Times"/>
                <a:sym typeface="Times"/>
              </a:defRPr>
            </a:pPr>
            <a:endParaRPr kumimoji="0" sz="2400" b="0" i="0" u="none" strike="noStrike" kern="1200" cap="none" spc="0" normalizeH="0" baseline="0" noProof="0">
              <a:ln>
                <a:noFill/>
              </a:ln>
              <a:solidFill>
                <a:srgbClr val="062B6B"/>
              </a:solidFill>
              <a:effectLst/>
              <a:uLnTx/>
              <a:uFill>
                <a:solidFill>
                  <a:srgbClr val="062B6B"/>
                </a:solidFill>
              </a:uFill>
              <a:latin typeface="Times"/>
              <a:sym typeface="Times"/>
            </a:endParaRP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5288EE6D-D601-485B-995D-1448F90A1ABF}"/>
              </a:ext>
            </a:extLst>
          </p:cNvPr>
          <p:cNvSpPr/>
          <p:nvPr/>
        </p:nvSpPr>
        <p:spPr>
          <a:xfrm>
            <a:off x="3025202" y="2148323"/>
            <a:ext cx="1470598" cy="1105671"/>
          </a:xfrm>
          <a:prstGeom prst="roundRect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  <p:sp>
        <p:nvSpPr>
          <p:cNvPr id="39" name="Rectangle: Rounded Corners 38">
            <a:extLst>
              <a:ext uri="{FF2B5EF4-FFF2-40B4-BE49-F238E27FC236}">
                <a16:creationId xmlns:a16="http://schemas.microsoft.com/office/drawing/2014/main" id="{FE2DB95B-A83C-4D74-9565-1AEBBE5AE276}"/>
              </a:ext>
            </a:extLst>
          </p:cNvPr>
          <p:cNvSpPr/>
          <p:nvPr/>
        </p:nvSpPr>
        <p:spPr>
          <a:xfrm>
            <a:off x="2243610" y="2136060"/>
            <a:ext cx="1470598" cy="541784"/>
          </a:xfrm>
          <a:prstGeom prst="roundRect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  <p:sp>
        <p:nvSpPr>
          <p:cNvPr id="41" name="F1 =…">
            <a:extLst>
              <a:ext uri="{FF2B5EF4-FFF2-40B4-BE49-F238E27FC236}">
                <a16:creationId xmlns:a16="http://schemas.microsoft.com/office/drawing/2014/main" id="{BFB42E3A-6772-4281-822C-3D3CC1E5CC0A}"/>
              </a:ext>
            </a:extLst>
          </p:cNvPr>
          <p:cNvSpPr txBox="1"/>
          <p:nvPr/>
        </p:nvSpPr>
        <p:spPr>
          <a:xfrm>
            <a:off x="234464" y="5913386"/>
            <a:ext cx="836769" cy="36522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25400" tIns="25400" rIns="25400" bIns="25400">
            <a:spAutoFit/>
          </a:bodyPr>
          <a:lstStyle/>
          <a:p>
            <a:pPr marL="38100" marR="38100" lvl="0" indent="0" algn="ctr" defTabSz="914400" rtl="0" eaLnBrk="0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C4237C"/>
              </a:buClr>
              <a:buSzTx/>
              <a:buFont typeface="Arial"/>
              <a:buNone/>
              <a:tabLst/>
              <a:defRPr sz="1800" b="1">
                <a:solidFill>
                  <a:srgbClr val="DA273E"/>
                </a:solidFill>
                <a:uFill>
                  <a:solidFill>
                    <a:srgbClr val="DA273E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kumimoji="0" lang="en-US" sz="2400" b="1" i="0" u="none" strike="noStrike" kern="1200" cap="none" spc="0" normalizeH="0" baseline="0" noProof="0">
                <a:ln>
                  <a:noFill/>
                </a:ln>
                <a:solidFill>
                  <a:srgbClr val="DA273E"/>
                </a:solidFill>
                <a:effectLst/>
                <a:uLnTx/>
                <a:uFill>
                  <a:solidFill>
                    <a:srgbClr val="DA273E"/>
                  </a:solidFill>
                </a:uFill>
                <a:latin typeface="Arial"/>
                <a:cs typeface="Arial"/>
                <a:sym typeface="Arial"/>
              </a:rPr>
              <a:t>F3 = </a:t>
            </a:r>
            <a:endParaRPr kumimoji="0" sz="2400" b="1" i="0" u="none" strike="noStrike" kern="1200" cap="none" spc="0" normalizeH="0" baseline="0" noProof="0">
              <a:ln>
                <a:noFill/>
              </a:ln>
              <a:solidFill>
                <a:srgbClr val="DA273E"/>
              </a:solidFill>
              <a:effectLst/>
              <a:uLnTx/>
              <a:uFill>
                <a:solidFill>
                  <a:srgbClr val="DA273E"/>
                </a:solidFill>
              </a:uFill>
              <a:latin typeface="Arial"/>
              <a:cs typeface="Arial"/>
              <a:sym typeface="Arial"/>
            </a:endParaRPr>
          </a:p>
        </p:txBody>
      </p:sp>
      <p:sp>
        <p:nvSpPr>
          <p:cNvPr id="42" name="A'C + A'B'D + B'CD">
            <a:extLst>
              <a:ext uri="{FF2B5EF4-FFF2-40B4-BE49-F238E27FC236}">
                <a16:creationId xmlns:a16="http://schemas.microsoft.com/office/drawing/2014/main" id="{FAEB691C-4D9D-4B8C-962E-3EFF5D84D2E7}"/>
              </a:ext>
            </a:extLst>
          </p:cNvPr>
          <p:cNvSpPr txBox="1"/>
          <p:nvPr/>
        </p:nvSpPr>
        <p:spPr>
          <a:xfrm>
            <a:off x="1042295" y="5867400"/>
            <a:ext cx="2573782" cy="41036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marL="39686" marR="39686" defTabSz="914400">
              <a:defRPr sz="1800" b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39686" marR="39686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Arial"/>
                <a:cs typeface="Arial"/>
                <a:sym typeface="Arial"/>
              </a:rPr>
              <a:t>? (Exercise for you)</a:t>
            </a:r>
            <a:endParaRPr kumimoji="0" sz="2000" b="1" i="0" u="none" strike="noStrike" kern="1200" cap="none" spc="0" normalizeH="0" baseline="0" noProof="0">
              <a:ln>
                <a:noFill/>
              </a:ln>
              <a:solidFill>
                <a:srgbClr val="062B6B"/>
              </a:solidFill>
              <a:effectLst/>
              <a:uLnTx/>
              <a:uFill>
                <a:solidFill>
                  <a:srgbClr val="062B6B"/>
                </a:solidFill>
              </a:uFill>
              <a:latin typeface="Arial"/>
              <a:cs typeface="Arial"/>
              <a:sym typeface="Arial"/>
            </a:endParaRPr>
          </a:p>
        </p:txBody>
      </p:sp>
      <p:sp>
        <p:nvSpPr>
          <p:cNvPr id="43" name="Freeform: Shape 42">
            <a:extLst>
              <a:ext uri="{FF2B5EF4-FFF2-40B4-BE49-F238E27FC236}">
                <a16:creationId xmlns:a16="http://schemas.microsoft.com/office/drawing/2014/main" id="{2C2E1C06-AC53-4810-8D14-D742BA3921EC}"/>
              </a:ext>
            </a:extLst>
          </p:cNvPr>
          <p:cNvSpPr/>
          <p:nvPr/>
        </p:nvSpPr>
        <p:spPr>
          <a:xfrm>
            <a:off x="648906" y="3352800"/>
            <a:ext cx="341694" cy="1235947"/>
          </a:xfrm>
          <a:custGeom>
            <a:avLst/>
            <a:gdLst>
              <a:gd name="connsiteX0" fmla="*/ 321598 w 341694"/>
              <a:gd name="connsiteY0" fmla="*/ 0 h 1235947"/>
              <a:gd name="connsiteX1" fmla="*/ 50 w 341694"/>
              <a:gd name="connsiteY1" fmla="*/ 512466 h 1235947"/>
              <a:gd name="connsiteX2" fmla="*/ 341694 w 341694"/>
              <a:gd name="connsiteY2" fmla="*/ 1235947 h 12359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41694" h="1235947">
                <a:moveTo>
                  <a:pt x="321598" y="0"/>
                </a:moveTo>
                <a:cubicBezTo>
                  <a:pt x="159149" y="153237"/>
                  <a:pt x="-3299" y="306475"/>
                  <a:pt x="50" y="512466"/>
                </a:cubicBezTo>
                <a:cubicBezTo>
                  <a:pt x="3399" y="718457"/>
                  <a:pt x="266331" y="1106993"/>
                  <a:pt x="341694" y="1235947"/>
                </a:cubicBezTo>
              </a:path>
            </a:pathLst>
          </a:custGeom>
          <a:noFill/>
          <a:ln w="28575">
            <a:solidFill>
              <a:srgbClr val="0000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4" name="Rectangle 43">
                <a:extLst>
                  <a:ext uri="{FF2B5EF4-FFF2-40B4-BE49-F238E27FC236}">
                    <a16:creationId xmlns:a16="http://schemas.microsoft.com/office/drawing/2014/main" id="{817E57FB-53FB-43F2-AF1C-7F9000EE2579}"/>
                  </a:ext>
                </a:extLst>
              </p:cNvPr>
              <p:cNvSpPr/>
              <p:nvPr/>
            </p:nvSpPr>
            <p:spPr>
              <a:xfrm>
                <a:off x="173778" y="3634570"/>
                <a:ext cx="473206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sz="2400" b="1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𝑨</m:t>
                      </m:r>
                    </m:oMath>
                  </m:oMathPara>
                </a14:m>
                <a:endParaRPr kumimoji="0" 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mc:Choice>
        <mc:Fallback xmlns="">
          <p:sp>
            <p:nvSpPr>
              <p:cNvPr id="44" name="Rectangle 43">
                <a:extLst>
                  <a:ext uri="{FF2B5EF4-FFF2-40B4-BE49-F238E27FC236}">
                    <a16:creationId xmlns:a16="http://schemas.microsoft.com/office/drawing/2014/main" id="{817E57FB-53FB-43F2-AF1C-7F9000EE257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3778" y="3634570"/>
                <a:ext cx="473206" cy="461665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5" name="Freeform: Shape 44">
            <a:extLst>
              <a:ext uri="{FF2B5EF4-FFF2-40B4-BE49-F238E27FC236}">
                <a16:creationId xmlns:a16="http://schemas.microsoft.com/office/drawing/2014/main" id="{75455E40-6B19-477F-91F9-29F3032AE496}"/>
              </a:ext>
            </a:extLst>
          </p:cNvPr>
          <p:cNvSpPr/>
          <p:nvPr/>
        </p:nvSpPr>
        <p:spPr>
          <a:xfrm rot="10800000">
            <a:off x="4648290" y="2743200"/>
            <a:ext cx="341694" cy="1235947"/>
          </a:xfrm>
          <a:custGeom>
            <a:avLst/>
            <a:gdLst>
              <a:gd name="connsiteX0" fmla="*/ 321598 w 341694"/>
              <a:gd name="connsiteY0" fmla="*/ 0 h 1235947"/>
              <a:gd name="connsiteX1" fmla="*/ 50 w 341694"/>
              <a:gd name="connsiteY1" fmla="*/ 512466 h 1235947"/>
              <a:gd name="connsiteX2" fmla="*/ 341694 w 341694"/>
              <a:gd name="connsiteY2" fmla="*/ 1235947 h 12359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41694" h="1235947">
                <a:moveTo>
                  <a:pt x="321598" y="0"/>
                </a:moveTo>
                <a:cubicBezTo>
                  <a:pt x="159149" y="153237"/>
                  <a:pt x="-3299" y="306475"/>
                  <a:pt x="50" y="512466"/>
                </a:cubicBezTo>
                <a:cubicBezTo>
                  <a:pt x="3399" y="718457"/>
                  <a:pt x="266331" y="1106993"/>
                  <a:pt x="341694" y="1235947"/>
                </a:cubicBezTo>
              </a:path>
            </a:pathLst>
          </a:custGeom>
          <a:noFill/>
          <a:ln w="28575">
            <a:solidFill>
              <a:srgbClr val="0000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6" name="Rectangle 45">
                <a:extLst>
                  <a:ext uri="{FF2B5EF4-FFF2-40B4-BE49-F238E27FC236}">
                    <a16:creationId xmlns:a16="http://schemas.microsoft.com/office/drawing/2014/main" id="{46EAAE01-7F38-4FB3-969C-1389A198979C}"/>
                  </a:ext>
                </a:extLst>
              </p:cNvPr>
              <p:cNvSpPr/>
              <p:nvPr/>
            </p:nvSpPr>
            <p:spPr>
              <a:xfrm>
                <a:off x="4953000" y="3229448"/>
                <a:ext cx="492443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sz="24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𝑩</m:t>
                      </m:r>
                    </m:oMath>
                  </m:oMathPara>
                </a14:m>
                <a:endParaRPr kumimoji="0" 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mc:Choice>
        <mc:Fallback xmlns="">
          <p:sp>
            <p:nvSpPr>
              <p:cNvPr id="46" name="Rectangle 45">
                <a:extLst>
                  <a:ext uri="{FF2B5EF4-FFF2-40B4-BE49-F238E27FC236}">
                    <a16:creationId xmlns:a16="http://schemas.microsoft.com/office/drawing/2014/main" id="{46EAAE01-7F38-4FB3-969C-1389A198979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53000" y="3229448"/>
                <a:ext cx="492443" cy="461665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7" name="Freeform: Shape 46">
            <a:extLst>
              <a:ext uri="{FF2B5EF4-FFF2-40B4-BE49-F238E27FC236}">
                <a16:creationId xmlns:a16="http://schemas.microsoft.com/office/drawing/2014/main" id="{9C7451FF-74DE-4EB0-A686-426985B7B05F}"/>
              </a:ext>
            </a:extLst>
          </p:cNvPr>
          <p:cNvSpPr/>
          <p:nvPr/>
        </p:nvSpPr>
        <p:spPr>
          <a:xfrm rot="16200000">
            <a:off x="2811839" y="4277274"/>
            <a:ext cx="341694" cy="1235947"/>
          </a:xfrm>
          <a:custGeom>
            <a:avLst/>
            <a:gdLst>
              <a:gd name="connsiteX0" fmla="*/ 321598 w 341694"/>
              <a:gd name="connsiteY0" fmla="*/ 0 h 1235947"/>
              <a:gd name="connsiteX1" fmla="*/ 50 w 341694"/>
              <a:gd name="connsiteY1" fmla="*/ 512466 h 1235947"/>
              <a:gd name="connsiteX2" fmla="*/ 341694 w 341694"/>
              <a:gd name="connsiteY2" fmla="*/ 1235947 h 12359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41694" h="1235947">
                <a:moveTo>
                  <a:pt x="321598" y="0"/>
                </a:moveTo>
                <a:cubicBezTo>
                  <a:pt x="159149" y="153237"/>
                  <a:pt x="-3299" y="306475"/>
                  <a:pt x="50" y="512466"/>
                </a:cubicBezTo>
                <a:cubicBezTo>
                  <a:pt x="3399" y="718457"/>
                  <a:pt x="266331" y="1106993"/>
                  <a:pt x="341694" y="1235947"/>
                </a:cubicBezTo>
              </a:path>
            </a:pathLst>
          </a:custGeom>
          <a:noFill/>
          <a:ln w="28575">
            <a:solidFill>
              <a:srgbClr val="0000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8" name="Rectangle 47">
                <a:extLst>
                  <a:ext uri="{FF2B5EF4-FFF2-40B4-BE49-F238E27FC236}">
                    <a16:creationId xmlns:a16="http://schemas.microsoft.com/office/drawing/2014/main" id="{92A53CE3-61A0-410F-968F-50B25B04242B}"/>
                  </a:ext>
                </a:extLst>
              </p:cNvPr>
              <p:cNvSpPr/>
              <p:nvPr/>
            </p:nvSpPr>
            <p:spPr>
              <a:xfrm>
                <a:off x="3299282" y="4824858"/>
                <a:ext cx="500458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sz="24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𝑫</m:t>
                      </m:r>
                    </m:oMath>
                  </m:oMathPara>
                </a14:m>
                <a:endParaRPr kumimoji="0" 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mc:Choice>
        <mc:Fallback xmlns="">
          <p:sp>
            <p:nvSpPr>
              <p:cNvPr id="48" name="Rectangle 47">
                <a:extLst>
                  <a:ext uri="{FF2B5EF4-FFF2-40B4-BE49-F238E27FC236}">
                    <a16:creationId xmlns:a16="http://schemas.microsoft.com/office/drawing/2014/main" id="{92A53CE3-61A0-410F-968F-50B25B04242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99282" y="4824858"/>
                <a:ext cx="500458" cy="461665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9" name="Freeform: Shape 48">
            <a:extLst>
              <a:ext uri="{FF2B5EF4-FFF2-40B4-BE49-F238E27FC236}">
                <a16:creationId xmlns:a16="http://schemas.microsoft.com/office/drawing/2014/main" id="{507BE85F-5F23-4A69-8522-F7C276FD720B}"/>
              </a:ext>
            </a:extLst>
          </p:cNvPr>
          <p:cNvSpPr/>
          <p:nvPr/>
        </p:nvSpPr>
        <p:spPr>
          <a:xfrm rot="5400000">
            <a:off x="3538384" y="1000674"/>
            <a:ext cx="341694" cy="1235947"/>
          </a:xfrm>
          <a:custGeom>
            <a:avLst/>
            <a:gdLst>
              <a:gd name="connsiteX0" fmla="*/ 321598 w 341694"/>
              <a:gd name="connsiteY0" fmla="*/ 0 h 1235947"/>
              <a:gd name="connsiteX1" fmla="*/ 50 w 341694"/>
              <a:gd name="connsiteY1" fmla="*/ 512466 h 1235947"/>
              <a:gd name="connsiteX2" fmla="*/ 341694 w 341694"/>
              <a:gd name="connsiteY2" fmla="*/ 1235947 h 12359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41694" h="1235947">
                <a:moveTo>
                  <a:pt x="321598" y="0"/>
                </a:moveTo>
                <a:cubicBezTo>
                  <a:pt x="159149" y="153237"/>
                  <a:pt x="-3299" y="306475"/>
                  <a:pt x="50" y="512466"/>
                </a:cubicBezTo>
                <a:cubicBezTo>
                  <a:pt x="3399" y="718457"/>
                  <a:pt x="266331" y="1106993"/>
                  <a:pt x="341694" y="1235947"/>
                </a:cubicBezTo>
              </a:path>
            </a:pathLst>
          </a:custGeom>
          <a:noFill/>
          <a:ln w="28575">
            <a:solidFill>
              <a:srgbClr val="0000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0" name="Rectangle 49">
                <a:extLst>
                  <a:ext uri="{FF2B5EF4-FFF2-40B4-BE49-F238E27FC236}">
                    <a16:creationId xmlns:a16="http://schemas.microsoft.com/office/drawing/2014/main" id="{16A54EB8-607C-4357-B724-22C7A0E6D288}"/>
                  </a:ext>
                </a:extLst>
              </p:cNvPr>
              <p:cNvSpPr/>
              <p:nvPr/>
            </p:nvSpPr>
            <p:spPr>
              <a:xfrm>
                <a:off x="4067030" y="1219200"/>
                <a:ext cx="461986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sz="24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𝑪</m:t>
                      </m:r>
                    </m:oMath>
                  </m:oMathPara>
                </a14:m>
                <a:endParaRPr kumimoji="0" 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mc:Choice>
        <mc:Fallback xmlns="">
          <p:sp>
            <p:nvSpPr>
              <p:cNvPr id="50" name="Rectangle 49">
                <a:extLst>
                  <a:ext uri="{FF2B5EF4-FFF2-40B4-BE49-F238E27FC236}">
                    <a16:creationId xmlns:a16="http://schemas.microsoft.com/office/drawing/2014/main" id="{16A54EB8-607C-4357-B724-22C7A0E6D28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67030" y="1219200"/>
                <a:ext cx="461986" cy="461665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1" name="Line">
            <a:extLst>
              <a:ext uri="{FF2B5EF4-FFF2-40B4-BE49-F238E27FC236}">
                <a16:creationId xmlns:a16="http://schemas.microsoft.com/office/drawing/2014/main" id="{A8A45F9C-3977-CB47-A9BF-FBCE4CC43F39}"/>
              </a:ext>
            </a:extLst>
          </p:cNvPr>
          <p:cNvSpPr/>
          <p:nvPr/>
        </p:nvSpPr>
        <p:spPr>
          <a:xfrm rot="3225959">
            <a:off x="3002651" y="1755567"/>
            <a:ext cx="788217" cy="739661"/>
          </a:xfrm>
          <a:custGeom>
            <a:avLst/>
            <a:gdLst>
              <a:gd name="connsiteX0" fmla="*/ 0 w 16377"/>
              <a:gd name="connsiteY0" fmla="*/ 18919 h 19705"/>
              <a:gd name="connsiteX1" fmla="*/ 16025 w 16377"/>
              <a:gd name="connsiteY1" fmla="*/ 17062 h 19705"/>
              <a:gd name="connsiteX2" fmla="*/ 6921 w 16377"/>
              <a:gd name="connsiteY2" fmla="*/ 0 h 19705"/>
              <a:gd name="connsiteX0" fmla="*/ 0 w 16660"/>
              <a:gd name="connsiteY0" fmla="*/ 16413 h 17199"/>
              <a:gd name="connsiteX1" fmla="*/ 16025 w 16660"/>
              <a:gd name="connsiteY1" fmla="*/ 14556 h 17199"/>
              <a:gd name="connsiteX2" fmla="*/ 12852 w 16660"/>
              <a:gd name="connsiteY2" fmla="*/ 0 h 17199"/>
              <a:gd name="connsiteX0" fmla="*/ 0 w 16646"/>
              <a:gd name="connsiteY0" fmla="*/ 16754 h 17540"/>
              <a:gd name="connsiteX1" fmla="*/ 16025 w 16646"/>
              <a:gd name="connsiteY1" fmla="*/ 14897 h 17540"/>
              <a:gd name="connsiteX2" fmla="*/ 12680 w 16646"/>
              <a:gd name="connsiteY2" fmla="*/ 0 h 17540"/>
              <a:gd name="connsiteX0" fmla="*/ 0 w 14434"/>
              <a:gd name="connsiteY0" fmla="*/ 15425 h 17060"/>
              <a:gd name="connsiteX1" fmla="*/ 13813 w 14434"/>
              <a:gd name="connsiteY1" fmla="*/ 14897 h 17060"/>
              <a:gd name="connsiteX2" fmla="*/ 10468 w 14434"/>
              <a:gd name="connsiteY2" fmla="*/ 0 h 17060"/>
              <a:gd name="connsiteX0" fmla="*/ 0 w 14378"/>
              <a:gd name="connsiteY0" fmla="*/ 13221 h 14856"/>
              <a:gd name="connsiteX1" fmla="*/ 13813 w 14378"/>
              <a:gd name="connsiteY1" fmla="*/ 12693 h 14856"/>
              <a:gd name="connsiteX2" fmla="*/ 9716 w 14378"/>
              <a:gd name="connsiteY2" fmla="*/ 0 h 14856"/>
              <a:gd name="connsiteX0" fmla="*/ 0 w 14377"/>
              <a:gd name="connsiteY0" fmla="*/ 14079 h 15714"/>
              <a:gd name="connsiteX1" fmla="*/ 13813 w 14377"/>
              <a:gd name="connsiteY1" fmla="*/ 13551 h 15714"/>
              <a:gd name="connsiteX2" fmla="*/ 9707 w 14377"/>
              <a:gd name="connsiteY2" fmla="*/ 0 h 15714"/>
              <a:gd name="connsiteX0" fmla="*/ 0 w 17353"/>
              <a:gd name="connsiteY0" fmla="*/ 10373 h 14980"/>
              <a:gd name="connsiteX1" fmla="*/ 16789 w 17353"/>
              <a:gd name="connsiteY1" fmla="*/ 13551 h 14980"/>
              <a:gd name="connsiteX2" fmla="*/ 12683 w 17353"/>
              <a:gd name="connsiteY2" fmla="*/ 0 h 14980"/>
              <a:gd name="connsiteX0" fmla="*/ 0 w 17157"/>
              <a:gd name="connsiteY0" fmla="*/ 11764 h 16371"/>
              <a:gd name="connsiteX1" fmla="*/ 16789 w 17157"/>
              <a:gd name="connsiteY1" fmla="*/ 14942 h 16371"/>
              <a:gd name="connsiteX2" fmla="*/ 8248 w 17157"/>
              <a:gd name="connsiteY2" fmla="*/ 0 h 163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7157" h="16371" extrusionOk="0">
                <a:moveTo>
                  <a:pt x="0" y="11764"/>
                </a:moveTo>
                <a:cubicBezTo>
                  <a:pt x="0" y="11764"/>
                  <a:pt x="14290" y="19480"/>
                  <a:pt x="16789" y="14942"/>
                </a:cubicBezTo>
                <a:cubicBezTo>
                  <a:pt x="19288" y="10404"/>
                  <a:pt x="8248" y="0"/>
                  <a:pt x="8248" y="0"/>
                </a:cubicBezTo>
              </a:path>
            </a:pathLst>
          </a:custGeom>
          <a:ln/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  <p:txBody>
          <a:bodyPr wrap="square" lIns="50800" tIns="50800" rIns="50800" bIns="50800" numCol="1" anchor="ctr">
            <a:noAutofit/>
          </a:bodyPr>
          <a:lstStyle/>
          <a:p>
            <a:pPr marL="39686" marR="39686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2400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Times"/>
                <a:ea typeface="Times"/>
                <a:cs typeface="Times"/>
                <a:sym typeface="Times"/>
              </a:defRPr>
            </a:pPr>
            <a:endParaRPr kumimoji="0" sz="2400" b="0" i="0" u="none" strike="noStrike" kern="1200" cap="none" spc="0" normalizeH="0" baseline="0" noProof="0">
              <a:ln>
                <a:noFill/>
              </a:ln>
              <a:solidFill>
                <a:srgbClr val="062B6B"/>
              </a:solidFill>
              <a:effectLst/>
              <a:uLnTx/>
              <a:uFill>
                <a:solidFill>
                  <a:srgbClr val="062B6B"/>
                </a:solidFill>
              </a:uFill>
              <a:latin typeface="Times"/>
              <a:sym typeface="Times"/>
            </a:endParaRPr>
          </a:p>
        </p:txBody>
      </p:sp>
      <p:sp>
        <p:nvSpPr>
          <p:cNvPr id="52" name="Line">
            <a:extLst>
              <a:ext uri="{FF2B5EF4-FFF2-40B4-BE49-F238E27FC236}">
                <a16:creationId xmlns:a16="http://schemas.microsoft.com/office/drawing/2014/main" id="{5CAB4C3A-8425-9940-BC37-DA69F848F029}"/>
              </a:ext>
            </a:extLst>
          </p:cNvPr>
          <p:cNvSpPr/>
          <p:nvPr/>
        </p:nvSpPr>
        <p:spPr>
          <a:xfrm rot="14028012">
            <a:off x="2919763" y="4221805"/>
            <a:ext cx="788217" cy="739661"/>
          </a:xfrm>
          <a:custGeom>
            <a:avLst/>
            <a:gdLst>
              <a:gd name="connsiteX0" fmla="*/ 0 w 16377"/>
              <a:gd name="connsiteY0" fmla="*/ 18919 h 19705"/>
              <a:gd name="connsiteX1" fmla="*/ 16025 w 16377"/>
              <a:gd name="connsiteY1" fmla="*/ 17062 h 19705"/>
              <a:gd name="connsiteX2" fmla="*/ 6921 w 16377"/>
              <a:gd name="connsiteY2" fmla="*/ 0 h 19705"/>
              <a:gd name="connsiteX0" fmla="*/ 0 w 16660"/>
              <a:gd name="connsiteY0" fmla="*/ 16413 h 17199"/>
              <a:gd name="connsiteX1" fmla="*/ 16025 w 16660"/>
              <a:gd name="connsiteY1" fmla="*/ 14556 h 17199"/>
              <a:gd name="connsiteX2" fmla="*/ 12852 w 16660"/>
              <a:gd name="connsiteY2" fmla="*/ 0 h 17199"/>
              <a:gd name="connsiteX0" fmla="*/ 0 w 16646"/>
              <a:gd name="connsiteY0" fmla="*/ 16754 h 17540"/>
              <a:gd name="connsiteX1" fmla="*/ 16025 w 16646"/>
              <a:gd name="connsiteY1" fmla="*/ 14897 h 17540"/>
              <a:gd name="connsiteX2" fmla="*/ 12680 w 16646"/>
              <a:gd name="connsiteY2" fmla="*/ 0 h 17540"/>
              <a:gd name="connsiteX0" fmla="*/ 0 w 14434"/>
              <a:gd name="connsiteY0" fmla="*/ 15425 h 17060"/>
              <a:gd name="connsiteX1" fmla="*/ 13813 w 14434"/>
              <a:gd name="connsiteY1" fmla="*/ 14897 h 17060"/>
              <a:gd name="connsiteX2" fmla="*/ 10468 w 14434"/>
              <a:gd name="connsiteY2" fmla="*/ 0 h 17060"/>
              <a:gd name="connsiteX0" fmla="*/ 0 w 14378"/>
              <a:gd name="connsiteY0" fmla="*/ 13221 h 14856"/>
              <a:gd name="connsiteX1" fmla="*/ 13813 w 14378"/>
              <a:gd name="connsiteY1" fmla="*/ 12693 h 14856"/>
              <a:gd name="connsiteX2" fmla="*/ 9716 w 14378"/>
              <a:gd name="connsiteY2" fmla="*/ 0 h 14856"/>
              <a:gd name="connsiteX0" fmla="*/ 0 w 14377"/>
              <a:gd name="connsiteY0" fmla="*/ 14079 h 15714"/>
              <a:gd name="connsiteX1" fmla="*/ 13813 w 14377"/>
              <a:gd name="connsiteY1" fmla="*/ 13551 h 15714"/>
              <a:gd name="connsiteX2" fmla="*/ 9707 w 14377"/>
              <a:gd name="connsiteY2" fmla="*/ 0 h 15714"/>
              <a:gd name="connsiteX0" fmla="*/ 0 w 17353"/>
              <a:gd name="connsiteY0" fmla="*/ 10373 h 14980"/>
              <a:gd name="connsiteX1" fmla="*/ 16789 w 17353"/>
              <a:gd name="connsiteY1" fmla="*/ 13551 h 14980"/>
              <a:gd name="connsiteX2" fmla="*/ 12683 w 17353"/>
              <a:gd name="connsiteY2" fmla="*/ 0 h 14980"/>
              <a:gd name="connsiteX0" fmla="*/ 0 w 17157"/>
              <a:gd name="connsiteY0" fmla="*/ 11764 h 16371"/>
              <a:gd name="connsiteX1" fmla="*/ 16789 w 17157"/>
              <a:gd name="connsiteY1" fmla="*/ 14942 h 16371"/>
              <a:gd name="connsiteX2" fmla="*/ 8248 w 17157"/>
              <a:gd name="connsiteY2" fmla="*/ 0 h 163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7157" h="16371" extrusionOk="0">
                <a:moveTo>
                  <a:pt x="0" y="11764"/>
                </a:moveTo>
                <a:cubicBezTo>
                  <a:pt x="0" y="11764"/>
                  <a:pt x="14290" y="19480"/>
                  <a:pt x="16789" y="14942"/>
                </a:cubicBezTo>
                <a:cubicBezTo>
                  <a:pt x="19288" y="10404"/>
                  <a:pt x="8248" y="0"/>
                  <a:pt x="8248" y="0"/>
                </a:cubicBezTo>
              </a:path>
            </a:pathLst>
          </a:custGeom>
          <a:ln/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  <p:txBody>
          <a:bodyPr wrap="square" lIns="50800" tIns="50800" rIns="50800" bIns="50800" numCol="1" anchor="ctr">
            <a:noAutofit/>
          </a:bodyPr>
          <a:lstStyle/>
          <a:p>
            <a:pPr marL="39686" marR="39686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2400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Times"/>
                <a:ea typeface="Times"/>
                <a:cs typeface="Times"/>
                <a:sym typeface="Times"/>
              </a:defRPr>
            </a:pPr>
            <a:endParaRPr kumimoji="0" sz="2400" b="0" i="0" u="none" strike="noStrike" kern="1200" cap="none" spc="0" normalizeH="0" baseline="0" noProof="0">
              <a:ln>
                <a:noFill/>
              </a:ln>
              <a:solidFill>
                <a:srgbClr val="062B6B"/>
              </a:solidFill>
              <a:effectLst/>
              <a:uLnTx/>
              <a:uFill>
                <a:solidFill>
                  <a:srgbClr val="062B6B"/>
                </a:solidFill>
              </a:uFill>
              <a:latin typeface="Times"/>
              <a:sym typeface="Times"/>
            </a:endParaRPr>
          </a:p>
        </p:txBody>
      </p:sp>
    </p:spTree>
    <p:extLst>
      <p:ext uri="{BB962C8B-B14F-4D97-AF65-F5344CB8AC3E}">
        <p14:creationId xmlns:p14="http://schemas.microsoft.com/office/powerpoint/2010/main" val="109058136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xit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xit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1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xit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1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xit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1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22" presetClass="exit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2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xit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2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xit" presetSubtype="8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animEffect transition="out" filter="wipe(left)">
                                      <p:cBhvr>
                                        <p:cTn id="38" dur="1000" fill="hold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xit" presetSubtype="8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animEffect transition="out" filter="wipe(left)">
                                      <p:cBhvr>
                                        <p:cTn id="48" dur="1000" fill="hold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xit" presetSubtype="8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animEffect transition="out" filter="wipe(left)">
                                      <p:cBhvr>
                                        <p:cTn id="61" dur="1000" fill="hold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31" grpId="0" animBg="1" advAuto="0"/>
      <p:bldP spid="25" grpId="0" animBg="1"/>
      <p:bldP spid="32" grpId="0" animBg="1"/>
      <p:bldP spid="33" grpId="0" animBg="1"/>
      <p:bldP spid="34" grpId="0" animBg="1"/>
      <p:bldP spid="35" grpId="0" animBg="1"/>
      <p:bldP spid="36" grpId="0" animBg="1" advAuto="0"/>
      <p:bldP spid="37" grpId="0" animBg="1" advAuto="0"/>
      <p:bldP spid="4" grpId="0" animBg="1"/>
      <p:bldP spid="39" grpId="0" animBg="1"/>
      <p:bldP spid="41" grpId="0" animBg="1"/>
      <p:bldP spid="42" grpId="0" animBg="1"/>
      <p:bldP spid="51" grpId="0" animBg="1"/>
      <p:bldP spid="52" grpId="0" animBg="1"/>
    </p:bldLst>
  </p:timing>
</p:sld>
</file>

<file path=ppt/slides/slide1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2A61FA-ACA5-47D0-B86D-25FBCAE353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K-maps with “Don’t Care”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827B978-95A3-432D-BE31-A7243739427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000">
                <a:solidFill>
                  <a:srgbClr val="C00000"/>
                </a:solidFill>
              </a:rPr>
              <a:t>Don’t Care </a:t>
            </a:r>
            <a:r>
              <a:rPr lang="en-US" sz="2000"/>
              <a:t>really means </a:t>
            </a:r>
            <a:r>
              <a:rPr lang="en-US" sz="2000" i="1">
                <a:solidFill>
                  <a:srgbClr val="0000FF"/>
                </a:solidFill>
              </a:rPr>
              <a:t>I don’t care what my circuit outputs if this appears as input</a:t>
            </a:r>
          </a:p>
          <a:p>
            <a:pPr lvl="1"/>
            <a:r>
              <a:rPr lang="en-US" sz="2000"/>
              <a:t>You have an engineering choice to use DON’T CARE patterns intelligently as 1 or 0 to better </a:t>
            </a:r>
            <a:r>
              <a:rPr lang="en-US" sz="2000">
                <a:solidFill>
                  <a:srgbClr val="00B050"/>
                </a:solidFill>
              </a:rPr>
              <a:t>simplify</a:t>
            </a:r>
            <a:r>
              <a:rPr lang="en-US" sz="2000"/>
              <a:t> the circuit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C8613E9-B9D6-4D4F-B14A-4E0F1FA9867B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86CB4B4D-7CA3-9044-876B-883B54F8677D}" type="slidenum">
              <a:rPr kumimoji="0" 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151</a:t>
            </a:fld>
            <a:endParaRPr kumimoji="0" 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  <p:sp>
        <p:nvSpPr>
          <p:cNvPr id="5" name="I can pick 00, 01, 10, 11…">
            <a:extLst>
              <a:ext uri="{FF2B5EF4-FFF2-40B4-BE49-F238E27FC236}">
                <a16:creationId xmlns:a16="http://schemas.microsoft.com/office/drawing/2014/main" id="{EE82D90D-2CD3-4346-BE9B-02E1AEB8FAC5}"/>
              </a:ext>
            </a:extLst>
          </p:cNvPr>
          <p:cNvSpPr txBox="1"/>
          <p:nvPr/>
        </p:nvSpPr>
        <p:spPr>
          <a:xfrm>
            <a:off x="5012008" y="3475056"/>
            <a:ext cx="3003386" cy="60119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marL="39686" marR="39686" lvl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062B6B"/>
              </a:buClr>
              <a:buSzTx/>
              <a:buFont typeface="Arial"/>
              <a:buNone/>
              <a:tabLst/>
              <a:defRPr sz="1800" b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Arial"/>
                <a:cs typeface="Arial"/>
                <a:sym typeface="Arial"/>
              </a:rPr>
              <a:t>I can pick 00, 01, 10, 11</a:t>
            </a:r>
          </a:p>
          <a:p>
            <a:pPr marL="39686" marR="39686" lvl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062B6B"/>
              </a:buClr>
              <a:buSzTx/>
              <a:buFont typeface="Arial"/>
              <a:buNone/>
              <a:tabLst/>
              <a:defRPr sz="1800" b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Arial"/>
                <a:cs typeface="Arial"/>
                <a:sym typeface="Arial"/>
              </a:rPr>
              <a:t>    independently of below</a:t>
            </a:r>
          </a:p>
        </p:txBody>
      </p:sp>
      <p:sp>
        <p:nvSpPr>
          <p:cNvPr id="6" name="I can pick 00, 01, 10, 11…">
            <a:extLst>
              <a:ext uri="{FF2B5EF4-FFF2-40B4-BE49-F238E27FC236}">
                <a16:creationId xmlns:a16="http://schemas.microsoft.com/office/drawing/2014/main" id="{744549EB-C326-4EE9-ABC2-8705A11420BA}"/>
              </a:ext>
            </a:extLst>
          </p:cNvPr>
          <p:cNvSpPr txBox="1"/>
          <p:nvPr/>
        </p:nvSpPr>
        <p:spPr>
          <a:xfrm>
            <a:off x="4999308" y="4997767"/>
            <a:ext cx="3016210" cy="60119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marL="39686" marR="39686" lvl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062B6B"/>
              </a:buClr>
              <a:buSzTx/>
              <a:buFont typeface="Arial"/>
              <a:buNone/>
              <a:tabLst/>
              <a:defRPr sz="1800" b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Arial"/>
                <a:cs typeface="Arial"/>
                <a:sym typeface="Arial"/>
              </a:rPr>
              <a:t>I can pick 00, 01, 10, 11</a:t>
            </a:r>
          </a:p>
          <a:p>
            <a:pPr marL="39686" marR="39686" lvl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062B6B"/>
              </a:buClr>
              <a:buSzTx/>
              <a:buFont typeface="Arial"/>
              <a:buNone/>
              <a:tabLst/>
              <a:defRPr sz="1800" b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Arial"/>
                <a:cs typeface="Arial"/>
                <a:sym typeface="Arial"/>
              </a:rPr>
              <a:t>    independently of above</a:t>
            </a:r>
          </a:p>
        </p:txBody>
      </p:sp>
      <p:graphicFrame>
        <p:nvGraphicFramePr>
          <p:cNvPr id="7" name="Table">
            <a:extLst>
              <a:ext uri="{FF2B5EF4-FFF2-40B4-BE49-F238E27FC236}">
                <a16:creationId xmlns:a16="http://schemas.microsoft.com/office/drawing/2014/main" id="{9B63E41C-803E-4A79-9A8F-89ACA32D8ED3}"/>
              </a:ext>
            </a:extLst>
          </p:cNvPr>
          <p:cNvGraphicFramePr/>
          <p:nvPr>
            <p:extLst/>
          </p:nvPr>
        </p:nvGraphicFramePr>
        <p:xfrm>
          <a:off x="1525981" y="2667000"/>
          <a:ext cx="2031996" cy="3256599"/>
        </p:xfrm>
        <a:graphic>
          <a:graphicData uri="http://schemas.openxmlformats.org/drawingml/2006/table">
            <a:tbl>
              <a:tblPr/>
              <a:tblGrid>
                <a:gridCol w="33866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3866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3866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3866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3866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3866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43853"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8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A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8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B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8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C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8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D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8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F</a:t>
                      </a:r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8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G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43853">
                <a:tc rowSpan="2" gridSpan="4"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2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• • •</a:t>
                      </a:r>
                    </a:p>
                  </a:txBody>
                  <a:tcPr marL="50800" marR="50800" marT="50800" marB="50800" anchor="ctr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0">
                      <a:miter lim="400000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2000"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defRPr>
                      </a:pPr>
                      <a:endParaRPr sz="1400"/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2000"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defRPr>
                      </a:pPr>
                      <a:endParaRPr sz="1400"/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43853">
                <a:tc gridSpan="4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2000"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defRPr>
                      </a:pPr>
                      <a:endParaRPr sz="1400"/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2000"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defRPr>
                      </a:pPr>
                      <a:endParaRPr sz="1400"/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43853"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8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8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8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8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8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X</a:t>
                      </a:r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8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X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43853"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8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8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8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8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2000"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defRPr>
                      </a:pPr>
                      <a:endParaRPr sz="1800"/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2000"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defRPr>
                      </a:pPr>
                      <a:endParaRPr sz="1800"/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43853"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8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8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8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8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8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X</a:t>
                      </a:r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8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X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43853"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8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8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8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8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2000"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defRPr>
                      </a:pPr>
                      <a:endParaRPr sz="1800"/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2000"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defRPr>
                      </a:pPr>
                      <a:endParaRPr sz="1800"/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43853">
                <a:tc rowSpan="2" gridSpan="4"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2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• • •</a:t>
                      </a:r>
                    </a:p>
                  </a:txBody>
                  <a:tcPr marL="50800" marR="50800" marT="50800" marB="50800" anchor="ctr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2000"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defRPr>
                      </a:pPr>
                      <a:endParaRPr sz="1600"/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2000"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defRPr>
                      </a:pPr>
                      <a:endParaRPr sz="1600"/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43853">
                <a:tc gridSpan="4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2000"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defRPr>
                      </a:pPr>
                      <a:endParaRPr sz="1400"/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2000"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defRPr>
                      </a:pPr>
                      <a:endParaRPr sz="1400"/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8" name="Line">
            <a:extLst>
              <a:ext uri="{FF2B5EF4-FFF2-40B4-BE49-F238E27FC236}">
                <a16:creationId xmlns:a16="http://schemas.microsoft.com/office/drawing/2014/main" id="{25193D40-BEEF-4814-BA39-326E7AB4936D}"/>
              </a:ext>
            </a:extLst>
          </p:cNvPr>
          <p:cNvSpPr/>
          <p:nvPr/>
        </p:nvSpPr>
        <p:spPr>
          <a:xfrm>
            <a:off x="3665801" y="3692436"/>
            <a:ext cx="1361350" cy="23544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8239" extrusionOk="0">
                <a:moveTo>
                  <a:pt x="21600" y="0"/>
                </a:moveTo>
                <a:cubicBezTo>
                  <a:pt x="21600" y="0"/>
                  <a:pt x="10670" y="21600"/>
                  <a:pt x="0" y="17788"/>
                </a:cubicBezTo>
              </a:path>
            </a:pathLst>
          </a:custGeom>
          <a:ln w="25400">
            <a:solidFill>
              <a:srgbClr val="062B6B"/>
            </a:solidFill>
            <a:tailEnd type="stealth"/>
          </a:ln>
        </p:spPr>
        <p:txBody>
          <a:bodyPr lIns="50800" tIns="50800" rIns="50800" bIns="50800" anchor="ctr"/>
          <a:lstStyle/>
          <a:p>
            <a:pPr marL="39686" marR="39686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2400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Times"/>
                <a:ea typeface="Times"/>
                <a:cs typeface="Times"/>
                <a:sym typeface="Times"/>
              </a:defRPr>
            </a:pPr>
            <a:endParaRPr kumimoji="0" sz="2400" b="0" i="0" u="none" strike="noStrike" kern="1200" cap="none" spc="0" normalizeH="0" baseline="0" noProof="0">
              <a:ln>
                <a:noFill/>
              </a:ln>
              <a:solidFill>
                <a:srgbClr val="3B812F"/>
              </a:solidFill>
              <a:effectLst/>
              <a:uLnTx/>
              <a:uFill>
                <a:solidFill>
                  <a:srgbClr val="062B6B"/>
                </a:solidFill>
              </a:uFill>
              <a:latin typeface="Times"/>
              <a:sym typeface="Times"/>
            </a:endParaRPr>
          </a:p>
        </p:txBody>
      </p:sp>
      <p:sp>
        <p:nvSpPr>
          <p:cNvPr id="9" name="Line">
            <a:extLst>
              <a:ext uri="{FF2B5EF4-FFF2-40B4-BE49-F238E27FC236}">
                <a16:creationId xmlns:a16="http://schemas.microsoft.com/office/drawing/2014/main" id="{C9C94C75-94ED-442D-9A78-7A6805DC6F4F}"/>
              </a:ext>
            </a:extLst>
          </p:cNvPr>
          <p:cNvSpPr/>
          <p:nvPr/>
        </p:nvSpPr>
        <p:spPr>
          <a:xfrm>
            <a:off x="3657600" y="4714949"/>
            <a:ext cx="1312145" cy="42644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21600"/>
                </a:moveTo>
                <a:cubicBezTo>
                  <a:pt x="21600" y="21600"/>
                  <a:pt x="12960" y="415"/>
                  <a:pt x="0" y="0"/>
                </a:cubicBezTo>
              </a:path>
            </a:pathLst>
          </a:custGeom>
          <a:ln w="25400">
            <a:solidFill>
              <a:srgbClr val="062B6B"/>
            </a:solidFill>
            <a:tailEnd type="stealth"/>
          </a:ln>
        </p:spPr>
        <p:txBody>
          <a:bodyPr lIns="50800" tIns="50800" rIns="50800" bIns="50800" anchor="ctr"/>
          <a:lstStyle/>
          <a:p>
            <a:pPr marL="39686" marR="39686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2400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Times"/>
                <a:ea typeface="Times"/>
                <a:cs typeface="Times"/>
                <a:sym typeface="Times"/>
              </a:defRPr>
            </a:pPr>
            <a:endParaRPr kumimoji="0" sz="2400" b="0" i="0" u="none" strike="noStrike" kern="1200" cap="none" spc="0" normalizeH="0" baseline="0" noProof="0">
              <a:ln>
                <a:noFill/>
              </a:ln>
              <a:solidFill>
                <a:srgbClr val="062B6B"/>
              </a:solidFill>
              <a:effectLst/>
              <a:uLnTx/>
              <a:uFill>
                <a:solidFill>
                  <a:srgbClr val="062B6B"/>
                </a:solidFill>
              </a:uFill>
              <a:latin typeface="Times"/>
              <a:sym typeface="Times"/>
            </a:endParaRPr>
          </a:p>
        </p:txBody>
      </p:sp>
    </p:spTree>
    <p:extLst>
      <p:ext uri="{BB962C8B-B14F-4D97-AF65-F5344CB8AC3E}">
        <p14:creationId xmlns:p14="http://schemas.microsoft.com/office/powerpoint/2010/main" val="422189109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5" grpId="0" animBg="1"/>
      <p:bldP spid="6" grpId="0" animBg="1"/>
      <p:bldP spid="8" grpId="0" animBg="1"/>
      <p:bldP spid="9" grpId="0" animBg="1"/>
    </p:bldLst>
  </p:timing>
</p:sld>
</file>

<file path=ppt/slides/slide1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90" name="Table"/>
          <p:cNvGraphicFramePr/>
          <p:nvPr>
            <p:extLst/>
          </p:nvPr>
        </p:nvGraphicFramePr>
        <p:xfrm>
          <a:off x="1524000" y="2495600"/>
          <a:ext cx="2946400" cy="3670300"/>
        </p:xfrm>
        <a:graphic>
          <a:graphicData uri="http://schemas.openxmlformats.org/drawingml/2006/table">
            <a:tbl>
              <a:tblPr/>
              <a:tblGrid>
                <a:gridCol w="3683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83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683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683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683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683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6830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36830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215900"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A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B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C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D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W</a:t>
                      </a:r>
                    </a:p>
                  </a:txBody>
                  <a:tcPr marL="0" marR="0" marT="0" marB="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X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Y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Z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5900"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0">
                      <a:miter lim="400000"/>
                    </a:lnB>
                    <a:solidFill>
                      <a:srgbClr val="FDFDC5"/>
                    </a:solidFill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15900"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  <a:solidFill>
                      <a:srgbClr val="FDFDC5"/>
                    </a:solidFill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15900"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  <a:solidFill>
                      <a:srgbClr val="FDFDC5"/>
                    </a:solidFill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15900"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  <a:solidFill>
                      <a:srgbClr val="FDFDC5"/>
                    </a:solidFill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15900"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  <a:solidFill>
                      <a:srgbClr val="FDFDC5"/>
                    </a:solidFill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15900"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  <a:solidFill>
                      <a:srgbClr val="FDFDC5"/>
                    </a:solidFill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15900"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  <a:solidFill>
                      <a:srgbClr val="FDFDC5"/>
                    </a:solidFill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15900"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  <a:solidFill>
                      <a:srgbClr val="FFB6C2"/>
                    </a:solidFill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15900"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  <a:solidFill>
                      <a:srgbClr val="FFB6C2"/>
                    </a:solidFill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15900"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  <a:solidFill>
                      <a:srgbClr val="FDFDC5"/>
                    </a:solidFill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15900"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X</a:t>
                      </a:r>
                    </a:p>
                  </a:txBody>
                  <a:tcPr marL="0" marR="0" marT="0" marB="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  <a:solidFill>
                      <a:srgbClr val="D7D7D7"/>
                    </a:solidFill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X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X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X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15900"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X</a:t>
                      </a:r>
                    </a:p>
                  </a:txBody>
                  <a:tcPr marL="0" marR="0" marT="0" marB="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  <a:solidFill>
                      <a:srgbClr val="D7D7D7"/>
                    </a:solidFill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X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X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X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15900"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X</a:t>
                      </a:r>
                    </a:p>
                  </a:txBody>
                  <a:tcPr marL="0" marR="0" marT="0" marB="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  <a:solidFill>
                      <a:srgbClr val="D7D7D7"/>
                    </a:solidFill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X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X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X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215900"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X</a:t>
                      </a:r>
                    </a:p>
                  </a:txBody>
                  <a:tcPr marL="0" marR="0" marT="0" marB="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  <a:solidFill>
                      <a:srgbClr val="D7D7D7"/>
                    </a:solidFill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X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X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X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215900"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X</a:t>
                      </a:r>
                    </a:p>
                  </a:txBody>
                  <a:tcPr marL="0" marR="0" marT="0" marB="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  <a:solidFill>
                      <a:srgbClr val="D7D7D7"/>
                    </a:solidFill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X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X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X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215900"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X</a:t>
                      </a:r>
                    </a:p>
                  </a:txBody>
                  <a:tcPr marL="0" marR="0" marT="0" marB="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  <a:solidFill>
                      <a:srgbClr val="D7D7D7"/>
                    </a:solidFill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X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X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X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</a:tbl>
          </a:graphicData>
        </a:graphic>
      </p:graphicFrame>
      <p:sp>
        <p:nvSpPr>
          <p:cNvPr id="691" name="Example: BCD increment function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Example: BCD </a:t>
            </a:r>
            <a:r>
              <a:rPr lang="en-US"/>
              <a:t>I</a:t>
            </a:r>
            <a:r>
              <a:t>ncrement </a:t>
            </a:r>
            <a:r>
              <a:rPr lang="en-US"/>
              <a:t>F</a:t>
            </a:r>
            <a:r>
              <a:t>unction</a:t>
            </a:r>
          </a:p>
        </p:txBody>
      </p:sp>
      <p:sp>
        <p:nvSpPr>
          <p:cNvPr id="692" name="Line"/>
          <p:cNvSpPr/>
          <p:nvPr/>
        </p:nvSpPr>
        <p:spPr>
          <a:xfrm>
            <a:off x="4613910" y="4855260"/>
            <a:ext cx="139700" cy="1588"/>
          </a:xfrm>
          <a:prstGeom prst="line">
            <a:avLst/>
          </a:prstGeom>
          <a:ln w="12700">
            <a:solidFill>
              <a:srgbClr val="062B6B"/>
            </a:solidFill>
          </a:ln>
        </p:spPr>
        <p:txBody>
          <a:bodyPr lIns="0" tIns="0" rIns="0" bIns="0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693" name="Line"/>
          <p:cNvSpPr/>
          <p:nvPr/>
        </p:nvSpPr>
        <p:spPr>
          <a:xfrm>
            <a:off x="4588510" y="6176060"/>
            <a:ext cx="177800" cy="1588"/>
          </a:xfrm>
          <a:prstGeom prst="line">
            <a:avLst/>
          </a:prstGeom>
          <a:ln w="12700">
            <a:solidFill>
              <a:srgbClr val="062B6B"/>
            </a:solidFill>
          </a:ln>
        </p:spPr>
        <p:txBody>
          <a:bodyPr lIns="0" tIns="0" rIns="0" bIns="0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694" name="Line"/>
          <p:cNvSpPr/>
          <p:nvPr/>
        </p:nvSpPr>
        <p:spPr>
          <a:xfrm>
            <a:off x="4753610" y="4855260"/>
            <a:ext cx="0" cy="1320801"/>
          </a:xfrm>
          <a:prstGeom prst="line">
            <a:avLst/>
          </a:prstGeom>
          <a:ln w="12700">
            <a:solidFill>
              <a:srgbClr val="062B6B"/>
            </a:solidFill>
          </a:ln>
        </p:spPr>
        <p:txBody>
          <a:bodyPr lIns="0" tIns="0" rIns="0" bIns="0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699" name="BCD (Binary Coded Decimal) digits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BCD (Binary Coded Decimal) digits </a:t>
            </a:r>
          </a:p>
          <a:p>
            <a:pPr lvl="1"/>
            <a:r>
              <a:t>Encode decimal digits 0 - 9 with bit patterns 0000</a:t>
            </a:r>
            <a:r>
              <a:rPr baseline="-27111"/>
              <a:t>2</a:t>
            </a:r>
            <a:r>
              <a:t> — 1001</a:t>
            </a:r>
            <a:r>
              <a:rPr baseline="-27111"/>
              <a:t>2</a:t>
            </a:r>
          </a:p>
          <a:p>
            <a:pPr lvl="1"/>
            <a:r>
              <a:t>When </a:t>
            </a:r>
            <a:r>
              <a:rPr>
                <a:solidFill>
                  <a:srgbClr val="0000FF"/>
                </a:solidFill>
              </a:rPr>
              <a:t>incremented</a:t>
            </a:r>
            <a:r>
              <a:t>, the decimal sequence is 0, 1, …, 8, 9, 0, 1</a:t>
            </a:r>
          </a:p>
        </p:txBody>
      </p:sp>
      <p:sp>
        <p:nvSpPr>
          <p:cNvPr id="704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86CB4B4D-7CA3-9044-876B-883B54F8677D}" type="slidenum">
              <a:rPr kumimoji="0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152</a:t>
            </a:fld>
            <a:endParaRPr kumimoji="0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  <p:sp>
        <p:nvSpPr>
          <p:cNvPr id="695" name="These input patterns should…"/>
          <p:cNvSpPr txBox="1"/>
          <p:nvPr/>
        </p:nvSpPr>
        <p:spPr>
          <a:xfrm>
            <a:off x="4830002" y="5160060"/>
            <a:ext cx="3747704" cy="122128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25400" tIns="25400" rIns="25400" bIns="25400">
            <a:spAutoFit/>
          </a:bodyPr>
          <a:lstStyle/>
          <a:p>
            <a:pPr marL="38100" marR="38100" lvl="0" indent="0" algn="ctr" defTabSz="914400" rtl="0" eaLnBrk="0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62B6B"/>
              </a:buClr>
              <a:buSzTx/>
              <a:buFont typeface="Arial"/>
              <a:buNone/>
              <a:tabLst/>
              <a:defRPr sz="1800" b="1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cs typeface="Arial"/>
                <a:sym typeface="Arial"/>
              </a:rPr>
              <a:t>These input patterns </a:t>
            </a: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cs typeface="Arial"/>
                <a:sym typeface="Arial"/>
              </a:rPr>
              <a:t>should</a:t>
            </a:r>
          </a:p>
          <a:p>
            <a:pPr marL="38100" marR="38100" lvl="0" indent="0" algn="ctr" defTabSz="914400" rtl="0" eaLnBrk="0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62B6B"/>
              </a:buClr>
              <a:buSzTx/>
              <a:buFont typeface="Arial"/>
              <a:buNone/>
              <a:tabLst/>
              <a:defRPr sz="1800" b="1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cs typeface="Arial"/>
                <a:sym typeface="Arial"/>
              </a:rPr>
              <a:t>never be encountered </a:t>
            </a: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cs typeface="Arial"/>
                <a:sym typeface="Arial"/>
              </a:rPr>
              <a:t>in practice</a:t>
            </a:r>
          </a:p>
          <a:p>
            <a:pPr marL="38100" marR="38100" lvl="0" indent="0" algn="ctr" defTabSz="914400" rtl="0" eaLnBrk="0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62B6B"/>
              </a:buClr>
              <a:buSzTx/>
              <a:buFont typeface="Arial"/>
              <a:buNone/>
              <a:tabLst/>
              <a:defRPr sz="1800" b="1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cs typeface="Arial"/>
                <a:sym typeface="Arial"/>
              </a:rPr>
              <a:t>(hey -- it’s a BCD number!)</a:t>
            </a:r>
          </a:p>
          <a:p>
            <a:pPr marL="38100" marR="38100" lvl="0" indent="0" algn="ctr" defTabSz="914400" rtl="0" eaLnBrk="0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62B6B"/>
              </a:buClr>
              <a:buSzTx/>
              <a:buFont typeface="Arial"/>
              <a:buNone/>
              <a:tabLst/>
              <a:defRPr sz="1800" b="1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cs typeface="Arial"/>
                <a:sym typeface="Arial"/>
              </a:rPr>
              <a:t>So, associated output values are</a:t>
            </a:r>
          </a:p>
          <a:p>
            <a:pPr marL="38100" marR="38100" lvl="0" indent="0" algn="ctr" defTabSz="914400" rtl="0" eaLnBrk="0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62B6B"/>
              </a:buClr>
              <a:buSzTx/>
              <a:buFont typeface="Arial"/>
              <a:buNone/>
              <a:tabLst/>
              <a:defRPr sz="1800" b="1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cs typeface="Arial"/>
                <a:sym typeface="Arial"/>
              </a:rPr>
              <a:t>“</a:t>
            </a: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cs typeface="Arial"/>
                <a:sym typeface="Arial"/>
              </a:rPr>
              <a:t>Don’t Cares</a:t>
            </a: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cs typeface="Arial"/>
                <a:sym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5359818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6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6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6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2" grpId="0" animBg="1"/>
      <p:bldP spid="693" grpId="0" animBg="1"/>
      <p:bldP spid="694" grpId="0" animBg="1"/>
      <p:bldP spid="699" grpId="0" uiExpand="1" build="p"/>
      <p:bldP spid="695" grpId="0" animBg="1"/>
    </p:bldLst>
  </p:timing>
</p:sld>
</file>

<file path=ppt/slides/slide1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07" name="Table"/>
          <p:cNvGraphicFramePr/>
          <p:nvPr>
            <p:extLst/>
          </p:nvPr>
        </p:nvGraphicFramePr>
        <p:xfrm>
          <a:off x="5918200" y="3758883"/>
          <a:ext cx="2540000" cy="2438400"/>
        </p:xfrm>
        <a:graphic>
          <a:graphicData uri="http://schemas.openxmlformats.org/drawingml/2006/table">
            <a:tbl>
              <a:tblPr/>
              <a:tblGrid>
                <a:gridCol w="254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4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228600">
                <a:tc>
                  <a:txBody>
                    <a:bodyPr/>
                    <a:lstStyle/>
                    <a:p>
                      <a:pPr marR="39686" algn="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2000"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defRPr>
                      </a:pPr>
                      <a:endParaRPr/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endParaRPr sz="1100" b="1">
                        <a:solidFill>
                          <a:srgbClr val="2F2F2F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 rowSpan="2"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00</a:t>
                      </a:r>
                    </a:p>
                  </a:txBody>
                  <a:tcPr marL="50800" marR="50800" marT="50800" marB="50800" anchor="b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 rowSpan="2"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01</a:t>
                      </a:r>
                    </a:p>
                  </a:txBody>
                  <a:tcPr marL="50800" marR="50800" marT="50800" marB="50800" anchor="b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 rowSpan="2"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11</a:t>
                      </a:r>
                    </a:p>
                  </a:txBody>
                  <a:tcPr marL="50800" marR="50800" marT="50800" marB="50800" anchor="b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 rowSpan="2"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10</a:t>
                      </a:r>
                    </a:p>
                  </a:txBody>
                  <a:tcPr marL="50800" marR="50800" marT="50800" marB="50800" anchor="b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endParaRPr sz="1100" b="1">
                        <a:solidFill>
                          <a:srgbClr val="2F2F2F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2000"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defRPr>
                      </a:pPr>
                      <a:endParaRPr/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1000">
                <a:tc gridSpan="2">
                  <a:txBody>
                    <a:bodyPr/>
                    <a:lstStyle/>
                    <a:p>
                      <a:pPr marR="39686" algn="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2000"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defRPr>
                      </a:pPr>
                      <a:endParaRPr/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2000"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defRPr>
                      </a:pPr>
                      <a:endParaRPr/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1000">
                <a:tc gridSpan="2">
                  <a:txBody>
                    <a:bodyPr/>
                    <a:lstStyle/>
                    <a:p>
                      <a:pPr marR="39686" algn="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2000"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defRPr>
                      </a:pPr>
                      <a:endParaRPr/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2000"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defRPr>
                      </a:pPr>
                      <a:endParaRPr/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1000">
                <a:tc gridSpan="2">
                  <a:txBody>
                    <a:bodyPr/>
                    <a:lstStyle/>
                    <a:p>
                      <a:pPr marR="39686" algn="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X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X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X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X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81000">
                <a:tc gridSpan="2">
                  <a:txBody>
                    <a:bodyPr/>
                    <a:lstStyle/>
                    <a:p>
                      <a:pPr marR="39686" algn="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2000"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defRPr>
                      </a:pPr>
                      <a:endParaRPr/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X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X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10" name="Two-Level Simplification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/>
              <a:t>K-map for BCD Increment Function</a:t>
            </a:r>
            <a:endParaRPr/>
          </a:p>
        </p:txBody>
      </p:sp>
      <p:sp>
        <p:nvSpPr>
          <p:cNvPr id="713" name="A B C D…"/>
          <p:cNvSpPr txBox="1"/>
          <p:nvPr/>
        </p:nvSpPr>
        <p:spPr>
          <a:xfrm>
            <a:off x="504208" y="1730365"/>
            <a:ext cx="1316835" cy="149297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marL="39686" marR="39686" lvl="0" indent="0" algn="l" defTabSz="914400" rtl="0" eaLnBrk="0" fontAlgn="base" latinLnBrk="0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>
                <a:srgbClr val="DA273E"/>
              </a:buClr>
              <a:buSzTx/>
              <a:buFont typeface="Arial"/>
              <a:buNone/>
              <a:tabLst/>
              <a:defRPr sz="1800" b="1">
                <a:solidFill>
                  <a:srgbClr val="DA273E"/>
                </a:solidFill>
                <a:uFill>
                  <a:solidFill>
                    <a:srgbClr val="DA273E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kumimoji="0" sz="2400" b="1" i="0" u="none" strike="noStrike" kern="1200" cap="none" spc="0" normalizeH="0" baseline="0" noProof="0">
                <a:ln>
                  <a:noFill/>
                </a:ln>
                <a:solidFill>
                  <a:srgbClr val="DA273E"/>
                </a:solidFill>
                <a:effectLst/>
                <a:uLnTx/>
                <a:uFill>
                  <a:solidFill>
                    <a:srgbClr val="DA273E"/>
                  </a:solidFill>
                </a:uFill>
                <a:latin typeface="Arial"/>
                <a:cs typeface="Arial"/>
                <a:sym typeface="Arial"/>
              </a:rPr>
              <a:t>A B C D</a:t>
            </a:r>
          </a:p>
          <a:p>
            <a:pPr marL="39686" marR="39686" lvl="0" indent="0" algn="l" defTabSz="914400" rtl="0" eaLnBrk="0" fontAlgn="base" latinLnBrk="0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>
                <a:srgbClr val="DA273E"/>
              </a:buClr>
              <a:buSzTx/>
              <a:buFont typeface="Arial"/>
              <a:buNone/>
              <a:tabLst/>
              <a:defRPr sz="1800" b="1" u="sng">
                <a:solidFill>
                  <a:srgbClr val="DA273E"/>
                </a:solidFill>
                <a:uFill>
                  <a:solidFill>
                    <a:srgbClr val="DA273E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kumimoji="0" sz="2400" b="1" i="0" u="sng" strike="noStrike" kern="1200" cap="none" spc="0" normalizeH="0" baseline="0" noProof="0">
                <a:ln>
                  <a:noFill/>
                </a:ln>
                <a:solidFill>
                  <a:srgbClr val="DA273E"/>
                </a:solidFill>
                <a:effectLst/>
                <a:uLnTx/>
                <a:uFill>
                  <a:solidFill>
                    <a:srgbClr val="DA273E"/>
                  </a:solidFill>
                </a:uFill>
                <a:latin typeface="Arial"/>
                <a:cs typeface="Arial"/>
                <a:sym typeface="Arial"/>
              </a:rPr>
              <a:t>+         1</a:t>
            </a:r>
          </a:p>
          <a:p>
            <a:pPr marL="39686" marR="39686" lvl="0" indent="0" algn="l" defTabSz="914400" rtl="0" eaLnBrk="0" fontAlgn="base" latinLnBrk="0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>
                <a:srgbClr val="DA273E"/>
              </a:buClr>
              <a:buSzTx/>
              <a:buFont typeface="Arial"/>
              <a:buNone/>
              <a:tabLst/>
              <a:defRPr sz="1800" b="1">
                <a:solidFill>
                  <a:srgbClr val="DA273E"/>
                </a:solidFill>
                <a:uFill>
                  <a:solidFill>
                    <a:srgbClr val="DA273E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kumimoji="0" sz="2400" b="1" i="0" u="none" strike="noStrike" kern="1200" cap="none" spc="0" normalizeH="0" baseline="0" noProof="0">
                <a:ln>
                  <a:noFill/>
                </a:ln>
                <a:solidFill>
                  <a:srgbClr val="DA273E"/>
                </a:solidFill>
                <a:effectLst/>
                <a:uLnTx/>
                <a:uFill>
                  <a:solidFill>
                    <a:srgbClr val="DA273E"/>
                  </a:solidFill>
                </a:uFill>
                <a:latin typeface="Arial"/>
                <a:cs typeface="Arial"/>
                <a:sym typeface="Arial"/>
              </a:rPr>
              <a:t>W X Y Z</a:t>
            </a:r>
          </a:p>
        </p:txBody>
      </p:sp>
      <p:sp>
        <p:nvSpPr>
          <p:cNvPr id="71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86CB4B4D-7CA3-9044-876B-883B54F8677D}" type="slidenum">
              <a:rPr kumimoji="0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153</a:t>
            </a:fld>
            <a:endParaRPr kumimoji="0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  <p:graphicFrame>
        <p:nvGraphicFramePr>
          <p:cNvPr id="716" name="Table"/>
          <p:cNvGraphicFramePr/>
          <p:nvPr>
            <p:extLst/>
          </p:nvPr>
        </p:nvGraphicFramePr>
        <p:xfrm>
          <a:off x="2616200" y="1219200"/>
          <a:ext cx="2658745" cy="2438400"/>
        </p:xfrm>
        <a:graphic>
          <a:graphicData uri="http://schemas.openxmlformats.org/drawingml/2006/table">
            <a:tbl>
              <a:tblPr/>
              <a:tblGrid>
                <a:gridCol w="37274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4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228600">
                <a:tc>
                  <a:txBody>
                    <a:bodyPr/>
                    <a:lstStyle/>
                    <a:p>
                      <a:pPr marR="39686" algn="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2000"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defRPr>
                      </a:pPr>
                      <a:endParaRPr/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endParaRPr sz="1100" b="1">
                        <a:solidFill>
                          <a:srgbClr val="2F2F2F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 rowSpan="2"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00</a:t>
                      </a:r>
                    </a:p>
                  </a:txBody>
                  <a:tcPr marL="50800" marR="50800" marT="50800" marB="50800" anchor="b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 rowSpan="2"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01</a:t>
                      </a:r>
                    </a:p>
                  </a:txBody>
                  <a:tcPr marL="50800" marR="50800" marT="50800" marB="50800" anchor="b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 rowSpan="2"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11</a:t>
                      </a:r>
                    </a:p>
                  </a:txBody>
                  <a:tcPr marL="50800" marR="50800" marT="50800" marB="50800" anchor="b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 rowSpan="2"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10</a:t>
                      </a:r>
                    </a:p>
                  </a:txBody>
                  <a:tcPr marL="50800" marR="50800" marT="50800" marB="50800" anchor="b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endParaRPr sz="1100" b="1">
                        <a:solidFill>
                          <a:srgbClr val="2F2F2F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2000"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defRPr>
                      </a:pPr>
                      <a:endParaRPr/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1000">
                <a:tc gridSpan="2">
                  <a:txBody>
                    <a:bodyPr/>
                    <a:lstStyle/>
                    <a:p>
                      <a:pPr marR="39686" algn="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2000"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defRPr>
                      </a:pPr>
                      <a:endParaRPr/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2000"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defRPr>
                      </a:pPr>
                      <a:endParaRPr/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2000"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defRPr>
                      </a:pPr>
                      <a:endParaRPr/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2000"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defRPr>
                      </a:pPr>
                      <a:endParaRPr/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1000">
                <a:tc gridSpan="2">
                  <a:txBody>
                    <a:bodyPr/>
                    <a:lstStyle/>
                    <a:p>
                      <a:pPr marR="39686" algn="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2000"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defRPr>
                      </a:pPr>
                      <a:endParaRPr/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2000"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defRPr>
                      </a:pPr>
                      <a:endParaRPr/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2000"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defRPr>
                      </a:pPr>
                      <a:endParaRPr/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1000">
                <a:tc gridSpan="2">
                  <a:txBody>
                    <a:bodyPr/>
                    <a:lstStyle/>
                    <a:p>
                      <a:pPr marR="39686" algn="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X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X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X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X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81000">
                <a:tc gridSpan="2">
                  <a:txBody>
                    <a:bodyPr/>
                    <a:lstStyle/>
                    <a:p>
                      <a:pPr marR="39686" algn="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2000"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defRPr>
                      </a:pPr>
                      <a:endParaRPr/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X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X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aphicFrame>
        <p:nvGraphicFramePr>
          <p:cNvPr id="719" name="Table"/>
          <p:cNvGraphicFramePr/>
          <p:nvPr>
            <p:extLst/>
          </p:nvPr>
        </p:nvGraphicFramePr>
        <p:xfrm>
          <a:off x="5918200" y="1219200"/>
          <a:ext cx="2540000" cy="2438400"/>
        </p:xfrm>
        <a:graphic>
          <a:graphicData uri="http://schemas.openxmlformats.org/drawingml/2006/table">
            <a:tbl>
              <a:tblPr/>
              <a:tblGrid>
                <a:gridCol w="254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4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228600">
                <a:tc>
                  <a:txBody>
                    <a:bodyPr/>
                    <a:lstStyle/>
                    <a:p>
                      <a:pPr marR="39686" algn="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2000"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defRPr>
                      </a:pPr>
                      <a:endParaRPr/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endParaRPr sz="1100" b="1">
                        <a:solidFill>
                          <a:srgbClr val="2F2F2F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 rowSpan="2"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00</a:t>
                      </a:r>
                    </a:p>
                  </a:txBody>
                  <a:tcPr marL="50800" marR="50800" marT="50800" marB="50800" anchor="b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 rowSpan="2"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01</a:t>
                      </a:r>
                    </a:p>
                  </a:txBody>
                  <a:tcPr marL="50800" marR="50800" marT="50800" marB="50800" anchor="b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 rowSpan="2"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11</a:t>
                      </a:r>
                    </a:p>
                  </a:txBody>
                  <a:tcPr marL="50800" marR="50800" marT="50800" marB="50800" anchor="b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 rowSpan="2"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10</a:t>
                      </a:r>
                    </a:p>
                  </a:txBody>
                  <a:tcPr marL="50800" marR="50800" marT="50800" marB="50800" anchor="b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endParaRPr sz="1100" b="1">
                        <a:solidFill>
                          <a:srgbClr val="2F2F2F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2000"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defRPr>
                      </a:pPr>
                      <a:endParaRPr/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1000">
                <a:tc gridSpan="2">
                  <a:txBody>
                    <a:bodyPr/>
                    <a:lstStyle/>
                    <a:p>
                      <a:pPr marR="39686" algn="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2000"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defRPr>
                      </a:pPr>
                      <a:endParaRPr/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2000"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defRPr>
                      </a:pPr>
                      <a:endParaRPr/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2000"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defRPr>
                      </a:pPr>
                      <a:endParaRPr/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1000">
                <a:tc gridSpan="2">
                  <a:txBody>
                    <a:bodyPr/>
                    <a:lstStyle/>
                    <a:p>
                      <a:pPr marR="39686" algn="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2000"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defRPr>
                      </a:pPr>
                      <a:endParaRPr/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1000">
                <a:tc gridSpan="2">
                  <a:txBody>
                    <a:bodyPr/>
                    <a:lstStyle/>
                    <a:p>
                      <a:pPr marR="39686" algn="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X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X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X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X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81000">
                <a:tc gridSpan="2">
                  <a:txBody>
                    <a:bodyPr/>
                    <a:lstStyle/>
                    <a:p>
                      <a:pPr marR="39686" algn="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10</a:t>
                      </a:r>
                      <a:endParaRPr sz="2000" b="1">
                        <a:solidFill>
                          <a:srgbClr val="2F2F2F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2000"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defRPr>
                      </a:pPr>
                      <a:endParaRPr/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2000"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defRPr>
                      </a:pPr>
                      <a:endParaRPr/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X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X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aphicFrame>
        <p:nvGraphicFramePr>
          <p:cNvPr id="722" name="Table"/>
          <p:cNvGraphicFramePr/>
          <p:nvPr>
            <p:extLst/>
          </p:nvPr>
        </p:nvGraphicFramePr>
        <p:xfrm>
          <a:off x="2606448" y="3709418"/>
          <a:ext cx="2540000" cy="2438400"/>
        </p:xfrm>
        <a:graphic>
          <a:graphicData uri="http://schemas.openxmlformats.org/drawingml/2006/table">
            <a:tbl>
              <a:tblPr/>
              <a:tblGrid>
                <a:gridCol w="254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4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228600">
                <a:tc>
                  <a:txBody>
                    <a:bodyPr/>
                    <a:lstStyle/>
                    <a:p>
                      <a:pPr marR="39686" algn="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2000"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defRPr>
                      </a:pPr>
                      <a:endParaRPr/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endParaRPr sz="1100" b="1">
                        <a:solidFill>
                          <a:srgbClr val="2F2F2F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 rowSpan="2"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00</a:t>
                      </a:r>
                    </a:p>
                  </a:txBody>
                  <a:tcPr marL="50800" marR="50800" marT="50800" marB="50800" anchor="b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 rowSpan="2"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01</a:t>
                      </a:r>
                    </a:p>
                  </a:txBody>
                  <a:tcPr marL="50800" marR="50800" marT="50800" marB="50800" anchor="b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 rowSpan="2"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11</a:t>
                      </a:r>
                    </a:p>
                  </a:txBody>
                  <a:tcPr marL="50800" marR="50800" marT="50800" marB="50800" anchor="b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 rowSpan="2"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10</a:t>
                      </a:r>
                    </a:p>
                  </a:txBody>
                  <a:tcPr marL="50800" marR="50800" marT="50800" marB="50800" anchor="b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endParaRPr sz="1100" b="1">
                        <a:solidFill>
                          <a:srgbClr val="2F2F2F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2000"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defRPr>
                      </a:pPr>
                      <a:endParaRPr/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1000">
                <a:tc gridSpan="2">
                  <a:txBody>
                    <a:bodyPr/>
                    <a:lstStyle/>
                    <a:p>
                      <a:pPr marR="39686" algn="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2000"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defRPr>
                      </a:pPr>
                      <a:endParaRPr/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2000"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defRPr>
                      </a:pPr>
                      <a:endParaRPr/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1000">
                <a:tc gridSpan="2">
                  <a:txBody>
                    <a:bodyPr/>
                    <a:lstStyle/>
                    <a:p>
                      <a:pPr marR="39686" algn="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2000"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defRPr>
                      </a:pPr>
                      <a:endParaRPr/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2000"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defRPr>
                      </a:pPr>
                      <a:endParaRPr/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1000">
                <a:tc gridSpan="2">
                  <a:txBody>
                    <a:bodyPr/>
                    <a:lstStyle/>
                    <a:p>
                      <a:pPr marR="39686" algn="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X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X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X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X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81000">
                <a:tc gridSpan="2">
                  <a:txBody>
                    <a:bodyPr/>
                    <a:lstStyle/>
                    <a:p>
                      <a:pPr marR="39686" algn="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2000"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defRPr>
                      </a:pPr>
                      <a:endParaRPr/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2000"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defRPr>
                      </a:pPr>
                      <a:endParaRPr/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X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X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25" name="W"/>
          <p:cNvSpPr txBox="1"/>
          <p:nvPr/>
        </p:nvSpPr>
        <p:spPr>
          <a:xfrm>
            <a:off x="2208971" y="1234921"/>
            <a:ext cx="520335" cy="4903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marL="39686" marR="39686" algn="ctr" defTabSz="914400">
              <a:lnSpc>
                <a:spcPct val="90000"/>
              </a:lnSpc>
              <a:buClr>
                <a:srgbClr val="062B6B"/>
              </a:buClr>
              <a:buFont typeface="Helvetica"/>
              <a:defRPr sz="1800" b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</a:defRPr>
            </a:lvl1pPr>
          </a:lstStyle>
          <a:p>
            <a:pPr marL="39686" marR="39686" lvl="0" indent="0" algn="ctr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062B6B"/>
              </a:buClr>
              <a:buSzTx/>
              <a:buFont typeface="Helvetica"/>
              <a:buNone/>
              <a:tabLst/>
              <a:defRPr/>
            </a:pPr>
            <a:r>
              <a:rPr kumimoji="0" sz="2800" b="1" i="0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W</a:t>
            </a:r>
          </a:p>
        </p:txBody>
      </p:sp>
      <p:grpSp>
        <p:nvGrpSpPr>
          <p:cNvPr id="37" name="Group 36">
            <a:extLst>
              <a:ext uri="{FF2B5EF4-FFF2-40B4-BE49-F238E27FC236}">
                <a16:creationId xmlns:a16="http://schemas.microsoft.com/office/drawing/2014/main" id="{F981022A-84FB-4E13-A084-356CEADAEB5C}"/>
              </a:ext>
            </a:extLst>
          </p:cNvPr>
          <p:cNvGrpSpPr/>
          <p:nvPr/>
        </p:nvGrpSpPr>
        <p:grpSpPr>
          <a:xfrm>
            <a:off x="2499513" y="1509137"/>
            <a:ext cx="909080" cy="600186"/>
            <a:chOff x="464128" y="1997517"/>
            <a:chExt cx="909080" cy="600186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8" name="Rectangle 37">
                  <a:extLst>
                    <a:ext uri="{FF2B5EF4-FFF2-40B4-BE49-F238E27FC236}">
                      <a16:creationId xmlns:a16="http://schemas.microsoft.com/office/drawing/2014/main" id="{3750E36E-3E79-4155-8654-89389257B215}"/>
                    </a:ext>
                  </a:extLst>
                </p:cNvPr>
                <p:cNvSpPr/>
                <p:nvPr/>
              </p:nvSpPr>
              <p:spPr>
                <a:xfrm>
                  <a:off x="464128" y="2228371"/>
                  <a:ext cx="567783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kumimoji="0" lang="en-US" sz="1800" b="1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uLnTx/>
                            <a:uFill>
                              <a:solidFill>
                                <a:srgbClr val="D21C42"/>
                              </a:solidFill>
                            </a:uFill>
                            <a:latin typeface="Cambria Math" panose="02040503050406030204" pitchFamily="18" charset="0"/>
                            <a:ea typeface="Arial"/>
                            <a:cs typeface="Arial"/>
                            <a:sym typeface="Arial"/>
                          </a:rPr>
                          <m:t>𝑨𝑩</m:t>
                        </m:r>
                      </m:oMath>
                    </m:oMathPara>
                  </a14:m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34" charset="-128"/>
                    <a:cs typeface="+mn-cs"/>
                  </a:endParaRPr>
                </a:p>
              </p:txBody>
            </p:sp>
          </mc:Choice>
          <mc:Fallback xmlns="">
            <p:sp>
              <p:nvSpPr>
                <p:cNvPr id="38" name="Rectangle 37">
                  <a:extLst>
                    <a:ext uri="{FF2B5EF4-FFF2-40B4-BE49-F238E27FC236}">
                      <a16:creationId xmlns:a16="http://schemas.microsoft.com/office/drawing/2014/main" id="{3750E36E-3E79-4155-8654-89389257B215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64128" y="2228371"/>
                  <a:ext cx="567783" cy="369332"/>
                </a:xfrm>
                <a:prstGeom prst="rect">
                  <a:avLst/>
                </a:prstGeom>
                <a:blipFill>
                  <a:blip r:embed="rId2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9" name="Rectangle 38">
                  <a:extLst>
                    <a:ext uri="{FF2B5EF4-FFF2-40B4-BE49-F238E27FC236}">
                      <a16:creationId xmlns:a16="http://schemas.microsoft.com/office/drawing/2014/main" id="{6CA7DA18-61C7-4333-92E4-5971EAFE576C}"/>
                    </a:ext>
                  </a:extLst>
                </p:cNvPr>
                <p:cNvSpPr/>
                <p:nvPr/>
              </p:nvSpPr>
              <p:spPr>
                <a:xfrm>
                  <a:off x="807027" y="1997517"/>
                  <a:ext cx="566181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kumimoji="0" lang="en-US" sz="1800" b="1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uLnTx/>
                            <a:uFill>
                              <a:solidFill>
                                <a:srgbClr val="D21C42"/>
                              </a:solidFill>
                            </a:uFill>
                            <a:latin typeface="Cambria Math" panose="02040503050406030204" pitchFamily="18" charset="0"/>
                            <a:ea typeface="Arial"/>
                            <a:cs typeface="Arial"/>
                            <a:sym typeface="Arial"/>
                          </a:rPr>
                          <m:t>𝑪𝑫</m:t>
                        </m:r>
                      </m:oMath>
                    </m:oMathPara>
                  </a14:m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34" charset="-128"/>
                    <a:cs typeface="+mn-cs"/>
                  </a:endParaRPr>
                </a:p>
              </p:txBody>
            </p:sp>
          </mc:Choice>
          <mc:Fallback xmlns="">
            <p:sp>
              <p:nvSpPr>
                <p:cNvPr id="39" name="Rectangle 38">
                  <a:extLst>
                    <a:ext uri="{FF2B5EF4-FFF2-40B4-BE49-F238E27FC236}">
                      <a16:creationId xmlns:a16="http://schemas.microsoft.com/office/drawing/2014/main" id="{6CA7DA18-61C7-4333-92E4-5971EAFE576C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07027" y="1997517"/>
                  <a:ext cx="566181" cy="369332"/>
                </a:xfrm>
                <a:prstGeom prst="rect">
                  <a:avLst/>
                </a:prstGeom>
                <a:blipFill>
                  <a:blip r:embed="rId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40" name="Line">
              <a:extLst>
                <a:ext uri="{FF2B5EF4-FFF2-40B4-BE49-F238E27FC236}">
                  <a16:creationId xmlns:a16="http://schemas.microsoft.com/office/drawing/2014/main" id="{6AB2F35C-8D4E-489B-B584-CD9041798CB3}"/>
                </a:ext>
              </a:extLst>
            </p:cNvPr>
            <p:cNvSpPr/>
            <p:nvPr/>
          </p:nvSpPr>
          <p:spPr>
            <a:xfrm>
              <a:off x="780180" y="2192306"/>
              <a:ext cx="407377" cy="320040"/>
            </a:xfrm>
            <a:prstGeom prst="line">
              <a:avLst/>
            </a:prstGeom>
            <a:noFill/>
            <a:ln w="25400" cap="flat">
              <a:solidFill>
                <a:srgbClr val="062B6B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</p:grpSp>
      <p:sp>
        <p:nvSpPr>
          <p:cNvPr id="41" name="W">
            <a:extLst>
              <a:ext uri="{FF2B5EF4-FFF2-40B4-BE49-F238E27FC236}">
                <a16:creationId xmlns:a16="http://schemas.microsoft.com/office/drawing/2014/main" id="{8EFEAB89-8214-4E7F-9655-A2F3E0DDB176}"/>
              </a:ext>
            </a:extLst>
          </p:cNvPr>
          <p:cNvSpPr txBox="1"/>
          <p:nvPr/>
        </p:nvSpPr>
        <p:spPr>
          <a:xfrm>
            <a:off x="5639153" y="1253426"/>
            <a:ext cx="420949" cy="4903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marL="39686" marR="39686" algn="ctr" defTabSz="914400">
              <a:lnSpc>
                <a:spcPct val="90000"/>
              </a:lnSpc>
              <a:buClr>
                <a:srgbClr val="062B6B"/>
              </a:buClr>
              <a:buFont typeface="Helvetica"/>
              <a:defRPr sz="1800" b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</a:defRPr>
            </a:lvl1pPr>
          </a:lstStyle>
          <a:p>
            <a:pPr marL="39686" marR="39686" lvl="0" indent="0" algn="ctr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062B6B"/>
              </a:buClr>
              <a:buSzTx/>
              <a:buFont typeface="Helvetica"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X</a:t>
            </a:r>
            <a:endParaRPr kumimoji="0" sz="2800" b="1" i="0" u="none" strike="noStrike" kern="1200" cap="none" spc="0" normalizeH="0" baseline="0" noProof="0">
              <a:ln>
                <a:noFill/>
              </a:ln>
              <a:solidFill>
                <a:srgbClr val="C00000"/>
              </a:solidFill>
              <a:effectLst/>
              <a:uLnTx/>
              <a:uFill>
                <a:solidFill>
                  <a:srgbClr val="062B6B"/>
                </a:solidFill>
              </a:uFill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grpSp>
        <p:nvGrpSpPr>
          <p:cNvPr id="42" name="Group 41">
            <a:extLst>
              <a:ext uri="{FF2B5EF4-FFF2-40B4-BE49-F238E27FC236}">
                <a16:creationId xmlns:a16="http://schemas.microsoft.com/office/drawing/2014/main" id="{31A355B2-EBA3-43A8-89F8-126676A664C3}"/>
              </a:ext>
            </a:extLst>
          </p:cNvPr>
          <p:cNvGrpSpPr/>
          <p:nvPr/>
        </p:nvGrpSpPr>
        <p:grpSpPr>
          <a:xfrm>
            <a:off x="5710776" y="1535576"/>
            <a:ext cx="909080" cy="600186"/>
            <a:chOff x="464128" y="1997517"/>
            <a:chExt cx="909080" cy="600186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3" name="Rectangle 42">
                  <a:extLst>
                    <a:ext uri="{FF2B5EF4-FFF2-40B4-BE49-F238E27FC236}">
                      <a16:creationId xmlns:a16="http://schemas.microsoft.com/office/drawing/2014/main" id="{15BAAE72-DD86-4186-82F7-2F5B4BD7AD75}"/>
                    </a:ext>
                  </a:extLst>
                </p:cNvPr>
                <p:cNvSpPr/>
                <p:nvPr/>
              </p:nvSpPr>
              <p:spPr>
                <a:xfrm>
                  <a:off x="464128" y="2228371"/>
                  <a:ext cx="567783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kumimoji="0" lang="en-US" sz="1800" b="1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uLnTx/>
                            <a:uFill>
                              <a:solidFill>
                                <a:srgbClr val="D21C42"/>
                              </a:solidFill>
                            </a:uFill>
                            <a:latin typeface="Cambria Math" panose="02040503050406030204" pitchFamily="18" charset="0"/>
                            <a:ea typeface="Arial"/>
                            <a:cs typeface="Arial"/>
                            <a:sym typeface="Arial"/>
                          </a:rPr>
                          <m:t>𝑨𝑩</m:t>
                        </m:r>
                      </m:oMath>
                    </m:oMathPara>
                  </a14:m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34" charset="-128"/>
                    <a:cs typeface="+mn-cs"/>
                  </a:endParaRPr>
                </a:p>
              </p:txBody>
            </p:sp>
          </mc:Choice>
          <mc:Fallback xmlns="">
            <p:sp>
              <p:nvSpPr>
                <p:cNvPr id="43" name="Rectangle 42">
                  <a:extLst>
                    <a:ext uri="{FF2B5EF4-FFF2-40B4-BE49-F238E27FC236}">
                      <a16:creationId xmlns:a16="http://schemas.microsoft.com/office/drawing/2014/main" id="{15BAAE72-DD86-4186-82F7-2F5B4BD7AD75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64128" y="2228371"/>
                  <a:ext cx="567783" cy="369332"/>
                </a:xfrm>
                <a:prstGeom prst="rect">
                  <a:avLst/>
                </a:prstGeom>
                <a:blipFill>
                  <a:blip r:embed="rId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4" name="Rectangle 43">
                  <a:extLst>
                    <a:ext uri="{FF2B5EF4-FFF2-40B4-BE49-F238E27FC236}">
                      <a16:creationId xmlns:a16="http://schemas.microsoft.com/office/drawing/2014/main" id="{DF4C79F9-C64D-4D6C-AD26-C9BA7DC3B1A1}"/>
                    </a:ext>
                  </a:extLst>
                </p:cNvPr>
                <p:cNvSpPr/>
                <p:nvPr/>
              </p:nvSpPr>
              <p:spPr>
                <a:xfrm>
                  <a:off x="807027" y="1997517"/>
                  <a:ext cx="566181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kumimoji="0" lang="en-US" sz="1800" b="1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uLnTx/>
                            <a:uFill>
                              <a:solidFill>
                                <a:srgbClr val="D21C42"/>
                              </a:solidFill>
                            </a:uFill>
                            <a:latin typeface="Cambria Math" panose="02040503050406030204" pitchFamily="18" charset="0"/>
                            <a:ea typeface="Arial"/>
                            <a:cs typeface="Arial"/>
                            <a:sym typeface="Arial"/>
                          </a:rPr>
                          <m:t>𝑪𝑫</m:t>
                        </m:r>
                      </m:oMath>
                    </m:oMathPara>
                  </a14:m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34" charset="-128"/>
                    <a:cs typeface="+mn-cs"/>
                  </a:endParaRPr>
                </a:p>
              </p:txBody>
            </p:sp>
          </mc:Choice>
          <mc:Fallback xmlns="">
            <p:sp>
              <p:nvSpPr>
                <p:cNvPr id="44" name="Rectangle 43">
                  <a:extLst>
                    <a:ext uri="{FF2B5EF4-FFF2-40B4-BE49-F238E27FC236}">
                      <a16:creationId xmlns:a16="http://schemas.microsoft.com/office/drawing/2014/main" id="{DF4C79F9-C64D-4D6C-AD26-C9BA7DC3B1A1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07027" y="1997517"/>
                  <a:ext cx="566181" cy="369332"/>
                </a:xfrm>
                <a:prstGeom prst="rect">
                  <a:avLst/>
                </a:prstGeom>
                <a:blipFill>
                  <a:blip r:embed="rId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45" name="Line">
              <a:extLst>
                <a:ext uri="{FF2B5EF4-FFF2-40B4-BE49-F238E27FC236}">
                  <a16:creationId xmlns:a16="http://schemas.microsoft.com/office/drawing/2014/main" id="{76246065-0B80-4D3B-885C-E305403EBC84}"/>
                </a:ext>
              </a:extLst>
            </p:cNvPr>
            <p:cNvSpPr/>
            <p:nvPr/>
          </p:nvSpPr>
          <p:spPr>
            <a:xfrm>
              <a:off x="780180" y="2192306"/>
              <a:ext cx="407377" cy="320040"/>
            </a:xfrm>
            <a:prstGeom prst="line">
              <a:avLst/>
            </a:prstGeom>
            <a:noFill/>
            <a:ln w="25400" cap="flat">
              <a:solidFill>
                <a:srgbClr val="062B6B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</p:grpSp>
      <p:grpSp>
        <p:nvGrpSpPr>
          <p:cNvPr id="46" name="Group 45">
            <a:extLst>
              <a:ext uri="{FF2B5EF4-FFF2-40B4-BE49-F238E27FC236}">
                <a16:creationId xmlns:a16="http://schemas.microsoft.com/office/drawing/2014/main" id="{C465F469-0BFD-4AB1-9706-CC5B246104FB}"/>
              </a:ext>
            </a:extLst>
          </p:cNvPr>
          <p:cNvGrpSpPr/>
          <p:nvPr/>
        </p:nvGrpSpPr>
        <p:grpSpPr>
          <a:xfrm>
            <a:off x="5701547" y="4057379"/>
            <a:ext cx="909080" cy="600186"/>
            <a:chOff x="464128" y="1997517"/>
            <a:chExt cx="909080" cy="600186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7" name="Rectangle 46">
                  <a:extLst>
                    <a:ext uri="{FF2B5EF4-FFF2-40B4-BE49-F238E27FC236}">
                      <a16:creationId xmlns:a16="http://schemas.microsoft.com/office/drawing/2014/main" id="{AE2AC670-0939-4289-B8B2-5DE775DAFB64}"/>
                    </a:ext>
                  </a:extLst>
                </p:cNvPr>
                <p:cNvSpPr/>
                <p:nvPr/>
              </p:nvSpPr>
              <p:spPr>
                <a:xfrm>
                  <a:off x="464128" y="2228371"/>
                  <a:ext cx="567783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kumimoji="0" lang="en-US" sz="1800" b="1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uLnTx/>
                            <a:uFill>
                              <a:solidFill>
                                <a:srgbClr val="D21C42"/>
                              </a:solidFill>
                            </a:uFill>
                            <a:latin typeface="Cambria Math" panose="02040503050406030204" pitchFamily="18" charset="0"/>
                            <a:ea typeface="Arial"/>
                            <a:cs typeface="Arial"/>
                            <a:sym typeface="Arial"/>
                          </a:rPr>
                          <m:t>𝑨𝑩</m:t>
                        </m:r>
                      </m:oMath>
                    </m:oMathPara>
                  </a14:m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34" charset="-128"/>
                    <a:cs typeface="+mn-cs"/>
                  </a:endParaRPr>
                </a:p>
              </p:txBody>
            </p:sp>
          </mc:Choice>
          <mc:Fallback xmlns="">
            <p:sp>
              <p:nvSpPr>
                <p:cNvPr id="47" name="Rectangle 46">
                  <a:extLst>
                    <a:ext uri="{FF2B5EF4-FFF2-40B4-BE49-F238E27FC236}">
                      <a16:creationId xmlns:a16="http://schemas.microsoft.com/office/drawing/2014/main" id="{AE2AC670-0939-4289-B8B2-5DE775DAFB64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64128" y="2228371"/>
                  <a:ext cx="567783" cy="369332"/>
                </a:xfrm>
                <a:prstGeom prst="rect">
                  <a:avLst/>
                </a:prstGeom>
                <a:blipFill>
                  <a:blip r:embed="rId2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8" name="Rectangle 47">
                  <a:extLst>
                    <a:ext uri="{FF2B5EF4-FFF2-40B4-BE49-F238E27FC236}">
                      <a16:creationId xmlns:a16="http://schemas.microsoft.com/office/drawing/2014/main" id="{73889DB6-77FF-4666-B1A5-D3EFC84A8F98}"/>
                    </a:ext>
                  </a:extLst>
                </p:cNvPr>
                <p:cNvSpPr/>
                <p:nvPr/>
              </p:nvSpPr>
              <p:spPr>
                <a:xfrm>
                  <a:off x="807027" y="1997517"/>
                  <a:ext cx="566181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kumimoji="0" lang="en-US" sz="1800" b="1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uLnTx/>
                            <a:uFill>
                              <a:solidFill>
                                <a:srgbClr val="D21C42"/>
                              </a:solidFill>
                            </a:uFill>
                            <a:latin typeface="Cambria Math" panose="02040503050406030204" pitchFamily="18" charset="0"/>
                            <a:ea typeface="Arial"/>
                            <a:cs typeface="Arial"/>
                            <a:sym typeface="Arial"/>
                          </a:rPr>
                          <m:t>𝑪𝑫</m:t>
                        </m:r>
                      </m:oMath>
                    </m:oMathPara>
                  </a14:m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34" charset="-128"/>
                    <a:cs typeface="+mn-cs"/>
                  </a:endParaRPr>
                </a:p>
              </p:txBody>
            </p:sp>
          </mc:Choice>
          <mc:Fallback xmlns="">
            <p:sp>
              <p:nvSpPr>
                <p:cNvPr id="48" name="Rectangle 47">
                  <a:extLst>
                    <a:ext uri="{FF2B5EF4-FFF2-40B4-BE49-F238E27FC236}">
                      <a16:creationId xmlns:a16="http://schemas.microsoft.com/office/drawing/2014/main" id="{73889DB6-77FF-4666-B1A5-D3EFC84A8F98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07027" y="1997517"/>
                  <a:ext cx="566181" cy="369332"/>
                </a:xfrm>
                <a:prstGeom prst="rect">
                  <a:avLst/>
                </a:prstGeom>
                <a:blipFill>
                  <a:blip r:embed="rId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49" name="Line">
              <a:extLst>
                <a:ext uri="{FF2B5EF4-FFF2-40B4-BE49-F238E27FC236}">
                  <a16:creationId xmlns:a16="http://schemas.microsoft.com/office/drawing/2014/main" id="{9B662E8A-6390-45DB-93C8-693B59A45EDB}"/>
                </a:ext>
              </a:extLst>
            </p:cNvPr>
            <p:cNvSpPr/>
            <p:nvPr/>
          </p:nvSpPr>
          <p:spPr>
            <a:xfrm>
              <a:off x="780180" y="2192306"/>
              <a:ext cx="407377" cy="320040"/>
            </a:xfrm>
            <a:prstGeom prst="line">
              <a:avLst/>
            </a:prstGeom>
            <a:noFill/>
            <a:ln w="25400" cap="flat">
              <a:solidFill>
                <a:srgbClr val="062B6B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</p:grpSp>
      <p:grpSp>
        <p:nvGrpSpPr>
          <p:cNvPr id="50" name="Group 49">
            <a:extLst>
              <a:ext uri="{FF2B5EF4-FFF2-40B4-BE49-F238E27FC236}">
                <a16:creationId xmlns:a16="http://schemas.microsoft.com/office/drawing/2014/main" id="{5CB9FACB-61D9-4E3B-84D0-D935E2CED032}"/>
              </a:ext>
            </a:extLst>
          </p:cNvPr>
          <p:cNvGrpSpPr/>
          <p:nvPr/>
        </p:nvGrpSpPr>
        <p:grpSpPr>
          <a:xfrm>
            <a:off x="2387872" y="3997365"/>
            <a:ext cx="909080" cy="600186"/>
            <a:chOff x="464128" y="1997517"/>
            <a:chExt cx="909080" cy="600186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1" name="Rectangle 50">
                  <a:extLst>
                    <a:ext uri="{FF2B5EF4-FFF2-40B4-BE49-F238E27FC236}">
                      <a16:creationId xmlns:a16="http://schemas.microsoft.com/office/drawing/2014/main" id="{5EBA5378-21EA-461A-BAB0-060B3FC0F193}"/>
                    </a:ext>
                  </a:extLst>
                </p:cNvPr>
                <p:cNvSpPr/>
                <p:nvPr/>
              </p:nvSpPr>
              <p:spPr>
                <a:xfrm>
                  <a:off x="464128" y="2228371"/>
                  <a:ext cx="567783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kumimoji="0" lang="en-US" sz="1800" b="1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uLnTx/>
                            <a:uFill>
                              <a:solidFill>
                                <a:srgbClr val="D21C42"/>
                              </a:solidFill>
                            </a:uFill>
                            <a:latin typeface="Cambria Math" panose="02040503050406030204" pitchFamily="18" charset="0"/>
                            <a:ea typeface="Arial"/>
                            <a:cs typeface="Arial"/>
                            <a:sym typeface="Arial"/>
                          </a:rPr>
                          <m:t>𝑨𝑩</m:t>
                        </m:r>
                      </m:oMath>
                    </m:oMathPara>
                  </a14:m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34" charset="-128"/>
                    <a:cs typeface="+mn-cs"/>
                  </a:endParaRPr>
                </a:p>
              </p:txBody>
            </p:sp>
          </mc:Choice>
          <mc:Fallback xmlns="">
            <p:sp>
              <p:nvSpPr>
                <p:cNvPr id="51" name="Rectangle 50">
                  <a:extLst>
                    <a:ext uri="{FF2B5EF4-FFF2-40B4-BE49-F238E27FC236}">
                      <a16:creationId xmlns:a16="http://schemas.microsoft.com/office/drawing/2014/main" id="{5EBA5378-21EA-461A-BAB0-060B3FC0F193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64128" y="2228371"/>
                  <a:ext cx="567783" cy="369332"/>
                </a:xfrm>
                <a:prstGeom prst="rect">
                  <a:avLst/>
                </a:prstGeom>
                <a:blipFill>
                  <a:blip r:embed="rId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2" name="Rectangle 51">
                  <a:extLst>
                    <a:ext uri="{FF2B5EF4-FFF2-40B4-BE49-F238E27FC236}">
                      <a16:creationId xmlns:a16="http://schemas.microsoft.com/office/drawing/2014/main" id="{E091CCEE-A789-4A37-8A44-41D2C65E8487}"/>
                    </a:ext>
                  </a:extLst>
                </p:cNvPr>
                <p:cNvSpPr/>
                <p:nvPr/>
              </p:nvSpPr>
              <p:spPr>
                <a:xfrm>
                  <a:off x="807027" y="1997517"/>
                  <a:ext cx="566181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kumimoji="0" lang="en-US" sz="1800" b="1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uLnTx/>
                            <a:uFill>
                              <a:solidFill>
                                <a:srgbClr val="D21C42"/>
                              </a:solidFill>
                            </a:uFill>
                            <a:latin typeface="Cambria Math" panose="02040503050406030204" pitchFamily="18" charset="0"/>
                            <a:ea typeface="Arial"/>
                            <a:cs typeface="Arial"/>
                            <a:sym typeface="Arial"/>
                          </a:rPr>
                          <m:t>𝑪𝑫</m:t>
                        </m:r>
                      </m:oMath>
                    </m:oMathPara>
                  </a14:m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34" charset="-128"/>
                    <a:cs typeface="+mn-cs"/>
                  </a:endParaRPr>
                </a:p>
              </p:txBody>
            </p:sp>
          </mc:Choice>
          <mc:Fallback xmlns="">
            <p:sp>
              <p:nvSpPr>
                <p:cNvPr id="52" name="Rectangle 51">
                  <a:extLst>
                    <a:ext uri="{FF2B5EF4-FFF2-40B4-BE49-F238E27FC236}">
                      <a16:creationId xmlns:a16="http://schemas.microsoft.com/office/drawing/2014/main" id="{E091CCEE-A789-4A37-8A44-41D2C65E8487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07027" y="1997517"/>
                  <a:ext cx="566181" cy="369332"/>
                </a:xfrm>
                <a:prstGeom prst="rect">
                  <a:avLst/>
                </a:prstGeom>
                <a:blipFill>
                  <a:blip r:embed="rId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53" name="Line">
              <a:extLst>
                <a:ext uri="{FF2B5EF4-FFF2-40B4-BE49-F238E27FC236}">
                  <a16:creationId xmlns:a16="http://schemas.microsoft.com/office/drawing/2014/main" id="{494D41F9-4661-41F2-A554-8E1C785C9C58}"/>
                </a:ext>
              </a:extLst>
            </p:cNvPr>
            <p:cNvSpPr/>
            <p:nvPr/>
          </p:nvSpPr>
          <p:spPr>
            <a:xfrm>
              <a:off x="780180" y="2192306"/>
              <a:ext cx="407377" cy="320040"/>
            </a:xfrm>
            <a:prstGeom prst="line">
              <a:avLst/>
            </a:prstGeom>
            <a:noFill/>
            <a:ln w="25400" cap="flat">
              <a:solidFill>
                <a:srgbClr val="062B6B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</p:grpSp>
      <p:sp>
        <p:nvSpPr>
          <p:cNvPr id="54" name="W">
            <a:extLst>
              <a:ext uri="{FF2B5EF4-FFF2-40B4-BE49-F238E27FC236}">
                <a16:creationId xmlns:a16="http://schemas.microsoft.com/office/drawing/2014/main" id="{F6253D82-B3E1-44DB-BE27-239B4DE22AF0}"/>
              </a:ext>
            </a:extLst>
          </p:cNvPr>
          <p:cNvSpPr txBox="1"/>
          <p:nvPr/>
        </p:nvSpPr>
        <p:spPr>
          <a:xfrm>
            <a:off x="5715000" y="3766874"/>
            <a:ext cx="401713" cy="4903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marL="39686" marR="39686" algn="ctr" defTabSz="914400">
              <a:lnSpc>
                <a:spcPct val="90000"/>
              </a:lnSpc>
              <a:buClr>
                <a:srgbClr val="062B6B"/>
              </a:buClr>
              <a:buFont typeface="Helvetica"/>
              <a:defRPr sz="1800" b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</a:defRPr>
            </a:lvl1pPr>
          </a:lstStyle>
          <a:p>
            <a:pPr marL="39686" marR="39686" lvl="0" indent="0" algn="ctr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062B6B"/>
              </a:buClr>
              <a:buSzTx/>
              <a:buFont typeface="Helvetica"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Z</a:t>
            </a:r>
            <a:endParaRPr kumimoji="0" sz="2800" b="1" i="0" u="none" strike="noStrike" kern="1200" cap="none" spc="0" normalizeH="0" baseline="0" noProof="0">
              <a:ln>
                <a:noFill/>
              </a:ln>
              <a:solidFill>
                <a:srgbClr val="C00000"/>
              </a:solidFill>
              <a:effectLst/>
              <a:uLnTx/>
              <a:uFill>
                <a:solidFill>
                  <a:srgbClr val="062B6B"/>
                </a:solidFill>
              </a:uFill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55" name="W">
            <a:extLst>
              <a:ext uri="{FF2B5EF4-FFF2-40B4-BE49-F238E27FC236}">
                <a16:creationId xmlns:a16="http://schemas.microsoft.com/office/drawing/2014/main" id="{64555C12-2CEF-4C4F-9B88-71FF556E091B}"/>
              </a:ext>
            </a:extLst>
          </p:cNvPr>
          <p:cNvSpPr txBox="1"/>
          <p:nvPr/>
        </p:nvSpPr>
        <p:spPr>
          <a:xfrm>
            <a:off x="2332411" y="3748869"/>
            <a:ext cx="420949" cy="4903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marL="39686" marR="39686" algn="ctr" defTabSz="914400">
              <a:lnSpc>
                <a:spcPct val="90000"/>
              </a:lnSpc>
              <a:buClr>
                <a:srgbClr val="062B6B"/>
              </a:buClr>
              <a:buFont typeface="Helvetica"/>
              <a:defRPr sz="1800" b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</a:defRPr>
            </a:lvl1pPr>
          </a:lstStyle>
          <a:p>
            <a:pPr marL="39686" marR="39686" lvl="0" indent="0" algn="ctr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062B6B"/>
              </a:buClr>
              <a:buSzTx/>
              <a:buFont typeface="Helvetica"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Y</a:t>
            </a:r>
            <a:endParaRPr kumimoji="0" sz="2800" b="1" i="0" u="none" strike="noStrike" kern="1200" cap="none" spc="0" normalizeH="0" baseline="0" noProof="0">
              <a:ln>
                <a:noFill/>
              </a:ln>
              <a:solidFill>
                <a:srgbClr val="C00000"/>
              </a:solidFill>
              <a:effectLst/>
              <a:uLnTx/>
              <a:uFill>
                <a:solidFill>
                  <a:srgbClr val="062B6B"/>
                </a:solidFill>
              </a:uFill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E0B4FD9A-2996-4F2C-9650-72B0163C82B1}"/>
              </a:ext>
            </a:extLst>
          </p:cNvPr>
          <p:cNvSpPr/>
          <p:nvPr/>
        </p:nvSpPr>
        <p:spPr>
          <a:xfrm>
            <a:off x="1190258" y="1219200"/>
            <a:ext cx="7010317" cy="2081802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ahoma"/>
                <a:ea typeface="+mn-ea"/>
                <a:cs typeface="+mn-cs"/>
              </a:rPr>
              <a:t>Z (without don’t cares) = </a:t>
            </a:r>
            <a:r>
              <a:rPr kumimoji="0" lang="en-US" sz="2800" b="1" i="0" u="none" strike="noStrike" kern="1200" cap="none" spc="0" normalizeH="0" baseline="0" noProof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ahoma"/>
                <a:ea typeface="+mn-ea"/>
                <a:cs typeface="+mn-cs"/>
              </a:rPr>
              <a:t>A'D' + B'C'D’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800" b="0" i="0" u="none" strike="noStrike" kern="1200" cap="none" spc="0" normalizeH="0" baseline="0" noProof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ahoma"/>
                <a:ea typeface="+mn-ea"/>
                <a:cs typeface="+mn-cs"/>
              </a:rPr>
              <a:t> Z (with don’t cares) = </a:t>
            </a:r>
            <a:r>
              <a:rPr kumimoji="0" lang="en-US" sz="2800" b="1" i="0" u="none" strike="noStrike" kern="1200" cap="none" spc="0" normalizeH="0" baseline="0" noProof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ahoma"/>
                <a:ea typeface="+mn-ea"/>
                <a:cs typeface="+mn-cs"/>
              </a:rPr>
              <a:t>D'</a:t>
            </a:r>
          </a:p>
        </p:txBody>
      </p:sp>
      <p:sp>
        <p:nvSpPr>
          <p:cNvPr id="65" name="Rectangle: Rounded Corners 64">
            <a:extLst>
              <a:ext uri="{FF2B5EF4-FFF2-40B4-BE49-F238E27FC236}">
                <a16:creationId xmlns:a16="http://schemas.microsoft.com/office/drawing/2014/main" id="{E7B47733-9D45-4941-97D8-5B2E0624FAA9}"/>
              </a:ext>
            </a:extLst>
          </p:cNvPr>
          <p:cNvSpPr/>
          <p:nvPr/>
        </p:nvSpPr>
        <p:spPr>
          <a:xfrm>
            <a:off x="5556263" y="1600201"/>
            <a:ext cx="1144624" cy="63550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800" b="1" i="0" u="none" strike="noStrike" kern="1200" cap="none" spc="0" normalizeH="0" baseline="0" noProof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  <p:sp>
        <p:nvSpPr>
          <p:cNvPr id="66" name="Rectangle: Rounded Corners 65">
            <a:extLst>
              <a:ext uri="{FF2B5EF4-FFF2-40B4-BE49-F238E27FC236}">
                <a16:creationId xmlns:a16="http://schemas.microsoft.com/office/drawing/2014/main" id="{73881A87-119C-4CDE-9968-1944E36E717D}"/>
              </a:ext>
            </a:extLst>
          </p:cNvPr>
          <p:cNvSpPr/>
          <p:nvPr/>
        </p:nvSpPr>
        <p:spPr>
          <a:xfrm>
            <a:off x="6801288" y="1524000"/>
            <a:ext cx="1144624" cy="635509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800" b="1" i="0" u="none" strike="noStrike" kern="1200" cap="none" spc="0" normalizeH="0" baseline="0" noProof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  <p:sp>
        <p:nvSpPr>
          <p:cNvPr id="67" name="Rectangle: Rounded Corners 66">
            <a:extLst>
              <a:ext uri="{FF2B5EF4-FFF2-40B4-BE49-F238E27FC236}">
                <a16:creationId xmlns:a16="http://schemas.microsoft.com/office/drawing/2014/main" id="{8D74B6A7-28E7-4D30-8527-57C73CC08AF6}"/>
              </a:ext>
            </a:extLst>
          </p:cNvPr>
          <p:cNvSpPr/>
          <p:nvPr/>
        </p:nvSpPr>
        <p:spPr>
          <a:xfrm>
            <a:off x="4973096" y="2376129"/>
            <a:ext cx="926159" cy="66779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800" b="1" i="0" u="none" strike="noStrike" kern="1200" cap="none" spc="0" normalizeH="0" baseline="0" noProof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C4EF7C9-A976-4597-8690-54826B46EDFA}"/>
              </a:ext>
            </a:extLst>
          </p:cNvPr>
          <p:cNvSpPr/>
          <p:nvPr/>
        </p:nvSpPr>
        <p:spPr>
          <a:xfrm>
            <a:off x="6411965" y="4583285"/>
            <a:ext cx="534935" cy="770811"/>
          </a:xfrm>
          <a:prstGeom prst="roundRect">
            <a:avLst/>
          </a:prstGeom>
          <a:solidFill>
            <a:schemeClr val="accent6">
              <a:lumMod val="40000"/>
              <a:lumOff val="60000"/>
              <a:alpha val="50196"/>
            </a:schemeClr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  <p:sp>
        <p:nvSpPr>
          <p:cNvPr id="69" name="Rectangle: Rounded Corners 68">
            <a:extLst>
              <a:ext uri="{FF2B5EF4-FFF2-40B4-BE49-F238E27FC236}">
                <a16:creationId xmlns:a16="http://schemas.microsoft.com/office/drawing/2014/main" id="{7C9A6100-D0DE-4BA3-AB05-EF0DDC51649C}"/>
              </a:ext>
            </a:extLst>
          </p:cNvPr>
          <p:cNvSpPr/>
          <p:nvPr/>
        </p:nvSpPr>
        <p:spPr>
          <a:xfrm>
            <a:off x="7921257" y="4572208"/>
            <a:ext cx="534935" cy="770811"/>
          </a:xfrm>
          <a:prstGeom prst="roundRect">
            <a:avLst/>
          </a:prstGeom>
          <a:solidFill>
            <a:schemeClr val="accent6">
              <a:lumMod val="40000"/>
              <a:lumOff val="60000"/>
              <a:alpha val="50196"/>
            </a:schemeClr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  <p:sp>
        <p:nvSpPr>
          <p:cNvPr id="70" name="Rectangle: Rounded Corners 69">
            <a:extLst>
              <a:ext uri="{FF2B5EF4-FFF2-40B4-BE49-F238E27FC236}">
                <a16:creationId xmlns:a16="http://schemas.microsoft.com/office/drawing/2014/main" id="{49655135-47DD-4D94-BE82-3FCD6DF8B469}"/>
              </a:ext>
            </a:extLst>
          </p:cNvPr>
          <p:cNvSpPr/>
          <p:nvPr/>
        </p:nvSpPr>
        <p:spPr>
          <a:xfrm>
            <a:off x="6444253" y="5820052"/>
            <a:ext cx="453118" cy="369332"/>
          </a:xfrm>
          <a:prstGeom prst="roundRect">
            <a:avLst/>
          </a:prstGeom>
          <a:solidFill>
            <a:srgbClr val="00B0F0">
              <a:alpha val="50196"/>
            </a:srgbClr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  <p:sp>
        <p:nvSpPr>
          <p:cNvPr id="71" name="Rectangle: Rounded Corners 70">
            <a:extLst>
              <a:ext uri="{FF2B5EF4-FFF2-40B4-BE49-F238E27FC236}">
                <a16:creationId xmlns:a16="http://schemas.microsoft.com/office/drawing/2014/main" id="{61A87A3C-B7BE-48D1-9236-D1494A839B50}"/>
              </a:ext>
            </a:extLst>
          </p:cNvPr>
          <p:cNvSpPr/>
          <p:nvPr/>
        </p:nvSpPr>
        <p:spPr>
          <a:xfrm>
            <a:off x="6444253" y="4590147"/>
            <a:ext cx="453118" cy="369332"/>
          </a:xfrm>
          <a:prstGeom prst="roundRect">
            <a:avLst/>
          </a:prstGeom>
          <a:solidFill>
            <a:srgbClr val="00B0F0">
              <a:alpha val="50196"/>
            </a:srgbClr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  <p:sp>
        <p:nvSpPr>
          <p:cNvPr id="72" name="Rectangle: Rounded Corners 71">
            <a:extLst>
              <a:ext uri="{FF2B5EF4-FFF2-40B4-BE49-F238E27FC236}">
                <a16:creationId xmlns:a16="http://schemas.microsoft.com/office/drawing/2014/main" id="{4EFFB6B9-2C57-4622-B616-00AF2486DBDB}"/>
              </a:ext>
            </a:extLst>
          </p:cNvPr>
          <p:cNvSpPr/>
          <p:nvPr/>
        </p:nvSpPr>
        <p:spPr>
          <a:xfrm>
            <a:off x="7955553" y="4554862"/>
            <a:ext cx="534935" cy="1625075"/>
          </a:xfrm>
          <a:prstGeom prst="roundRect">
            <a:avLst/>
          </a:prstGeom>
          <a:solidFill>
            <a:srgbClr val="7030A0">
              <a:alpha val="50196"/>
            </a:srgbClr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  <p:sp>
        <p:nvSpPr>
          <p:cNvPr id="73" name="Rectangle: Rounded Corners 72">
            <a:extLst>
              <a:ext uri="{FF2B5EF4-FFF2-40B4-BE49-F238E27FC236}">
                <a16:creationId xmlns:a16="http://schemas.microsoft.com/office/drawing/2014/main" id="{BC396FB2-38AA-4AC6-8DED-B051FFA774D4}"/>
              </a:ext>
            </a:extLst>
          </p:cNvPr>
          <p:cNvSpPr/>
          <p:nvPr/>
        </p:nvSpPr>
        <p:spPr>
          <a:xfrm>
            <a:off x="6428109" y="4554862"/>
            <a:ext cx="534935" cy="1625075"/>
          </a:xfrm>
          <a:prstGeom prst="roundRect">
            <a:avLst/>
          </a:prstGeom>
          <a:solidFill>
            <a:srgbClr val="7030A0">
              <a:alpha val="50196"/>
            </a:srgbClr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  <p:sp>
        <p:nvSpPr>
          <p:cNvPr id="74" name="Freeform: Shape 73">
            <a:extLst>
              <a:ext uri="{FF2B5EF4-FFF2-40B4-BE49-F238E27FC236}">
                <a16:creationId xmlns:a16="http://schemas.microsoft.com/office/drawing/2014/main" id="{34E59D4E-A998-4AF8-98D0-1BF8C06813DD}"/>
              </a:ext>
            </a:extLst>
          </p:cNvPr>
          <p:cNvSpPr/>
          <p:nvPr/>
        </p:nvSpPr>
        <p:spPr>
          <a:xfrm>
            <a:off x="5885912" y="5343020"/>
            <a:ext cx="193110" cy="885232"/>
          </a:xfrm>
          <a:custGeom>
            <a:avLst/>
            <a:gdLst>
              <a:gd name="connsiteX0" fmla="*/ 321598 w 341694"/>
              <a:gd name="connsiteY0" fmla="*/ 0 h 1235947"/>
              <a:gd name="connsiteX1" fmla="*/ 50 w 341694"/>
              <a:gd name="connsiteY1" fmla="*/ 512466 h 1235947"/>
              <a:gd name="connsiteX2" fmla="*/ 341694 w 341694"/>
              <a:gd name="connsiteY2" fmla="*/ 1235947 h 12359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41694" h="1235947">
                <a:moveTo>
                  <a:pt x="321598" y="0"/>
                </a:moveTo>
                <a:cubicBezTo>
                  <a:pt x="159149" y="153237"/>
                  <a:pt x="-3299" y="306475"/>
                  <a:pt x="50" y="512466"/>
                </a:cubicBezTo>
                <a:cubicBezTo>
                  <a:pt x="3399" y="718457"/>
                  <a:pt x="266331" y="1106993"/>
                  <a:pt x="341694" y="1235947"/>
                </a:cubicBezTo>
              </a:path>
            </a:pathLst>
          </a:custGeom>
          <a:noFill/>
          <a:ln w="28575">
            <a:solidFill>
              <a:srgbClr val="0000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5" name="Rectangle 74">
                <a:extLst>
                  <a:ext uri="{FF2B5EF4-FFF2-40B4-BE49-F238E27FC236}">
                    <a16:creationId xmlns:a16="http://schemas.microsoft.com/office/drawing/2014/main" id="{768E631B-FC77-4DC1-BAB1-EAF5D48D0C8E}"/>
                  </a:ext>
                </a:extLst>
              </p:cNvPr>
              <p:cNvSpPr/>
              <p:nvPr/>
            </p:nvSpPr>
            <p:spPr>
              <a:xfrm>
                <a:off x="5458649" y="5455148"/>
                <a:ext cx="473206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sz="2400" b="1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𝑨</m:t>
                      </m:r>
                    </m:oMath>
                  </m:oMathPara>
                </a14:m>
                <a:endParaRPr kumimoji="0" 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mc:Choice>
        <mc:Fallback xmlns="">
          <p:sp>
            <p:nvSpPr>
              <p:cNvPr id="75" name="Rectangle 74">
                <a:extLst>
                  <a:ext uri="{FF2B5EF4-FFF2-40B4-BE49-F238E27FC236}">
                    <a16:creationId xmlns:a16="http://schemas.microsoft.com/office/drawing/2014/main" id="{768E631B-FC77-4DC1-BAB1-EAF5D48D0C8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58649" y="5455148"/>
                <a:ext cx="473206" cy="461665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6" name="Freeform: Shape 75">
            <a:extLst>
              <a:ext uri="{FF2B5EF4-FFF2-40B4-BE49-F238E27FC236}">
                <a16:creationId xmlns:a16="http://schemas.microsoft.com/office/drawing/2014/main" id="{5300FD6C-1987-44D3-BF73-78B112B1EC4E}"/>
              </a:ext>
            </a:extLst>
          </p:cNvPr>
          <p:cNvSpPr/>
          <p:nvPr/>
        </p:nvSpPr>
        <p:spPr>
          <a:xfrm rot="10800000">
            <a:off x="8535102" y="4992303"/>
            <a:ext cx="126298" cy="827747"/>
          </a:xfrm>
          <a:custGeom>
            <a:avLst/>
            <a:gdLst>
              <a:gd name="connsiteX0" fmla="*/ 321598 w 341694"/>
              <a:gd name="connsiteY0" fmla="*/ 0 h 1235947"/>
              <a:gd name="connsiteX1" fmla="*/ 50 w 341694"/>
              <a:gd name="connsiteY1" fmla="*/ 512466 h 1235947"/>
              <a:gd name="connsiteX2" fmla="*/ 341694 w 341694"/>
              <a:gd name="connsiteY2" fmla="*/ 1235947 h 12359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41694" h="1235947">
                <a:moveTo>
                  <a:pt x="321598" y="0"/>
                </a:moveTo>
                <a:cubicBezTo>
                  <a:pt x="159149" y="153237"/>
                  <a:pt x="-3299" y="306475"/>
                  <a:pt x="50" y="512466"/>
                </a:cubicBezTo>
                <a:cubicBezTo>
                  <a:pt x="3399" y="718457"/>
                  <a:pt x="266331" y="1106993"/>
                  <a:pt x="341694" y="1235947"/>
                </a:cubicBezTo>
              </a:path>
            </a:pathLst>
          </a:custGeom>
          <a:noFill/>
          <a:ln w="28575">
            <a:solidFill>
              <a:srgbClr val="0000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7" name="Rectangle 76">
                <a:extLst>
                  <a:ext uri="{FF2B5EF4-FFF2-40B4-BE49-F238E27FC236}">
                    <a16:creationId xmlns:a16="http://schemas.microsoft.com/office/drawing/2014/main" id="{BDCB3398-C0EF-442D-AF2E-8AA173A12946}"/>
                  </a:ext>
                </a:extLst>
              </p:cNvPr>
              <p:cNvSpPr/>
              <p:nvPr/>
            </p:nvSpPr>
            <p:spPr>
              <a:xfrm>
                <a:off x="8598251" y="5224315"/>
                <a:ext cx="492443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sz="24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𝑩</m:t>
                      </m:r>
                    </m:oMath>
                  </m:oMathPara>
                </a14:m>
                <a:endParaRPr kumimoji="0" 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mc:Choice>
        <mc:Fallback xmlns="">
          <p:sp>
            <p:nvSpPr>
              <p:cNvPr id="77" name="Rectangle 76">
                <a:extLst>
                  <a:ext uri="{FF2B5EF4-FFF2-40B4-BE49-F238E27FC236}">
                    <a16:creationId xmlns:a16="http://schemas.microsoft.com/office/drawing/2014/main" id="{BDCB3398-C0EF-442D-AF2E-8AA173A1294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598251" y="5224315"/>
                <a:ext cx="492443" cy="461665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8" name="Freeform: Shape 77">
            <a:extLst>
              <a:ext uri="{FF2B5EF4-FFF2-40B4-BE49-F238E27FC236}">
                <a16:creationId xmlns:a16="http://schemas.microsoft.com/office/drawing/2014/main" id="{277DD59F-BEB2-4C6B-98C4-631BA5F2D4A5}"/>
              </a:ext>
            </a:extLst>
          </p:cNvPr>
          <p:cNvSpPr/>
          <p:nvPr/>
        </p:nvSpPr>
        <p:spPr>
          <a:xfrm rot="16200000">
            <a:off x="7355247" y="5807799"/>
            <a:ext cx="157670" cy="974357"/>
          </a:xfrm>
          <a:custGeom>
            <a:avLst/>
            <a:gdLst>
              <a:gd name="connsiteX0" fmla="*/ 321598 w 341694"/>
              <a:gd name="connsiteY0" fmla="*/ 0 h 1235947"/>
              <a:gd name="connsiteX1" fmla="*/ 50 w 341694"/>
              <a:gd name="connsiteY1" fmla="*/ 512466 h 1235947"/>
              <a:gd name="connsiteX2" fmla="*/ 341694 w 341694"/>
              <a:gd name="connsiteY2" fmla="*/ 1235947 h 12359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41694" h="1235947">
                <a:moveTo>
                  <a:pt x="321598" y="0"/>
                </a:moveTo>
                <a:cubicBezTo>
                  <a:pt x="159149" y="153237"/>
                  <a:pt x="-3299" y="306475"/>
                  <a:pt x="50" y="512466"/>
                </a:cubicBezTo>
                <a:cubicBezTo>
                  <a:pt x="3399" y="718457"/>
                  <a:pt x="266331" y="1106993"/>
                  <a:pt x="341694" y="1235947"/>
                </a:cubicBezTo>
              </a:path>
            </a:pathLst>
          </a:custGeom>
          <a:noFill/>
          <a:ln w="28575">
            <a:solidFill>
              <a:srgbClr val="0000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9" name="Rectangle 78">
                <a:extLst>
                  <a:ext uri="{FF2B5EF4-FFF2-40B4-BE49-F238E27FC236}">
                    <a16:creationId xmlns:a16="http://schemas.microsoft.com/office/drawing/2014/main" id="{A8123317-36B1-450E-97E7-8D0716507C74}"/>
                  </a:ext>
                </a:extLst>
              </p:cNvPr>
              <p:cNvSpPr/>
              <p:nvPr/>
            </p:nvSpPr>
            <p:spPr>
              <a:xfrm>
                <a:off x="7537526" y="6243935"/>
                <a:ext cx="500458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sz="24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𝑫</m:t>
                      </m:r>
                    </m:oMath>
                  </m:oMathPara>
                </a14:m>
                <a:endParaRPr kumimoji="0" 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mc:Choice>
        <mc:Fallback xmlns="">
          <p:sp>
            <p:nvSpPr>
              <p:cNvPr id="79" name="Rectangle 78">
                <a:extLst>
                  <a:ext uri="{FF2B5EF4-FFF2-40B4-BE49-F238E27FC236}">
                    <a16:creationId xmlns:a16="http://schemas.microsoft.com/office/drawing/2014/main" id="{A8123317-36B1-450E-97E7-8D0716507C7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37526" y="6243935"/>
                <a:ext cx="500458" cy="461665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0" name="Freeform: Shape 79">
            <a:extLst>
              <a:ext uri="{FF2B5EF4-FFF2-40B4-BE49-F238E27FC236}">
                <a16:creationId xmlns:a16="http://schemas.microsoft.com/office/drawing/2014/main" id="{262B0D7E-75EF-4728-92B1-78842C39334A}"/>
              </a:ext>
            </a:extLst>
          </p:cNvPr>
          <p:cNvSpPr/>
          <p:nvPr/>
        </p:nvSpPr>
        <p:spPr>
          <a:xfrm rot="5400000">
            <a:off x="7821207" y="3736354"/>
            <a:ext cx="239768" cy="881818"/>
          </a:xfrm>
          <a:custGeom>
            <a:avLst/>
            <a:gdLst>
              <a:gd name="connsiteX0" fmla="*/ 321598 w 341694"/>
              <a:gd name="connsiteY0" fmla="*/ 0 h 1235947"/>
              <a:gd name="connsiteX1" fmla="*/ 50 w 341694"/>
              <a:gd name="connsiteY1" fmla="*/ 512466 h 1235947"/>
              <a:gd name="connsiteX2" fmla="*/ 341694 w 341694"/>
              <a:gd name="connsiteY2" fmla="*/ 1235947 h 12359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41694" h="1235947">
                <a:moveTo>
                  <a:pt x="321598" y="0"/>
                </a:moveTo>
                <a:cubicBezTo>
                  <a:pt x="159149" y="153237"/>
                  <a:pt x="-3299" y="306475"/>
                  <a:pt x="50" y="512466"/>
                </a:cubicBezTo>
                <a:cubicBezTo>
                  <a:pt x="3399" y="718457"/>
                  <a:pt x="266331" y="1106993"/>
                  <a:pt x="341694" y="1235947"/>
                </a:cubicBezTo>
              </a:path>
            </a:pathLst>
          </a:custGeom>
          <a:noFill/>
          <a:ln w="28575">
            <a:solidFill>
              <a:srgbClr val="0000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1" name="Rectangle 80">
                <a:extLst>
                  <a:ext uri="{FF2B5EF4-FFF2-40B4-BE49-F238E27FC236}">
                    <a16:creationId xmlns:a16="http://schemas.microsoft.com/office/drawing/2014/main" id="{2526AAD9-3BDB-4643-ADB6-0886335DBC99}"/>
                  </a:ext>
                </a:extLst>
              </p:cNvPr>
              <p:cNvSpPr/>
              <p:nvPr/>
            </p:nvSpPr>
            <p:spPr>
              <a:xfrm>
                <a:off x="8229600" y="3881735"/>
                <a:ext cx="461986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sz="24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𝑪</m:t>
                      </m:r>
                    </m:oMath>
                  </m:oMathPara>
                </a14:m>
                <a:endParaRPr kumimoji="0" 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mc:Choice>
        <mc:Fallback xmlns="">
          <p:sp>
            <p:nvSpPr>
              <p:cNvPr id="81" name="Rectangle 80">
                <a:extLst>
                  <a:ext uri="{FF2B5EF4-FFF2-40B4-BE49-F238E27FC236}">
                    <a16:creationId xmlns:a16="http://schemas.microsoft.com/office/drawing/2014/main" id="{2526AAD9-3BDB-4643-ADB6-0886335DBC9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29600" y="3881735"/>
                <a:ext cx="461986" cy="461665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943407224"/>
      </p:ext>
    </p:extLst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5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0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6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9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2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65" grpId="0" animBg="1"/>
      <p:bldP spid="65" grpId="1" animBg="1"/>
      <p:bldP spid="66" grpId="0" animBg="1"/>
      <p:bldP spid="66" grpId="1" animBg="1"/>
      <p:bldP spid="67" grpId="0" animBg="1"/>
      <p:bldP spid="67" grpId="1" animBg="1"/>
      <p:bldP spid="5" grpId="0" animBg="1"/>
      <p:bldP spid="5" grpId="1" animBg="1"/>
      <p:bldP spid="69" grpId="0" animBg="1"/>
      <p:bldP spid="69" grpId="1" animBg="1"/>
      <p:bldP spid="70" grpId="0" animBg="1"/>
      <p:bldP spid="70" grpId="1" animBg="1"/>
      <p:bldP spid="71" grpId="0" animBg="1"/>
      <p:bldP spid="71" grpId="1" animBg="1"/>
      <p:bldP spid="72" grpId="0" animBg="1"/>
      <p:bldP spid="73" grpId="0" animBg="1"/>
      <p:bldP spid="74" grpId="0" animBg="1"/>
      <p:bldP spid="75" grpId="0"/>
      <p:bldP spid="76" grpId="0" animBg="1"/>
      <p:bldP spid="77" grpId="0"/>
      <p:bldP spid="78" grpId="0" animBg="1"/>
      <p:bldP spid="79" grpId="0"/>
      <p:bldP spid="80" grpId="0" animBg="1"/>
      <p:bldP spid="81" grpId="0"/>
    </p:bldLst>
  </p:timing>
</p:sld>
</file>

<file path=ppt/slides/slide1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0" name="Summary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/>
              <a:t>K-map Summary</a:t>
            </a:r>
            <a:endParaRPr/>
          </a:p>
        </p:txBody>
      </p:sp>
      <p:sp>
        <p:nvSpPr>
          <p:cNvPr id="1031" name="We need a more formal systematic approach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endParaRPr lang="en-US">
              <a:solidFill>
                <a:srgbClr val="0000FF"/>
              </a:solidFill>
            </a:endParaRPr>
          </a:p>
          <a:p>
            <a:r>
              <a:rPr lang="en-US" sz="2800">
                <a:solidFill>
                  <a:srgbClr val="0000FF"/>
                </a:solidFill>
              </a:rPr>
              <a:t>Karnaugh maps </a:t>
            </a:r>
            <a:r>
              <a:rPr lang="en-US" sz="2800"/>
              <a:t>as a</a:t>
            </a:r>
            <a:r>
              <a:rPr sz="2800"/>
              <a:t> formal systematic approach</a:t>
            </a:r>
            <a:r>
              <a:rPr lang="en-US" sz="2800"/>
              <a:t> for logic simplification</a:t>
            </a:r>
          </a:p>
          <a:p>
            <a:endParaRPr lang="en-US" sz="2800"/>
          </a:p>
          <a:p>
            <a:endParaRPr lang="en-US" sz="2800"/>
          </a:p>
          <a:p>
            <a:r>
              <a:rPr lang="en-US" sz="2800"/>
              <a:t>2-, 3-, 4-variable K-maps</a:t>
            </a:r>
          </a:p>
          <a:p>
            <a:endParaRPr lang="en-US" sz="2800"/>
          </a:p>
          <a:p>
            <a:endParaRPr lang="en-US" sz="2800"/>
          </a:p>
          <a:p>
            <a:r>
              <a:rPr lang="en-US" sz="2800"/>
              <a:t>K-maps with “</a:t>
            </a:r>
            <a:r>
              <a:rPr lang="en-US" sz="2800">
                <a:solidFill>
                  <a:srgbClr val="C00000"/>
                </a:solidFill>
              </a:rPr>
              <a:t>Don’t Care</a:t>
            </a:r>
            <a:r>
              <a:rPr lang="en-US" sz="2800"/>
              <a:t>” outputs</a:t>
            </a:r>
          </a:p>
          <a:p>
            <a:endParaRPr lang="en-US" sz="2800"/>
          </a:p>
          <a:p>
            <a:r>
              <a:rPr lang="en-US" sz="2800"/>
              <a:t>H&amp;H Section 2.7</a:t>
            </a:r>
          </a:p>
          <a:p>
            <a:pPr lvl="1"/>
            <a:endParaRPr/>
          </a:p>
        </p:txBody>
      </p:sp>
      <p:sp>
        <p:nvSpPr>
          <p:cNvPr id="1032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86CB4B4D-7CA3-9044-876B-883B54F8677D}" type="slidenum">
              <a:rPr kumimoji="0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154</a:t>
            </a:fld>
            <a:endParaRPr kumimoji="0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778588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3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3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31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E3915E-6376-884F-BBF5-CEE0CB825E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Aside: Logic Using Multiplexers (III)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DBE5E70-9CE7-7E45-9D7C-141934D3F4B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Multiplexers can be used as lookup tables to perform logic functions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5E03336-3A2D-F545-8B96-BAEC11B69B4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8B19D7DF-598B-483B-A6D0-8553CDFAE631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60EFC90-BEE6-3941-B6A0-09ADBE96EAD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6800" y="2061836"/>
            <a:ext cx="3060700" cy="41656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4BE693A7-3841-6A43-AA28-747FAE55B28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15000" y="1934836"/>
            <a:ext cx="2463800" cy="429260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6694ECE7-489A-DB40-B9B5-BFB9A71E834C}"/>
              </a:ext>
            </a:extLst>
          </p:cNvPr>
          <p:cNvSpPr txBox="1"/>
          <p:nvPr/>
        </p:nvSpPr>
        <p:spPr>
          <a:xfrm>
            <a:off x="1108224" y="6396335"/>
            <a:ext cx="345318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Read H&amp;H Chapter 2.8</a:t>
            </a:r>
          </a:p>
        </p:txBody>
      </p:sp>
    </p:spTree>
    <p:extLst>
      <p:ext uri="{BB962C8B-B14F-4D97-AF65-F5344CB8AC3E}">
        <p14:creationId xmlns:p14="http://schemas.microsoft.com/office/powerpoint/2010/main" val="3464507495"/>
      </p:ext>
    </p:extLst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54A9F1-25BF-6F40-AD83-0555A1E4D0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Aside: Logic Using Decoders (I)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EF5549A-A96D-4544-BE1F-38422627894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Decoders can be combined with OR gates to build logic functions.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BF54831-A940-3146-BAA7-759958071F3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8B19D7DF-598B-483B-A6D0-8553CDFAE631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19062F6-AED2-E040-9488-7F1B513C16E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38400" y="1798750"/>
            <a:ext cx="3924300" cy="4575063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EF400989-51D0-4548-9D6F-B65844C8810A}"/>
              </a:ext>
            </a:extLst>
          </p:cNvPr>
          <p:cNvSpPr txBox="1"/>
          <p:nvPr/>
        </p:nvSpPr>
        <p:spPr>
          <a:xfrm>
            <a:off x="1108224" y="6396335"/>
            <a:ext cx="345318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Read H&amp;H Chapter 2.8</a:t>
            </a:r>
          </a:p>
        </p:txBody>
      </p:sp>
    </p:spTree>
    <p:extLst>
      <p:ext uri="{BB962C8B-B14F-4D97-AF65-F5344CB8AC3E}">
        <p14:creationId xmlns:p14="http://schemas.microsoft.com/office/powerpoint/2010/main" val="4174831219"/>
      </p:ext>
    </p:extLst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D5541A-6E50-4E10-9A0D-0173EADF0A3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85800" y="1447800"/>
            <a:ext cx="7924800" cy="1752600"/>
          </a:xfrm>
        </p:spPr>
        <p:txBody>
          <a:bodyPr/>
          <a:lstStyle/>
          <a:p>
            <a:r>
              <a:rPr lang="en-US" dirty="0"/>
              <a:t>Logic Simplification using 				Boolean Algebra Rules</a:t>
            </a:r>
            <a:br>
              <a:rPr lang="en-US" dirty="0"/>
            </a:br>
            <a:r>
              <a:rPr lang="en-US" dirty="0"/>
              <a:t>	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884C4D2-BDDB-4D95-ABCE-83F2DFEC20E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596F28-B373-4613-A3E5-37E376E1EE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BEF67B4-941F-4736-A122-66E8AE1B4197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18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919351"/>
      </p:ext>
    </p:extLst>
  </p:cSld>
  <p:clrMapOvr>
    <a:masterClrMapping/>
  </p:clrMapOvr>
  <p:transition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7F90F9-E91F-4D7A-BA87-2792B179D2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Recall: Full Adder in SOP Form Logic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B5CF60C-7800-4557-B1B3-737DBA1517A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b="1">
              <a:solidFill>
                <a:srgbClr val="C00000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E669031-C3E7-4A08-8C06-1535A6E95F2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19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2B2F245D-584B-4933-8138-2F4510452C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37164" y="3137526"/>
            <a:ext cx="3377757" cy="2650600"/>
          </a:xfrm>
          <a:prstGeom prst="rect">
            <a:avLst/>
          </a:prstGeom>
        </p:spPr>
      </p:pic>
      <p:grpSp>
        <p:nvGrpSpPr>
          <p:cNvPr id="13" name="Group 12">
            <a:extLst>
              <a:ext uri="{FF2B5EF4-FFF2-40B4-BE49-F238E27FC236}">
                <a16:creationId xmlns:a16="http://schemas.microsoft.com/office/drawing/2014/main" id="{F39350B4-7EE5-47A7-975C-51F2AEE92E00}"/>
              </a:ext>
            </a:extLst>
          </p:cNvPr>
          <p:cNvGrpSpPr/>
          <p:nvPr/>
        </p:nvGrpSpPr>
        <p:grpSpPr>
          <a:xfrm>
            <a:off x="1028700" y="1828800"/>
            <a:ext cx="3144837" cy="3810000"/>
            <a:chOff x="762000" y="2209800"/>
            <a:chExt cx="3581400" cy="3810000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92510123-5B35-4342-A535-96819AD98D25}"/>
                </a:ext>
              </a:extLst>
            </p:cNvPr>
            <p:cNvSpPr/>
            <p:nvPr/>
          </p:nvSpPr>
          <p:spPr bwMode="auto">
            <a:xfrm>
              <a:off x="762000" y="2275866"/>
              <a:ext cx="3581400" cy="3743934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79CF6CE7-373D-4B34-947B-9C0802030834}"/>
                </a:ext>
              </a:extLst>
            </p:cNvPr>
            <p:cNvSpPr/>
            <p:nvPr/>
          </p:nvSpPr>
          <p:spPr>
            <a:xfrm>
              <a:off x="1699117" y="2209800"/>
              <a:ext cx="1766675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0" i="1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  <a:ea typeface="ＭＳ Ｐゴシック" panose="020B0600070205080204" pitchFamily="34" charset="-128"/>
                  <a:cs typeface="+mn-cs"/>
                </a:rPr>
                <a:t>Full Adder</a:t>
              </a:r>
            </a:p>
          </p:txBody>
        </p:sp>
      </p:grpSp>
      <p:pic>
        <p:nvPicPr>
          <p:cNvPr id="12" name="Picture 11">
            <a:extLst>
              <a:ext uri="{FF2B5EF4-FFF2-40B4-BE49-F238E27FC236}">
                <a16:creationId xmlns:a16="http://schemas.microsoft.com/office/drawing/2014/main" id="{B0B54D5B-4BCD-4DD3-8BA9-6A4E9DFDC4C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0028" y="2125698"/>
            <a:ext cx="4434372" cy="3428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067520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Title 1">
            <a:extLst>
              <a:ext uri="{FF2B5EF4-FFF2-40B4-BE49-F238E27FC236}">
                <a16:creationId xmlns:a16="http://schemas.microsoft.com/office/drawing/2014/main" id="{F89436B1-074E-4C72-B8E9-27C61DC156C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We Are Almost Done with This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A63537E-43B1-4FFB-97D8-3AD6A3AC0F21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>
                <a:solidFill>
                  <a:srgbClr val="FF0000"/>
                </a:solidFill>
                <a:ea typeface="ＭＳ Ｐゴシック" panose="020B0600070205080204" pitchFamily="34" charset="-128"/>
              </a:rPr>
              <a:t>Building blocks of modern computers</a:t>
            </a:r>
          </a:p>
          <a:p>
            <a:pPr lvl="1"/>
            <a:r>
              <a:rPr lang="en-US" altLang="en-US" dirty="0">
                <a:solidFill>
                  <a:srgbClr val="FF0000"/>
                </a:solidFill>
                <a:ea typeface="ＭＳ Ｐゴシック" panose="020B0600070205080204" pitchFamily="34" charset="-128"/>
              </a:rPr>
              <a:t>Transistors</a:t>
            </a:r>
          </a:p>
          <a:p>
            <a:pPr lvl="1"/>
            <a:r>
              <a:rPr lang="en-US" altLang="en-US" dirty="0">
                <a:solidFill>
                  <a:srgbClr val="FF0000"/>
                </a:solidFill>
                <a:ea typeface="ＭＳ Ｐゴシック" panose="020B0600070205080204" pitchFamily="34" charset="-128"/>
              </a:rPr>
              <a:t>Logic gates</a:t>
            </a:r>
          </a:p>
          <a:p>
            <a:pPr marL="0" indent="0">
              <a:buNone/>
            </a:pPr>
            <a:endParaRPr lang="en-US" altLang="en-US" dirty="0">
              <a:solidFill>
                <a:srgbClr val="FF0000"/>
              </a:solidFill>
              <a:ea typeface="ＭＳ Ｐゴシック" panose="020B0600070205080204" pitchFamily="34" charset="-128"/>
            </a:endParaRPr>
          </a:p>
          <a:p>
            <a:r>
              <a:rPr lang="en-US" altLang="en-US" dirty="0">
                <a:solidFill>
                  <a:srgbClr val="FF0000"/>
                </a:solidFill>
                <a:ea typeface="ＭＳ Ｐゴシック" panose="020B0600070205080204" pitchFamily="34" charset="-128"/>
              </a:rPr>
              <a:t>Combinational circuits</a:t>
            </a:r>
          </a:p>
          <a:p>
            <a:endParaRPr lang="en-US" altLang="en-US" dirty="0">
              <a:solidFill>
                <a:srgbClr val="FF0000"/>
              </a:solidFill>
              <a:ea typeface="ＭＳ Ｐゴシック" panose="020B0600070205080204" pitchFamily="34" charset="-128"/>
            </a:endParaRPr>
          </a:p>
          <a:p>
            <a:r>
              <a:rPr lang="en-US" altLang="en-US" dirty="0">
                <a:solidFill>
                  <a:srgbClr val="FF0000"/>
                </a:solidFill>
                <a:ea typeface="ＭＳ Ｐゴシック" panose="020B0600070205080204" pitchFamily="34" charset="-128"/>
              </a:rPr>
              <a:t>Boolean algebra</a:t>
            </a:r>
          </a:p>
          <a:p>
            <a:endParaRPr lang="en-US" altLang="en-US" dirty="0">
              <a:solidFill>
                <a:srgbClr val="FF0000"/>
              </a:solidFill>
              <a:ea typeface="ＭＳ Ｐゴシック" panose="020B0600070205080204" pitchFamily="34" charset="-128"/>
            </a:endParaRPr>
          </a:p>
          <a:p>
            <a:r>
              <a:rPr lang="en-US" altLang="en-US" dirty="0">
                <a:solidFill>
                  <a:srgbClr val="FF0000"/>
                </a:solidFill>
                <a:ea typeface="ＭＳ Ｐゴシック" panose="020B0600070205080204" pitchFamily="34" charset="-128"/>
              </a:rPr>
              <a:t>How to use Boolean algebra to represent combinational circuits</a:t>
            </a:r>
          </a:p>
          <a:p>
            <a:endParaRPr lang="en-US" altLang="en-US" dirty="0">
              <a:solidFill>
                <a:srgbClr val="FF0000"/>
              </a:solidFill>
              <a:ea typeface="ＭＳ Ｐゴシック" panose="020B0600070205080204" pitchFamily="34" charset="-128"/>
            </a:endParaRPr>
          </a:p>
          <a:p>
            <a:r>
              <a:rPr lang="en-US" altLang="en-US" dirty="0">
                <a:solidFill>
                  <a:srgbClr val="FF0000"/>
                </a:solidFill>
                <a:ea typeface="ＭＳ Ｐゴシック" panose="020B0600070205080204" pitchFamily="34" charset="-128"/>
              </a:rPr>
              <a:t>Minimizing logic circuits</a:t>
            </a:r>
          </a:p>
        </p:txBody>
      </p:sp>
      <p:sp>
        <p:nvSpPr>
          <p:cNvPr id="75780" name="Slide Number Placeholder 3">
            <a:extLst>
              <a:ext uri="{FF2B5EF4-FFF2-40B4-BE49-F238E27FC236}">
                <a16:creationId xmlns:a16="http://schemas.microsoft.com/office/drawing/2014/main" id="{F5499CDE-E4D2-44A9-9E8E-17722B58655C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94852F37-0DB9-4B5B-ACE3-9C9B1F266E83}" type="slidenum">
              <a:rPr lang="en-US" altLang="en-US" smtClean="0">
                <a:solidFill>
                  <a:srgbClr val="000000"/>
                </a:solidFill>
                <a:latin typeface="Garamond" panose="02020404030301010803" pitchFamily="18" charset="0"/>
              </a:rPr>
              <a:pPr/>
              <a:t>2</a:t>
            </a:fld>
            <a:endParaRPr lang="en-US" altLang="en-US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60621890"/>
      </p:ext>
    </p:extLst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0BB22-CE8B-A146-A9F8-D7014BC234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Goal: Simplified Full Adder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2BE91E-FF42-AE4D-B16B-BC43B8F34D0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784904B-D92C-0948-8E0A-968E060153B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20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F154C0B-DCE6-F94C-A561-D2CF26315E6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1155988"/>
            <a:ext cx="3035300" cy="48768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49C4EE4B-0606-4742-9C8A-9B65BC5AEAF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24400" y="1657926"/>
            <a:ext cx="3121820" cy="1009073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63F9BB9A-925A-4D44-8219-7BA74FA597A8}"/>
              </a:ext>
            </a:extLst>
          </p:cNvPr>
          <p:cNvSpPr txBox="1"/>
          <p:nvPr/>
        </p:nvSpPr>
        <p:spPr>
          <a:xfrm>
            <a:off x="3623363" y="4648200"/>
            <a:ext cx="532389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How do we simplify Boolean logic?</a:t>
            </a:r>
          </a:p>
        </p:txBody>
      </p:sp>
    </p:spTree>
    <p:extLst>
      <p:ext uri="{BB962C8B-B14F-4D97-AF65-F5344CB8AC3E}">
        <p14:creationId xmlns:p14="http://schemas.microsoft.com/office/powerpoint/2010/main" val="258966223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C130B8-B341-4CA9-BF48-F9633A1F81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Quick Recap on Logic Simplification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919FC8-84B1-48C4-BD65-E2DC2B88041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The original Boolean expression (i.e., logic circuit) may not be optimal</a:t>
            </a:r>
          </a:p>
          <a:p>
            <a:endParaRPr lang="en-US"/>
          </a:p>
          <a:p>
            <a:endParaRPr lang="en-US"/>
          </a:p>
          <a:p>
            <a:r>
              <a:rPr lang="en-US"/>
              <a:t>Can we reduce a given Boolean expression to an equivalent expression </a:t>
            </a:r>
            <a:r>
              <a:rPr lang="en-US">
                <a:solidFill>
                  <a:srgbClr val="00B050"/>
                </a:solidFill>
              </a:rPr>
              <a:t>with fewer terms</a:t>
            </a:r>
            <a:r>
              <a:rPr lang="en-US"/>
              <a:t>?</a:t>
            </a:r>
          </a:p>
          <a:p>
            <a:endParaRPr lang="en-US"/>
          </a:p>
          <a:p>
            <a:endParaRPr lang="en-US"/>
          </a:p>
          <a:p>
            <a:r>
              <a:rPr lang="en-US"/>
              <a:t>The </a:t>
            </a:r>
            <a:r>
              <a:rPr lang="en-US">
                <a:solidFill>
                  <a:srgbClr val="0000FF"/>
                </a:solidFill>
              </a:rPr>
              <a:t>goal</a:t>
            </a:r>
            <a:r>
              <a:rPr lang="en-US"/>
              <a:t> of logic simplification:</a:t>
            </a:r>
          </a:p>
          <a:p>
            <a:pPr lvl="1"/>
            <a:r>
              <a:rPr lang="en-US">
                <a:solidFill>
                  <a:srgbClr val="00B050"/>
                </a:solidFill>
              </a:rPr>
              <a:t>Reduce</a:t>
            </a:r>
            <a:r>
              <a:rPr lang="en-US"/>
              <a:t> the number of gates/inputs</a:t>
            </a:r>
          </a:p>
          <a:p>
            <a:pPr lvl="1"/>
            <a:r>
              <a:rPr lang="en-US">
                <a:solidFill>
                  <a:srgbClr val="00B050"/>
                </a:solidFill>
              </a:rPr>
              <a:t>Reduce</a:t>
            </a:r>
            <a:r>
              <a:rPr lang="en-US"/>
              <a:t> implementation cost</a:t>
            </a:r>
          </a:p>
          <a:p>
            <a:pPr lvl="1"/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7B1F553-38AD-4967-8D9D-007C60E227F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8B19D7DF-598B-483B-A6D0-8553CDFAE631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21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8478877E-C0F0-44B9-820C-1454E62C5174}"/>
              </a:ext>
            </a:extLst>
          </p:cNvPr>
          <p:cNvSpPr/>
          <p:nvPr/>
        </p:nvSpPr>
        <p:spPr>
          <a:xfrm>
            <a:off x="2476500" y="1981200"/>
            <a:ext cx="4114800" cy="609600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+mn-ea"/>
                <a:cs typeface="+mn-cs"/>
              </a:rPr>
              <a:t>F = ~A(A + B) + (B + AA)(A + ~B)</a:t>
            </a: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FA8650E9-630C-490B-BA17-409CA517BEF8}"/>
              </a:ext>
            </a:extLst>
          </p:cNvPr>
          <p:cNvSpPr/>
          <p:nvPr/>
        </p:nvSpPr>
        <p:spPr>
          <a:xfrm>
            <a:off x="3371850" y="3733800"/>
            <a:ext cx="2324100" cy="609600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+mn-ea"/>
                <a:cs typeface="+mn-cs"/>
              </a:rPr>
              <a:t>F = A + B</a:t>
            </a: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0C8512F-A664-42CB-AC2B-087E4838F721}"/>
              </a:ext>
            </a:extLst>
          </p:cNvPr>
          <p:cNvSpPr txBox="1"/>
          <p:nvPr/>
        </p:nvSpPr>
        <p:spPr>
          <a:xfrm>
            <a:off x="685800" y="5910997"/>
            <a:ext cx="8001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A basis for what the automated design tools are doing today</a:t>
            </a:r>
          </a:p>
        </p:txBody>
      </p:sp>
    </p:spTree>
    <p:extLst>
      <p:ext uri="{BB962C8B-B14F-4D97-AF65-F5344CB8AC3E}">
        <p14:creationId xmlns:p14="http://schemas.microsoft.com/office/powerpoint/2010/main" val="384685572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6" grpId="0" animBg="1"/>
      <p:bldP spid="7" grpId="0" animBg="1"/>
      <p:bldP spid="5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A92766-6212-4340-85DB-05435CAD57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Logic Simplification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DB10015-293A-45C5-B7A3-8BDF72617E2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97527"/>
            <a:ext cx="8610600" cy="5193723"/>
          </a:xfrm>
        </p:spPr>
        <p:txBody>
          <a:bodyPr/>
          <a:lstStyle/>
          <a:p>
            <a:r>
              <a:rPr lang="en-US"/>
              <a:t>Systematic techniques for simplifications</a:t>
            </a:r>
          </a:p>
          <a:p>
            <a:pPr lvl="1"/>
            <a:r>
              <a:rPr lang="en-US"/>
              <a:t>amenable to automation</a:t>
            </a:r>
          </a:p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94ECFA4-7F80-4C60-93B9-794705C8E0A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22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  <p:sp>
        <p:nvSpPr>
          <p:cNvPr id="5" name="Key Tool:  The Uniting Theorem  —  AB'  +  AB  = A">
            <a:extLst>
              <a:ext uri="{FF2B5EF4-FFF2-40B4-BE49-F238E27FC236}">
                <a16:creationId xmlns:a16="http://schemas.microsoft.com/office/drawing/2014/main" id="{567F9E29-B912-4227-BA56-4D1D8FDB7692}"/>
              </a:ext>
            </a:extLst>
          </p:cNvPr>
          <p:cNvSpPr txBox="1"/>
          <p:nvPr/>
        </p:nvSpPr>
        <p:spPr>
          <a:xfrm>
            <a:off x="762638" y="1897031"/>
            <a:ext cx="8091488" cy="3345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xmlns:lc="http://schemas.openxmlformats.org/drawingml/2006/lockedCanvas" val="1"/>
            </a:ext>
          </a:extLst>
        </p:spPr>
        <p:txBody>
          <a:bodyPr lIns="25400" tIns="25400" rIns="25400" bIns="25400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1pPr>
            <a:lvl2pPr marL="0" marR="0" indent="2286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2pPr>
            <a:lvl3pPr marL="0" marR="0" indent="4572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3pPr>
            <a:lvl4pPr marL="0" marR="0" indent="6858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4pPr>
            <a:lvl5pPr marL="0" marR="0" indent="9144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5pPr>
            <a:lvl6pPr marL="0" marR="0" indent="11430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6pPr>
            <a:lvl7pPr marL="0" marR="0" indent="13716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7pPr>
            <a:lvl8pPr marL="0" marR="0" indent="16002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8pPr>
            <a:lvl9pPr marL="0" marR="0" indent="18288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9pPr>
          </a:lstStyle>
          <a:p>
            <a:pPr marL="38100" marR="38100" lvl="0" indent="0" algn="l" defTabSz="914400" rtl="0" eaLnBrk="0" fontAlgn="auto" latinLnBrk="0" hangingPunct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Clr>
                <a:srgbClr val="062B6B"/>
              </a:buClr>
              <a:buSzTx/>
              <a:buFont typeface="Arial"/>
              <a:buNone/>
              <a:tabLst/>
              <a:defRPr sz="1800" b="1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kumimoji="0" sz="2000" b="1" i="1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cs typeface="Arial"/>
                <a:sym typeface="Arial"/>
              </a:rPr>
              <a:t>Key Tool:  The Uniting Theorem</a:t>
            </a:r>
            <a:r>
              <a:rPr kumimoji="0" sz="20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cs typeface="Arial"/>
                <a:sym typeface="Arial"/>
              </a:rPr>
              <a:t>  —  </a:t>
            </a:r>
          </a:p>
        </p:txBody>
      </p:sp>
      <p:sp>
        <p:nvSpPr>
          <p:cNvPr id="7" name="Rectangle">
            <a:extLst>
              <a:ext uri="{FF2B5EF4-FFF2-40B4-BE49-F238E27FC236}">
                <a16:creationId xmlns:a16="http://schemas.microsoft.com/office/drawing/2014/main" id="{6D9B3538-8B28-4131-A280-7E660FF08617}"/>
              </a:ext>
            </a:extLst>
          </p:cNvPr>
          <p:cNvSpPr/>
          <p:nvPr/>
        </p:nvSpPr>
        <p:spPr>
          <a:xfrm>
            <a:off x="2732705" y="4724400"/>
            <a:ext cx="5740400" cy="571500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rgbClr val="929292"/>
            </a:solidFill>
            <a:miter lim="400000"/>
          </a:ln>
        </p:spPr>
        <p:txBody>
          <a:bodyPr lIns="50800" tIns="50800" rIns="50800" bIns="50800" anchor="ctr"/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1pPr>
            <a:lvl2pPr marL="0" marR="0" indent="2286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2pPr>
            <a:lvl3pPr marL="0" marR="0" indent="4572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3pPr>
            <a:lvl4pPr marL="0" marR="0" indent="6858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4pPr>
            <a:lvl5pPr marL="0" marR="0" indent="9144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5pPr>
            <a:lvl6pPr marL="0" marR="0" indent="11430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6pPr>
            <a:lvl7pPr marL="0" marR="0" indent="13716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7pPr>
            <a:lvl8pPr marL="0" marR="0" indent="16002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8pPr>
            <a:lvl9pPr marL="0" marR="0" indent="18288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9pPr>
          </a:lstStyle>
          <a:p>
            <a:pPr marL="39686" marR="39686" lvl="0" indent="0" algn="l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 b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endParaRPr kumimoji="0" sz="2400" b="1" i="0" u="none" strike="noStrike" kern="1200" cap="none" spc="0" normalizeH="0" baseline="0" noProof="0">
              <a:ln>
                <a:noFill/>
              </a:ln>
              <a:solidFill>
                <a:srgbClr val="062B6B"/>
              </a:solidFill>
              <a:effectLst/>
              <a:uLnTx/>
              <a:uFill>
                <a:solidFill>
                  <a:srgbClr val="062B6B"/>
                </a:solidFill>
              </a:uFill>
              <a:latin typeface="Arial"/>
              <a:cs typeface="Arial"/>
              <a:sym typeface="Arial"/>
            </a:endParaRPr>
          </a:p>
        </p:txBody>
      </p:sp>
      <p:pic>
        <p:nvPicPr>
          <p:cNvPr id="8" name="table">
            <a:extLst>
              <a:ext uri="{FF2B5EF4-FFF2-40B4-BE49-F238E27FC236}">
                <a16:creationId xmlns:a16="http://schemas.microsoft.com/office/drawing/2014/main" id="{B88ECAA7-18E9-41C8-95CC-87D49529FF8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2244" y="2340492"/>
            <a:ext cx="1714500" cy="20320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0" name="F =">
                <a:extLst>
                  <a:ext uri="{FF2B5EF4-FFF2-40B4-BE49-F238E27FC236}">
                    <a16:creationId xmlns:a16="http://schemas.microsoft.com/office/drawing/2014/main" id="{C8C5907D-3967-4F17-8319-E3E152F8A958}"/>
                  </a:ext>
                </a:extLst>
              </p:cNvPr>
              <p:cNvSpPr txBox="1"/>
              <p:nvPr/>
            </p:nvSpPr>
            <p:spPr>
              <a:xfrm>
                <a:off x="2127609" y="2444167"/>
                <a:ext cx="609847" cy="359073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="" xmlns:ma14="http://schemas.microsoft.com/office/mac/drawingml/2011/main" xmlns:lc="http://schemas.openxmlformats.org/drawingml/2006/lockedCanvas" val="1"/>
                </a:ext>
              </a:extLst>
            </p:spPr>
            <p:txBody>
              <a:bodyPr wrap="none" lIns="25400" tIns="25400" rIns="25400" bIns="25400">
                <a:spAutoFit/>
              </a:bodyPr>
              <a:lstStyle>
                <a:defPPr marL="0" marR="0" indent="0" algn="l" defTabSz="914400" rtl="0" fontAlgn="auto" latinLnBrk="1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</a:defRPr>
                </a:defPPr>
                <a:lvl1pPr marL="0" marR="0" indent="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2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lvl1pPr>
                <a:lvl2pPr marL="0" marR="0" indent="2286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2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lvl2pPr>
                <a:lvl3pPr marL="0" marR="0" indent="4572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2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lvl3pPr>
                <a:lvl4pPr marL="0" marR="0" indent="6858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2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lvl4pPr>
                <a:lvl5pPr marL="0" marR="0" indent="9144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2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lvl5pPr>
                <a:lvl6pPr marL="0" marR="0" indent="11430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2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lvl6pPr>
                <a:lvl7pPr marL="0" marR="0" indent="13716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2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lvl7pPr>
                <a:lvl8pPr marL="0" marR="0" indent="16002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2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lvl8pPr>
                <a:lvl9pPr marL="0" marR="0" indent="18288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2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lvl9pPr>
              </a:lstStyle>
              <a:p>
                <a:pPr marL="0" marR="0" lvl="0" indent="0" algn="l" defTabSz="457200" rtl="0" eaLnBrk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0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ahoma"/>
                    <a:sym typeface="Helvetica"/>
                  </a:rPr>
                  <a:t> </a:t>
                </a:r>
                <a14:m>
                  <m:oMath xmlns:m="http://schemas.openxmlformats.org/officeDocument/2006/math">
                    <m:r>
                      <a:rPr kumimoji="0" lang="en-US" sz="2000" b="1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uLnTx/>
                        <a:uFill>
                          <a:solidFill>
                            <a:srgbClr val="D21C42"/>
                          </a:solidFill>
                        </a:uFill>
                        <a:latin typeface="Cambria Math" panose="02040503050406030204" pitchFamily="18" charset="0"/>
                        <a:ea typeface="Arial"/>
                        <a:cs typeface="Arial"/>
                        <a:sym typeface="Arial"/>
                      </a:rPr>
                      <m:t>𝑭</m:t>
                    </m:r>
                    <m:r>
                      <a:rPr kumimoji="0" lang="en-US" sz="2000" b="1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uLnTx/>
                        <a:uFill>
                          <a:solidFill>
                            <a:srgbClr val="D21C42"/>
                          </a:solidFill>
                        </a:uFill>
                        <a:latin typeface="Cambria Math" panose="02040503050406030204" pitchFamily="18" charset="0"/>
                        <a:ea typeface="Arial"/>
                        <a:cs typeface="Arial"/>
                        <a:sym typeface="Arial"/>
                      </a:rPr>
                      <m:t>= </m:t>
                    </m:r>
                  </m:oMath>
                </a14:m>
                <a:endParaRPr kumimoji="0" sz="20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  <a:sym typeface="Helvetica"/>
                </a:endParaRPr>
              </a:p>
            </p:txBody>
          </p:sp>
        </mc:Choice>
        <mc:Fallback xmlns="">
          <p:sp>
            <p:nvSpPr>
              <p:cNvPr id="10" name="F =">
                <a:extLst>
                  <a:ext uri="{FF2B5EF4-FFF2-40B4-BE49-F238E27FC236}">
                    <a16:creationId xmlns:a16="http://schemas.microsoft.com/office/drawing/2014/main" id="{C8C5907D-3967-4F17-8319-E3E152F8A95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27609" y="2444167"/>
                <a:ext cx="609847" cy="359073"/>
              </a:xfrm>
              <a:prstGeom prst="rect">
                <a:avLst/>
              </a:prstGeom>
              <a:blipFill>
                <a:blip r:embed="rId3"/>
                <a:stretch>
                  <a:fillRect b="-1695"/>
                </a:stretch>
              </a:blipFill>
              <a:ln w="12700">
                <a:miter lim="400000"/>
              </a:ln>
              <a:extLst>
                <a:ext uri="{C572A759-6A51-4108-AA02-DFA0A04FC94B}">
                  <ma14:wrappingTextBoxFlag xmlns:a14="http://schemas.microsoft.com/office/drawing/2010/main" xmlns:lc="http://schemas.openxmlformats.org/drawingml/2006/lockedCanvas" xmlns:ma14="http://schemas.microsoft.com/office/mac/drawingml/2011/main" xmlns="" val="1"/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Rectangle">
            <a:extLst>
              <a:ext uri="{FF2B5EF4-FFF2-40B4-BE49-F238E27FC236}">
                <a16:creationId xmlns:a16="http://schemas.microsoft.com/office/drawing/2014/main" id="{27B9D8C2-2AA6-4BDC-A086-98A0F7B766D7}"/>
              </a:ext>
            </a:extLst>
          </p:cNvPr>
          <p:cNvSpPr/>
          <p:nvPr/>
        </p:nvSpPr>
        <p:spPr>
          <a:xfrm>
            <a:off x="971704" y="3529949"/>
            <a:ext cx="215900" cy="737090"/>
          </a:xfrm>
          <a:prstGeom prst="rect">
            <a:avLst/>
          </a:prstGeom>
          <a:ln w="12700">
            <a:solidFill>
              <a:srgbClr val="062B6B"/>
            </a:solidFill>
            <a:miter lim="400000"/>
          </a:ln>
        </p:spPr>
        <p:txBody>
          <a:bodyPr lIns="50800" tIns="50800" rIns="50800" bIns="50800" anchor="ctr"/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1pPr>
            <a:lvl2pPr marL="0" marR="0" indent="2286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2pPr>
            <a:lvl3pPr marL="0" marR="0" indent="4572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3pPr>
            <a:lvl4pPr marL="0" marR="0" indent="6858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4pPr>
            <a:lvl5pPr marL="0" marR="0" indent="9144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5pPr>
            <a:lvl6pPr marL="0" marR="0" indent="11430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6pPr>
            <a:lvl7pPr marL="0" marR="0" indent="13716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7pPr>
            <a:lvl8pPr marL="0" marR="0" indent="16002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8pPr>
            <a:lvl9pPr marL="0" marR="0" indent="18288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9pPr>
          </a:lstStyle>
          <a:p>
            <a:pPr marL="39686" marR="39686" lvl="0" indent="0" algn="l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Times"/>
                <a:ea typeface="Times"/>
                <a:cs typeface="Times"/>
                <a:sym typeface="Times"/>
              </a:defRPr>
            </a:pPr>
            <a:endParaRPr kumimoji="0" sz="2400" b="0" i="0" u="none" strike="noStrike" kern="1200" cap="none" spc="0" normalizeH="0" baseline="0" noProof="0">
              <a:ln>
                <a:noFill/>
              </a:ln>
              <a:solidFill>
                <a:srgbClr val="062B6B"/>
              </a:solidFill>
              <a:effectLst/>
              <a:uLnTx/>
              <a:uFill>
                <a:solidFill>
                  <a:srgbClr val="062B6B"/>
                </a:solidFill>
              </a:uFill>
              <a:latin typeface="Times"/>
              <a:sym typeface="Times"/>
            </a:endParaRPr>
          </a:p>
        </p:txBody>
      </p:sp>
      <p:sp>
        <p:nvSpPr>
          <p:cNvPr id="12" name="A's values don't change within the ON-set rows">
            <a:extLst>
              <a:ext uri="{FF2B5EF4-FFF2-40B4-BE49-F238E27FC236}">
                <a16:creationId xmlns:a16="http://schemas.microsoft.com/office/drawing/2014/main" id="{C9AEB819-212A-480E-AEA2-05E4B051A015}"/>
              </a:ext>
            </a:extLst>
          </p:cNvPr>
          <p:cNvSpPr txBox="1"/>
          <p:nvPr/>
        </p:nvSpPr>
        <p:spPr>
          <a:xfrm>
            <a:off x="2567605" y="3328553"/>
            <a:ext cx="4635884" cy="2667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xmlns:lc="http://schemas.openxmlformats.org/drawingml/2006/lockedCanvas" val="1"/>
            </a:ext>
          </a:extLst>
        </p:spPr>
        <p:txBody>
          <a:bodyPr wrap="none" lIns="25400" tIns="25400" rIns="25400" bIns="25400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1pPr>
            <a:lvl2pPr marL="0" marR="0" indent="2286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2pPr>
            <a:lvl3pPr marL="0" marR="0" indent="4572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3pPr>
            <a:lvl4pPr marL="0" marR="0" indent="6858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4pPr>
            <a:lvl5pPr marL="0" marR="0" indent="9144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5pPr>
            <a:lvl6pPr marL="0" marR="0" indent="11430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6pPr>
            <a:lvl7pPr marL="0" marR="0" indent="13716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7pPr>
            <a:lvl8pPr marL="0" marR="0" indent="16002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8pPr>
            <a:lvl9pPr marL="0" marR="0" indent="18288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9pPr>
          </a:lstStyle>
          <a:p>
            <a:pPr marL="0" marR="0" lvl="0" indent="0" algn="l" defTabSz="4572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sym typeface="Helvetica"/>
              </a:rPr>
              <a:t>A's value do</a:t>
            </a:r>
            <a:r>
              <a:rPr kumimoji="0" lang="en-US" sz="1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sym typeface="Helvetica"/>
              </a:rPr>
              <a:t>es NOT</a:t>
            </a:r>
            <a:r>
              <a:rPr kumimoji="0" sz="1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sym typeface="Helvetica"/>
              </a:rPr>
              <a:t> change within the ON-set rows</a:t>
            </a:r>
          </a:p>
        </p:txBody>
      </p:sp>
      <p:sp>
        <p:nvSpPr>
          <p:cNvPr id="13" name="B's values change within the rows where F==1 (“ON set”)">
            <a:extLst>
              <a:ext uri="{FF2B5EF4-FFF2-40B4-BE49-F238E27FC236}">
                <a16:creationId xmlns:a16="http://schemas.microsoft.com/office/drawing/2014/main" id="{04B50571-AF3E-4D44-A137-A0B7C9025A07}"/>
              </a:ext>
            </a:extLst>
          </p:cNvPr>
          <p:cNvSpPr txBox="1"/>
          <p:nvPr/>
        </p:nvSpPr>
        <p:spPr>
          <a:xfrm>
            <a:off x="2567605" y="2985653"/>
            <a:ext cx="5317161" cy="2667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xmlns:lc="http://schemas.openxmlformats.org/drawingml/2006/lockedCanvas" val="1"/>
            </a:ext>
          </a:extLst>
        </p:spPr>
        <p:txBody>
          <a:bodyPr wrap="none" lIns="25400" tIns="25400" rIns="25400" bIns="25400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1pPr>
            <a:lvl2pPr marL="0" marR="0" indent="2286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2pPr>
            <a:lvl3pPr marL="0" marR="0" indent="4572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3pPr>
            <a:lvl4pPr marL="0" marR="0" indent="6858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4pPr>
            <a:lvl5pPr marL="0" marR="0" indent="9144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5pPr>
            <a:lvl6pPr marL="0" marR="0" indent="11430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6pPr>
            <a:lvl7pPr marL="0" marR="0" indent="13716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7pPr>
            <a:lvl8pPr marL="0" marR="0" indent="16002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8pPr>
            <a:lvl9pPr marL="0" marR="0" indent="18288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9pPr>
          </a:lstStyle>
          <a:p>
            <a:pPr marL="0" marR="0" lvl="0" indent="0" algn="l" defTabSz="4572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sym typeface="Helvetica"/>
              </a:rPr>
              <a:t>B's value change</a:t>
            </a:r>
            <a:r>
              <a:rPr kumimoji="0" lang="en-US" sz="1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sym typeface="Helvetica"/>
              </a:rPr>
              <a:t>s</a:t>
            </a:r>
            <a:r>
              <a:rPr kumimoji="0" sz="1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sym typeface="Helvetica"/>
              </a:rPr>
              <a:t> within the rows where F==1 (“ON set”)</a:t>
            </a:r>
          </a:p>
        </p:txBody>
      </p:sp>
      <p:sp>
        <p:nvSpPr>
          <p:cNvPr id="15" name="B's values stay the same within the ON-set rows">
            <a:extLst>
              <a:ext uri="{FF2B5EF4-FFF2-40B4-BE49-F238E27FC236}">
                <a16:creationId xmlns:a16="http://schemas.microsoft.com/office/drawing/2014/main" id="{FA681D35-58C4-43DC-B4FF-D7E2EFCB2B7F}"/>
              </a:ext>
            </a:extLst>
          </p:cNvPr>
          <p:cNvSpPr txBox="1"/>
          <p:nvPr/>
        </p:nvSpPr>
        <p:spPr>
          <a:xfrm>
            <a:off x="2961304" y="5385952"/>
            <a:ext cx="4422686" cy="2667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xmlns:lc="http://schemas.openxmlformats.org/drawingml/2006/lockedCanvas" val="1"/>
            </a:ext>
          </a:extLst>
        </p:spPr>
        <p:txBody>
          <a:bodyPr wrap="none" lIns="25400" tIns="25400" rIns="25400" bIns="25400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1pPr>
            <a:lvl2pPr marL="0" marR="0" indent="2286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2pPr>
            <a:lvl3pPr marL="0" marR="0" indent="4572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3pPr>
            <a:lvl4pPr marL="0" marR="0" indent="6858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4pPr>
            <a:lvl5pPr marL="0" marR="0" indent="9144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5pPr>
            <a:lvl6pPr marL="0" marR="0" indent="11430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6pPr>
            <a:lvl7pPr marL="0" marR="0" indent="13716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7pPr>
            <a:lvl8pPr marL="0" marR="0" indent="16002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8pPr>
            <a:lvl9pPr marL="0" marR="0" indent="18288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9pPr>
          </a:lstStyle>
          <a:p>
            <a:pPr marL="0" marR="0" lvl="0" indent="0" algn="l" defTabSz="4572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sym typeface="Helvetica"/>
              </a:rPr>
              <a:t>B's value stay</a:t>
            </a:r>
            <a:r>
              <a:rPr kumimoji="0" lang="en-US" sz="1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sym typeface="Helvetica"/>
              </a:rPr>
              <a:t>s</a:t>
            </a:r>
            <a:r>
              <a:rPr kumimoji="0" sz="1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sym typeface="Helvetica"/>
              </a:rPr>
              <a:t> the same within the ON-set rows</a:t>
            </a:r>
          </a:p>
        </p:txBody>
      </p:sp>
      <p:sp>
        <p:nvSpPr>
          <p:cNvPr id="16" name="A's values change within the ON-set rows">
            <a:extLst>
              <a:ext uri="{FF2B5EF4-FFF2-40B4-BE49-F238E27FC236}">
                <a16:creationId xmlns:a16="http://schemas.microsoft.com/office/drawing/2014/main" id="{F3C1BCFA-6491-4C37-AEEA-BFF895F1D72B}"/>
              </a:ext>
            </a:extLst>
          </p:cNvPr>
          <p:cNvSpPr txBox="1"/>
          <p:nvPr/>
        </p:nvSpPr>
        <p:spPr>
          <a:xfrm>
            <a:off x="2961305" y="5779652"/>
            <a:ext cx="3813544" cy="2667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xmlns:lc="http://schemas.openxmlformats.org/drawingml/2006/lockedCanvas" val="1"/>
            </a:ext>
          </a:extLst>
        </p:spPr>
        <p:txBody>
          <a:bodyPr wrap="none" lIns="25400" tIns="25400" rIns="25400" bIns="25400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1pPr>
            <a:lvl2pPr marL="0" marR="0" indent="2286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2pPr>
            <a:lvl3pPr marL="0" marR="0" indent="4572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3pPr>
            <a:lvl4pPr marL="0" marR="0" indent="6858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4pPr>
            <a:lvl5pPr marL="0" marR="0" indent="9144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5pPr>
            <a:lvl6pPr marL="0" marR="0" indent="11430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6pPr>
            <a:lvl7pPr marL="0" marR="0" indent="13716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7pPr>
            <a:lvl8pPr marL="0" marR="0" indent="16002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8pPr>
            <a:lvl9pPr marL="0" marR="0" indent="18288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9pPr>
          </a:lstStyle>
          <a:p>
            <a:pPr marL="0" marR="0" lvl="0" indent="0" algn="l" defTabSz="4572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sym typeface="Helvetica"/>
              </a:rPr>
              <a:t>A's value change</a:t>
            </a:r>
            <a:r>
              <a:rPr kumimoji="0" lang="en-US" sz="1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sym typeface="Helvetica"/>
              </a:rPr>
              <a:t>s</a:t>
            </a:r>
            <a:r>
              <a:rPr kumimoji="0" sz="1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sym typeface="Helvetica"/>
              </a:rPr>
              <a:t> within the ON-set rows</a:t>
            </a:r>
          </a:p>
        </p:txBody>
      </p:sp>
      <p:sp>
        <p:nvSpPr>
          <p:cNvPr id="17" name="➙ B is eliminated, A remains">
            <a:extLst>
              <a:ext uri="{FF2B5EF4-FFF2-40B4-BE49-F238E27FC236}">
                <a16:creationId xmlns:a16="http://schemas.microsoft.com/office/drawing/2014/main" id="{213D4AD5-483F-4030-9B68-4FCE569AD816}"/>
              </a:ext>
            </a:extLst>
          </p:cNvPr>
          <p:cNvSpPr txBox="1"/>
          <p:nvPr/>
        </p:nvSpPr>
        <p:spPr>
          <a:xfrm>
            <a:off x="3558205" y="4179453"/>
            <a:ext cx="3278590" cy="28674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xmlns:lc="http://schemas.openxmlformats.org/drawingml/2006/lockedCanvas" val="1"/>
            </a:ext>
          </a:extLst>
        </p:spPr>
        <p:txBody>
          <a:bodyPr wrap="none" lIns="25400" tIns="25400" rIns="25400" bIns="25400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1pPr>
            <a:lvl2pPr marL="0" marR="0" indent="2286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2pPr>
            <a:lvl3pPr marL="0" marR="0" indent="4572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3pPr>
            <a:lvl4pPr marL="0" marR="0" indent="6858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4pPr>
            <a:lvl5pPr marL="0" marR="0" indent="9144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5pPr>
            <a:lvl6pPr marL="0" marR="0" indent="11430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6pPr>
            <a:lvl7pPr marL="0" marR="0" indent="13716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7pPr>
            <a:lvl8pPr marL="0" marR="0" indent="16002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8pPr>
            <a:lvl9pPr marL="0" marR="0" indent="18288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9pPr>
          </a:lstStyle>
          <a:p>
            <a:pPr marL="38100" marR="38100" lvl="0" indent="0" algn="l" defTabSz="914400" rtl="0" eaLnBrk="0" fontAlgn="auto" latinLnBrk="0" hangingPunct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C4237C"/>
              </a:buClr>
              <a:buSzTx/>
              <a:buFont typeface="Arial"/>
              <a:buNone/>
              <a:tabLst/>
              <a:defRPr sz="1800" b="1" i="1">
                <a:solidFill>
                  <a:srgbClr val="C4237C"/>
                </a:solidFill>
                <a:uFill>
                  <a:solidFill>
                    <a:srgbClr val="C4237C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kumimoji="0" sz="1800" b="0" i="0" u="none" strike="noStrike" kern="1200" cap="none" spc="0" normalizeH="0" baseline="0" noProof="0">
                <a:ln>
                  <a:noFill/>
                </a:ln>
                <a:solidFill>
                  <a:srgbClr val="00B050"/>
                </a:solidFill>
                <a:effectLst/>
                <a:uLnTx/>
                <a:uFill>
                  <a:solidFill>
                    <a:srgbClr val="C4237C"/>
                  </a:solidFill>
                </a:uFill>
                <a:latin typeface="Zapf Dingbats"/>
                <a:ea typeface="Zapf Dingbats"/>
                <a:cs typeface="Zapf Dingbats"/>
                <a:sym typeface="Zapf Dingbats"/>
              </a:rPr>
              <a:t>➙</a:t>
            </a:r>
            <a:r>
              <a:rPr kumimoji="0" sz="1800" b="1" i="1" u="none" strike="noStrike" kern="1200" cap="none" spc="0" normalizeH="0" baseline="0" noProof="0">
                <a:ln>
                  <a:noFill/>
                </a:ln>
                <a:solidFill>
                  <a:srgbClr val="00B050"/>
                </a:solidFill>
                <a:effectLst/>
                <a:uLnTx/>
                <a:uFill>
                  <a:solidFill>
                    <a:srgbClr val="C4237C"/>
                  </a:solidFill>
                </a:uFill>
                <a:latin typeface="Arial"/>
                <a:cs typeface="Arial"/>
                <a:sym typeface="Arial"/>
              </a:rPr>
              <a:t> B is eliminated, A remains</a:t>
            </a:r>
          </a:p>
        </p:txBody>
      </p:sp>
      <p:sp>
        <p:nvSpPr>
          <p:cNvPr id="18" name="➙ A is eliminated, B remains">
            <a:extLst>
              <a:ext uri="{FF2B5EF4-FFF2-40B4-BE49-F238E27FC236}">
                <a16:creationId xmlns:a16="http://schemas.microsoft.com/office/drawing/2014/main" id="{6D1A3073-FB75-43A2-917A-72C2967A78FA}"/>
              </a:ext>
            </a:extLst>
          </p:cNvPr>
          <p:cNvSpPr txBox="1"/>
          <p:nvPr/>
        </p:nvSpPr>
        <p:spPr>
          <a:xfrm>
            <a:off x="3621705" y="6050361"/>
            <a:ext cx="3275961" cy="2869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xmlns:lc="http://schemas.openxmlformats.org/drawingml/2006/lockedCanvas" val="1"/>
            </a:ext>
          </a:extLst>
        </p:spPr>
        <p:txBody>
          <a:bodyPr wrap="none" lIns="25400" tIns="25400" rIns="25400" bIns="25400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1pPr>
            <a:lvl2pPr marL="0" marR="0" indent="2286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2pPr>
            <a:lvl3pPr marL="0" marR="0" indent="4572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3pPr>
            <a:lvl4pPr marL="0" marR="0" indent="6858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4pPr>
            <a:lvl5pPr marL="0" marR="0" indent="9144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5pPr>
            <a:lvl6pPr marL="0" marR="0" indent="11430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6pPr>
            <a:lvl7pPr marL="0" marR="0" indent="13716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7pPr>
            <a:lvl8pPr marL="0" marR="0" indent="16002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8pPr>
            <a:lvl9pPr marL="0" marR="0" indent="18288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9pPr>
          </a:lstStyle>
          <a:p>
            <a:pPr marL="38100" marR="38100" lvl="0" indent="0" algn="l" defTabSz="914400" rtl="0" eaLnBrk="0" fontAlgn="auto" latinLnBrk="0" hangingPunct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C4237C"/>
              </a:buClr>
              <a:buSzTx/>
              <a:buFont typeface="Arial"/>
              <a:buNone/>
              <a:tabLst/>
              <a:defRPr sz="1800" b="1" i="1">
                <a:solidFill>
                  <a:srgbClr val="C4237C"/>
                </a:solidFill>
                <a:uFill>
                  <a:solidFill>
                    <a:srgbClr val="C4237C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kumimoji="0" sz="1800" b="0" i="0" u="none" strike="noStrike" kern="1200" cap="none" spc="0" normalizeH="0" baseline="0" noProof="0">
                <a:ln>
                  <a:noFill/>
                </a:ln>
                <a:solidFill>
                  <a:srgbClr val="00B050"/>
                </a:solidFill>
                <a:effectLst/>
                <a:uLnTx/>
                <a:uFill>
                  <a:solidFill>
                    <a:srgbClr val="C4237C"/>
                  </a:solidFill>
                </a:uFill>
                <a:latin typeface="Zapf Dingbats"/>
                <a:ea typeface="Zapf Dingbats"/>
                <a:cs typeface="Zapf Dingbats"/>
                <a:sym typeface="Zapf Dingbats"/>
              </a:rPr>
              <a:t>➙ </a:t>
            </a:r>
            <a:r>
              <a:rPr kumimoji="0" sz="1800" b="1" i="1" u="none" strike="noStrike" kern="1200" cap="none" spc="0" normalizeH="0" baseline="0" noProof="0">
                <a:ln>
                  <a:noFill/>
                </a:ln>
                <a:solidFill>
                  <a:srgbClr val="00B050"/>
                </a:solidFill>
                <a:effectLst/>
                <a:uLnTx/>
                <a:uFill>
                  <a:solidFill>
                    <a:srgbClr val="C4237C"/>
                  </a:solidFill>
                </a:uFill>
                <a:latin typeface="Arial"/>
                <a:cs typeface="Arial"/>
                <a:sym typeface="Arial"/>
              </a:rPr>
              <a:t>A is eliminated, B remains</a:t>
            </a:r>
          </a:p>
        </p:txBody>
      </p:sp>
      <p:sp>
        <p:nvSpPr>
          <p:cNvPr id="19" name="Rectangle">
            <a:extLst>
              <a:ext uri="{FF2B5EF4-FFF2-40B4-BE49-F238E27FC236}">
                <a16:creationId xmlns:a16="http://schemas.microsoft.com/office/drawing/2014/main" id="{2E15A4AC-29BD-4572-9FE0-AD7A38BCFC1B}"/>
              </a:ext>
            </a:extLst>
          </p:cNvPr>
          <p:cNvSpPr/>
          <p:nvPr/>
        </p:nvSpPr>
        <p:spPr>
          <a:xfrm>
            <a:off x="443383" y="3527622"/>
            <a:ext cx="215900" cy="749300"/>
          </a:xfrm>
          <a:prstGeom prst="rect">
            <a:avLst/>
          </a:prstGeom>
          <a:ln w="12700">
            <a:solidFill>
              <a:srgbClr val="062B6B"/>
            </a:solidFill>
            <a:miter lim="400000"/>
          </a:ln>
        </p:spPr>
        <p:txBody>
          <a:bodyPr lIns="50800" tIns="50800" rIns="50800" bIns="50800" anchor="ctr"/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1pPr>
            <a:lvl2pPr marL="0" marR="0" indent="2286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2pPr>
            <a:lvl3pPr marL="0" marR="0" indent="4572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3pPr>
            <a:lvl4pPr marL="0" marR="0" indent="6858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4pPr>
            <a:lvl5pPr marL="0" marR="0" indent="9144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5pPr>
            <a:lvl6pPr marL="0" marR="0" indent="11430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6pPr>
            <a:lvl7pPr marL="0" marR="0" indent="13716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7pPr>
            <a:lvl8pPr marL="0" marR="0" indent="16002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8pPr>
            <a:lvl9pPr marL="0" marR="0" indent="18288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9pPr>
          </a:lstStyle>
          <a:p>
            <a:pPr marL="39686" marR="39686" lvl="0" indent="0" algn="l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Times"/>
                <a:ea typeface="Times"/>
                <a:cs typeface="Times"/>
                <a:sym typeface="Times"/>
              </a:defRPr>
            </a:pPr>
            <a:endParaRPr kumimoji="0" sz="2400" b="0" i="0" u="none" strike="noStrike" kern="1200" cap="none" spc="0" normalizeH="0" baseline="0" noProof="0">
              <a:ln>
                <a:noFill/>
              </a:ln>
              <a:solidFill>
                <a:srgbClr val="062B6B"/>
              </a:solidFill>
              <a:effectLst/>
              <a:uLnTx/>
              <a:uFill>
                <a:solidFill>
                  <a:srgbClr val="062B6B"/>
                </a:solidFill>
              </a:uFill>
              <a:latin typeface="Times"/>
              <a:sym typeface="Times"/>
            </a:endParaRPr>
          </a:p>
        </p:txBody>
      </p:sp>
      <p:sp>
        <p:nvSpPr>
          <p:cNvPr id="20" name="If an input (B) can change without changing the output, that input value is not needed">
            <a:extLst>
              <a:ext uri="{FF2B5EF4-FFF2-40B4-BE49-F238E27FC236}">
                <a16:creationId xmlns:a16="http://schemas.microsoft.com/office/drawing/2014/main" id="{8BB30B96-8708-435B-B2B5-BD37DA591AC0}"/>
              </a:ext>
            </a:extLst>
          </p:cNvPr>
          <p:cNvSpPr txBox="1"/>
          <p:nvPr/>
        </p:nvSpPr>
        <p:spPr>
          <a:xfrm>
            <a:off x="2567605" y="3633353"/>
            <a:ext cx="6311900" cy="48218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xmlns:lc="http://schemas.openxmlformats.org/drawingml/2006/lockedCanvas" val="1"/>
            </a:ext>
          </a:extLst>
        </p:spPr>
        <p:txBody>
          <a:bodyPr lIns="25400" tIns="25400" rIns="25400" bIns="25400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1pPr>
            <a:lvl2pPr marL="0" marR="0" indent="2286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2pPr>
            <a:lvl3pPr marL="0" marR="0" indent="4572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3pPr>
            <a:lvl4pPr marL="0" marR="0" indent="6858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4pPr>
            <a:lvl5pPr marL="0" marR="0" indent="9144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5pPr>
            <a:lvl6pPr marL="0" marR="0" indent="11430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6pPr>
            <a:lvl7pPr marL="0" marR="0" indent="13716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7pPr>
            <a:lvl8pPr marL="0" marR="0" indent="16002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8pPr>
            <a:lvl9pPr marL="0" marR="0" indent="18288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9pPr>
          </a:lstStyle>
          <a:p>
            <a:pPr marL="0" marR="0" lvl="0" indent="0" algn="l" defTabSz="4572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400" b="1" i="0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ahoma"/>
                <a:sym typeface="Helvetica"/>
              </a:rPr>
              <a:t>If an input (B) can change without changing the output, that input value is not needed</a:t>
            </a:r>
          </a:p>
        </p:txBody>
      </p:sp>
      <p:sp>
        <p:nvSpPr>
          <p:cNvPr id="21" name="Line">
            <a:extLst>
              <a:ext uri="{FF2B5EF4-FFF2-40B4-BE49-F238E27FC236}">
                <a16:creationId xmlns:a16="http://schemas.microsoft.com/office/drawing/2014/main" id="{E061BE67-E202-488B-9F82-D1EC3D5CE253}"/>
              </a:ext>
            </a:extLst>
          </p:cNvPr>
          <p:cNvSpPr/>
          <p:nvPr/>
        </p:nvSpPr>
        <p:spPr>
          <a:xfrm flipV="1">
            <a:off x="1259234" y="3157591"/>
            <a:ext cx="1303487" cy="492312"/>
          </a:xfrm>
          <a:prstGeom prst="line">
            <a:avLst/>
          </a:prstGeom>
          <a:ln w="25400">
            <a:solidFill>
              <a:schemeClr val="tx1"/>
            </a:solidFill>
            <a:headEnd type="triangle"/>
          </a:ln>
        </p:spPr>
        <p:txBody>
          <a:bodyPr lIns="0" tIns="0" rIns="0" bIns="0"/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1pPr>
            <a:lvl2pPr marL="0" marR="0" indent="2286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2pPr>
            <a:lvl3pPr marL="0" marR="0" indent="4572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3pPr>
            <a:lvl4pPr marL="0" marR="0" indent="6858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4pPr>
            <a:lvl5pPr marL="0" marR="0" indent="9144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5pPr>
            <a:lvl6pPr marL="0" marR="0" indent="11430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6pPr>
            <a:lvl7pPr marL="0" marR="0" indent="13716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7pPr>
            <a:lvl8pPr marL="0" marR="0" indent="16002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8pPr>
            <a:lvl9pPr marL="0" marR="0" indent="18288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9pPr>
          </a:lstStyle>
          <a:p>
            <a:pPr marL="0" marR="0" lvl="0" indent="0" algn="l" defTabSz="4572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Helvetica"/>
              <a:sym typeface="Helvetica"/>
            </a:endParaRPr>
          </a:p>
        </p:txBody>
      </p:sp>
      <p:sp>
        <p:nvSpPr>
          <p:cNvPr id="22" name="Line">
            <a:extLst>
              <a:ext uri="{FF2B5EF4-FFF2-40B4-BE49-F238E27FC236}">
                <a16:creationId xmlns:a16="http://schemas.microsoft.com/office/drawing/2014/main" id="{8EBF8463-D932-42DC-99FA-138BE98B1707}"/>
              </a:ext>
            </a:extLst>
          </p:cNvPr>
          <p:cNvSpPr/>
          <p:nvPr/>
        </p:nvSpPr>
        <p:spPr>
          <a:xfrm flipV="1">
            <a:off x="659283" y="3499513"/>
            <a:ext cx="1903438" cy="427107"/>
          </a:xfrm>
          <a:prstGeom prst="line">
            <a:avLst/>
          </a:prstGeom>
          <a:ln w="25400">
            <a:solidFill>
              <a:schemeClr val="tx1"/>
            </a:solidFill>
            <a:headEnd type="triangle"/>
          </a:ln>
        </p:spPr>
        <p:txBody>
          <a:bodyPr lIns="0" tIns="0" rIns="0" bIns="0"/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1pPr>
            <a:lvl2pPr marL="0" marR="0" indent="2286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2pPr>
            <a:lvl3pPr marL="0" marR="0" indent="4572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3pPr>
            <a:lvl4pPr marL="0" marR="0" indent="6858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4pPr>
            <a:lvl5pPr marL="0" marR="0" indent="9144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5pPr>
            <a:lvl6pPr marL="0" marR="0" indent="11430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6pPr>
            <a:lvl7pPr marL="0" marR="0" indent="13716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7pPr>
            <a:lvl8pPr marL="0" marR="0" indent="16002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8pPr>
            <a:lvl9pPr marL="0" marR="0" indent="18288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9pPr>
          </a:lstStyle>
          <a:p>
            <a:pPr marL="0" marR="0" lvl="0" indent="0" algn="l" defTabSz="4572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Helvetica"/>
              <a:sym typeface="Helvetica"/>
            </a:endParaRPr>
          </a:p>
        </p:txBody>
      </p:sp>
      <p:pic>
        <p:nvPicPr>
          <p:cNvPr id="23" name="table">
            <a:extLst>
              <a:ext uri="{FF2B5EF4-FFF2-40B4-BE49-F238E27FC236}">
                <a16:creationId xmlns:a16="http://schemas.microsoft.com/office/drawing/2014/main" id="{57462A2F-CBD1-4560-99DB-BDAF83696A2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9544" y="4499493"/>
            <a:ext cx="1714500" cy="2032000"/>
          </a:xfrm>
          <a:prstGeom prst="rect">
            <a:avLst/>
          </a:prstGeom>
        </p:spPr>
      </p:pic>
      <p:sp>
        <p:nvSpPr>
          <p:cNvPr id="24" name="Rectangle">
            <a:extLst>
              <a:ext uri="{FF2B5EF4-FFF2-40B4-BE49-F238E27FC236}">
                <a16:creationId xmlns:a16="http://schemas.microsoft.com/office/drawing/2014/main" id="{1F66BCAD-0DB3-49C5-98F5-24F08384A85C}"/>
              </a:ext>
            </a:extLst>
          </p:cNvPr>
          <p:cNvSpPr/>
          <p:nvPr/>
        </p:nvSpPr>
        <p:spPr>
          <a:xfrm>
            <a:off x="960379" y="4933545"/>
            <a:ext cx="215900" cy="342900"/>
          </a:xfrm>
          <a:prstGeom prst="rect">
            <a:avLst/>
          </a:prstGeom>
          <a:ln w="12700">
            <a:solidFill>
              <a:srgbClr val="062B6B"/>
            </a:solidFill>
            <a:miter lim="400000"/>
          </a:ln>
        </p:spPr>
        <p:txBody>
          <a:bodyPr lIns="50800" tIns="50800" rIns="50800" bIns="50800" anchor="ctr"/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1pPr>
            <a:lvl2pPr marL="0" marR="0" indent="2286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2pPr>
            <a:lvl3pPr marL="0" marR="0" indent="4572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3pPr>
            <a:lvl4pPr marL="0" marR="0" indent="6858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4pPr>
            <a:lvl5pPr marL="0" marR="0" indent="9144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5pPr>
            <a:lvl6pPr marL="0" marR="0" indent="11430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6pPr>
            <a:lvl7pPr marL="0" marR="0" indent="13716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7pPr>
            <a:lvl8pPr marL="0" marR="0" indent="16002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8pPr>
            <a:lvl9pPr marL="0" marR="0" indent="18288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9pPr>
          </a:lstStyle>
          <a:p>
            <a:pPr marL="39686" marR="39686" lvl="0" indent="0" algn="l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Times"/>
                <a:ea typeface="Times"/>
                <a:cs typeface="Times"/>
                <a:sym typeface="Times"/>
              </a:defRPr>
            </a:pPr>
            <a:endParaRPr kumimoji="0" sz="2400" b="0" i="0" u="none" strike="noStrike" kern="1200" cap="none" spc="0" normalizeH="0" baseline="0" noProof="0">
              <a:ln>
                <a:noFill/>
              </a:ln>
              <a:solidFill>
                <a:srgbClr val="062B6B"/>
              </a:solidFill>
              <a:effectLst/>
              <a:uLnTx/>
              <a:uFill>
                <a:solidFill>
                  <a:srgbClr val="062B6B"/>
                </a:solidFill>
              </a:uFill>
              <a:latin typeface="Times"/>
              <a:sym typeface="Times"/>
            </a:endParaRPr>
          </a:p>
        </p:txBody>
      </p:sp>
      <p:sp>
        <p:nvSpPr>
          <p:cNvPr id="25" name="Rectangle">
            <a:extLst>
              <a:ext uri="{FF2B5EF4-FFF2-40B4-BE49-F238E27FC236}">
                <a16:creationId xmlns:a16="http://schemas.microsoft.com/office/drawing/2014/main" id="{98195FFC-0DF5-4A91-8B92-576727D8E6C0}"/>
              </a:ext>
            </a:extLst>
          </p:cNvPr>
          <p:cNvSpPr/>
          <p:nvPr/>
        </p:nvSpPr>
        <p:spPr>
          <a:xfrm>
            <a:off x="947601" y="5689023"/>
            <a:ext cx="215900" cy="342900"/>
          </a:xfrm>
          <a:prstGeom prst="rect">
            <a:avLst/>
          </a:prstGeom>
          <a:ln w="12700">
            <a:solidFill>
              <a:srgbClr val="062B6B"/>
            </a:solidFill>
            <a:miter lim="400000"/>
          </a:ln>
        </p:spPr>
        <p:txBody>
          <a:bodyPr lIns="50800" tIns="50800" rIns="50800" bIns="50800" anchor="ctr"/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1pPr>
            <a:lvl2pPr marL="0" marR="0" indent="2286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2pPr>
            <a:lvl3pPr marL="0" marR="0" indent="4572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3pPr>
            <a:lvl4pPr marL="0" marR="0" indent="6858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4pPr>
            <a:lvl5pPr marL="0" marR="0" indent="9144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5pPr>
            <a:lvl6pPr marL="0" marR="0" indent="11430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6pPr>
            <a:lvl7pPr marL="0" marR="0" indent="13716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7pPr>
            <a:lvl8pPr marL="0" marR="0" indent="16002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8pPr>
            <a:lvl9pPr marL="0" marR="0" indent="18288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9pPr>
          </a:lstStyle>
          <a:p>
            <a:pPr marL="39686" marR="39686" lvl="0" indent="0" algn="l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Times"/>
                <a:ea typeface="Times"/>
                <a:cs typeface="Times"/>
                <a:sym typeface="Times"/>
              </a:defRPr>
            </a:pPr>
            <a:endParaRPr kumimoji="0" sz="2400" b="0" i="0" u="none" strike="noStrike" kern="1200" cap="none" spc="0" normalizeH="0" baseline="0" noProof="0">
              <a:ln>
                <a:noFill/>
              </a:ln>
              <a:solidFill>
                <a:srgbClr val="062B6B"/>
              </a:solidFill>
              <a:effectLst/>
              <a:uLnTx/>
              <a:uFill>
                <a:solidFill>
                  <a:srgbClr val="062B6B"/>
                </a:solidFill>
              </a:uFill>
              <a:latin typeface="Times"/>
              <a:sym typeface="Times"/>
            </a:endParaRPr>
          </a:p>
        </p:txBody>
      </p:sp>
      <p:sp>
        <p:nvSpPr>
          <p:cNvPr id="26" name="Rectangle">
            <a:extLst>
              <a:ext uri="{FF2B5EF4-FFF2-40B4-BE49-F238E27FC236}">
                <a16:creationId xmlns:a16="http://schemas.microsoft.com/office/drawing/2014/main" id="{655ABECE-6157-4191-9F4E-84338C8F24AD}"/>
              </a:ext>
            </a:extLst>
          </p:cNvPr>
          <p:cNvSpPr/>
          <p:nvPr/>
        </p:nvSpPr>
        <p:spPr>
          <a:xfrm>
            <a:off x="398348" y="4933408"/>
            <a:ext cx="215900" cy="342900"/>
          </a:xfrm>
          <a:prstGeom prst="rect">
            <a:avLst/>
          </a:prstGeom>
          <a:ln w="12700">
            <a:solidFill>
              <a:srgbClr val="062B6B"/>
            </a:solidFill>
            <a:miter lim="400000"/>
          </a:ln>
        </p:spPr>
        <p:txBody>
          <a:bodyPr lIns="50800" tIns="50800" rIns="50800" bIns="50800" anchor="ctr"/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1pPr>
            <a:lvl2pPr marL="0" marR="0" indent="2286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2pPr>
            <a:lvl3pPr marL="0" marR="0" indent="4572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3pPr>
            <a:lvl4pPr marL="0" marR="0" indent="6858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4pPr>
            <a:lvl5pPr marL="0" marR="0" indent="9144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5pPr>
            <a:lvl6pPr marL="0" marR="0" indent="11430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6pPr>
            <a:lvl7pPr marL="0" marR="0" indent="13716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7pPr>
            <a:lvl8pPr marL="0" marR="0" indent="16002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8pPr>
            <a:lvl9pPr marL="0" marR="0" indent="18288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9pPr>
          </a:lstStyle>
          <a:p>
            <a:pPr marL="39686" marR="39686" lvl="0" indent="0" algn="l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Times"/>
                <a:ea typeface="Times"/>
                <a:cs typeface="Times"/>
                <a:sym typeface="Times"/>
              </a:defRPr>
            </a:pPr>
            <a:endParaRPr kumimoji="0" sz="2400" b="0" i="0" u="none" strike="noStrike" kern="1200" cap="none" spc="0" normalizeH="0" baseline="0" noProof="0">
              <a:ln>
                <a:noFill/>
              </a:ln>
              <a:solidFill>
                <a:srgbClr val="062B6B"/>
              </a:solidFill>
              <a:effectLst/>
              <a:uLnTx/>
              <a:uFill>
                <a:solidFill>
                  <a:srgbClr val="062B6B"/>
                </a:solidFill>
              </a:uFill>
              <a:latin typeface="Times"/>
              <a:sym typeface="Times"/>
            </a:endParaRPr>
          </a:p>
        </p:txBody>
      </p:sp>
      <p:sp>
        <p:nvSpPr>
          <p:cNvPr id="27" name="Rectangle">
            <a:extLst>
              <a:ext uri="{FF2B5EF4-FFF2-40B4-BE49-F238E27FC236}">
                <a16:creationId xmlns:a16="http://schemas.microsoft.com/office/drawing/2014/main" id="{1BDA9077-4B07-465C-9397-E130FC48D70F}"/>
              </a:ext>
            </a:extLst>
          </p:cNvPr>
          <p:cNvSpPr/>
          <p:nvPr/>
        </p:nvSpPr>
        <p:spPr>
          <a:xfrm>
            <a:off x="410294" y="5689023"/>
            <a:ext cx="215900" cy="342900"/>
          </a:xfrm>
          <a:prstGeom prst="rect">
            <a:avLst/>
          </a:prstGeom>
          <a:ln w="12700">
            <a:solidFill>
              <a:srgbClr val="062B6B"/>
            </a:solidFill>
            <a:miter lim="400000"/>
          </a:ln>
        </p:spPr>
        <p:txBody>
          <a:bodyPr lIns="50800" tIns="50800" rIns="50800" bIns="50800" anchor="ctr"/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1pPr>
            <a:lvl2pPr marL="0" marR="0" indent="2286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2pPr>
            <a:lvl3pPr marL="0" marR="0" indent="4572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3pPr>
            <a:lvl4pPr marL="0" marR="0" indent="6858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4pPr>
            <a:lvl5pPr marL="0" marR="0" indent="9144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5pPr>
            <a:lvl6pPr marL="0" marR="0" indent="11430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6pPr>
            <a:lvl7pPr marL="0" marR="0" indent="13716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7pPr>
            <a:lvl8pPr marL="0" marR="0" indent="16002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8pPr>
            <a:lvl9pPr marL="0" marR="0" indent="18288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9pPr>
          </a:lstStyle>
          <a:p>
            <a:pPr marL="39686" marR="39686" lvl="0" indent="0" algn="l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Times"/>
                <a:ea typeface="Times"/>
                <a:cs typeface="Times"/>
                <a:sym typeface="Times"/>
              </a:defRPr>
            </a:pPr>
            <a:endParaRPr kumimoji="0" sz="2400" b="0" i="0" u="none" strike="noStrike" kern="1200" cap="none" spc="0" normalizeH="0" baseline="0" noProof="0">
              <a:ln>
                <a:noFill/>
              </a:ln>
              <a:solidFill>
                <a:srgbClr val="062B6B"/>
              </a:solidFill>
              <a:effectLst/>
              <a:uLnTx/>
              <a:uFill>
                <a:solidFill>
                  <a:srgbClr val="062B6B"/>
                </a:solidFill>
              </a:uFill>
              <a:latin typeface="Times"/>
              <a:sym typeface="Times"/>
            </a:endParaRPr>
          </a:p>
        </p:txBody>
      </p:sp>
      <p:sp>
        <p:nvSpPr>
          <p:cNvPr id="28" name="Line">
            <a:extLst>
              <a:ext uri="{FF2B5EF4-FFF2-40B4-BE49-F238E27FC236}">
                <a16:creationId xmlns:a16="http://schemas.microsoft.com/office/drawing/2014/main" id="{48B37047-D43E-46B4-A5C4-9AAE4E7A3C7C}"/>
              </a:ext>
            </a:extLst>
          </p:cNvPr>
          <p:cNvSpPr/>
          <p:nvPr/>
        </p:nvSpPr>
        <p:spPr>
          <a:xfrm>
            <a:off x="1186376" y="5106554"/>
            <a:ext cx="1710608" cy="420830"/>
          </a:xfrm>
          <a:prstGeom prst="line">
            <a:avLst/>
          </a:prstGeom>
          <a:ln w="25400">
            <a:solidFill>
              <a:schemeClr val="tx1"/>
            </a:solidFill>
            <a:headEnd type="triangle"/>
          </a:ln>
        </p:spPr>
        <p:txBody>
          <a:bodyPr lIns="0" tIns="0" rIns="0" bIns="0"/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1pPr>
            <a:lvl2pPr marL="0" marR="0" indent="2286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2pPr>
            <a:lvl3pPr marL="0" marR="0" indent="4572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3pPr>
            <a:lvl4pPr marL="0" marR="0" indent="6858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4pPr>
            <a:lvl5pPr marL="0" marR="0" indent="9144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5pPr>
            <a:lvl6pPr marL="0" marR="0" indent="11430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6pPr>
            <a:lvl7pPr marL="0" marR="0" indent="13716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7pPr>
            <a:lvl8pPr marL="0" marR="0" indent="16002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8pPr>
            <a:lvl9pPr marL="0" marR="0" indent="18288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9pPr>
          </a:lstStyle>
          <a:p>
            <a:pPr marL="0" marR="0" lvl="0" indent="0" algn="l" defTabSz="4572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Helvetica"/>
              <a:sym typeface="Helvetica"/>
            </a:endParaRPr>
          </a:p>
        </p:txBody>
      </p:sp>
      <p:sp>
        <p:nvSpPr>
          <p:cNvPr id="29" name="Line">
            <a:extLst>
              <a:ext uri="{FF2B5EF4-FFF2-40B4-BE49-F238E27FC236}">
                <a16:creationId xmlns:a16="http://schemas.microsoft.com/office/drawing/2014/main" id="{6A99C25D-B4CF-4C10-B706-782E32F606C5}"/>
              </a:ext>
            </a:extLst>
          </p:cNvPr>
          <p:cNvSpPr/>
          <p:nvPr/>
        </p:nvSpPr>
        <p:spPr>
          <a:xfrm flipV="1">
            <a:off x="1210392" y="5534893"/>
            <a:ext cx="1710608" cy="316348"/>
          </a:xfrm>
          <a:prstGeom prst="line">
            <a:avLst/>
          </a:prstGeom>
          <a:ln w="25400">
            <a:solidFill>
              <a:schemeClr val="tx1">
                <a:alpha val="50000"/>
              </a:schemeClr>
            </a:solidFill>
            <a:headEnd type="triangle"/>
          </a:ln>
        </p:spPr>
        <p:txBody>
          <a:bodyPr lIns="0" tIns="0" rIns="0" bIns="0"/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1pPr>
            <a:lvl2pPr marL="0" marR="0" indent="2286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2pPr>
            <a:lvl3pPr marL="0" marR="0" indent="4572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3pPr>
            <a:lvl4pPr marL="0" marR="0" indent="6858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4pPr>
            <a:lvl5pPr marL="0" marR="0" indent="9144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5pPr>
            <a:lvl6pPr marL="0" marR="0" indent="11430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6pPr>
            <a:lvl7pPr marL="0" marR="0" indent="13716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7pPr>
            <a:lvl8pPr marL="0" marR="0" indent="16002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8pPr>
            <a:lvl9pPr marL="0" marR="0" indent="18288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9pPr>
          </a:lstStyle>
          <a:p>
            <a:pPr marL="0" marR="0" lvl="0" indent="0" algn="l" defTabSz="4572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200" b="0" i="0" u="none" strike="noStrike" kern="1200" cap="none" spc="0" normalizeH="0" baseline="0" noProof="0">
              <a:ln>
                <a:solidFill>
                  <a:sysClr val="windowText" lastClr="000000"/>
                </a:solidFill>
              </a:ln>
              <a:solidFill>
                <a:srgbClr val="000000"/>
              </a:solidFill>
              <a:effectLst/>
              <a:uLnTx/>
              <a:uFillTx/>
              <a:latin typeface="Helvetica"/>
              <a:sym typeface="Helvetica"/>
            </a:endParaRPr>
          </a:p>
        </p:txBody>
      </p:sp>
      <p:sp>
        <p:nvSpPr>
          <p:cNvPr id="30" name="Line">
            <a:extLst>
              <a:ext uri="{FF2B5EF4-FFF2-40B4-BE49-F238E27FC236}">
                <a16:creationId xmlns:a16="http://schemas.microsoft.com/office/drawing/2014/main" id="{3DF54163-06B7-46EC-8EB4-0A9584BBD599}"/>
              </a:ext>
            </a:extLst>
          </p:cNvPr>
          <p:cNvSpPr/>
          <p:nvPr/>
        </p:nvSpPr>
        <p:spPr>
          <a:xfrm>
            <a:off x="632781" y="5122049"/>
            <a:ext cx="2260867" cy="787489"/>
          </a:xfrm>
          <a:prstGeom prst="line">
            <a:avLst/>
          </a:prstGeom>
          <a:ln w="25400">
            <a:solidFill>
              <a:schemeClr val="tx1"/>
            </a:solidFill>
            <a:headEnd type="triangle"/>
          </a:ln>
        </p:spPr>
        <p:txBody>
          <a:bodyPr lIns="0" tIns="0" rIns="0" bIns="0"/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1pPr>
            <a:lvl2pPr marL="0" marR="0" indent="2286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2pPr>
            <a:lvl3pPr marL="0" marR="0" indent="4572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3pPr>
            <a:lvl4pPr marL="0" marR="0" indent="6858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4pPr>
            <a:lvl5pPr marL="0" marR="0" indent="9144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5pPr>
            <a:lvl6pPr marL="0" marR="0" indent="11430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6pPr>
            <a:lvl7pPr marL="0" marR="0" indent="13716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7pPr>
            <a:lvl8pPr marL="0" marR="0" indent="16002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8pPr>
            <a:lvl9pPr marL="0" marR="0" indent="18288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9pPr>
          </a:lstStyle>
          <a:p>
            <a:pPr marL="0" marR="0" lvl="0" indent="0" algn="l" defTabSz="4572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Helvetica"/>
              <a:sym typeface="Helvetica"/>
            </a:endParaRPr>
          </a:p>
        </p:txBody>
      </p:sp>
      <p:sp>
        <p:nvSpPr>
          <p:cNvPr id="31" name="Line">
            <a:extLst>
              <a:ext uri="{FF2B5EF4-FFF2-40B4-BE49-F238E27FC236}">
                <a16:creationId xmlns:a16="http://schemas.microsoft.com/office/drawing/2014/main" id="{DF7334D9-4008-4830-A7EC-FDDE75E0AB83}"/>
              </a:ext>
            </a:extLst>
          </p:cNvPr>
          <p:cNvSpPr/>
          <p:nvPr/>
        </p:nvSpPr>
        <p:spPr>
          <a:xfrm>
            <a:off x="673085" y="5920507"/>
            <a:ext cx="2165403" cy="4526"/>
          </a:xfrm>
          <a:prstGeom prst="line">
            <a:avLst/>
          </a:prstGeom>
          <a:ln w="25400">
            <a:solidFill>
              <a:schemeClr val="tx1"/>
            </a:solidFill>
            <a:headEnd type="triangle"/>
          </a:ln>
        </p:spPr>
        <p:txBody>
          <a:bodyPr lIns="0" tIns="0" rIns="0" bIns="0"/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1pPr>
            <a:lvl2pPr marL="0" marR="0" indent="2286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2pPr>
            <a:lvl3pPr marL="0" marR="0" indent="4572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3pPr>
            <a:lvl4pPr marL="0" marR="0" indent="6858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4pPr>
            <a:lvl5pPr marL="0" marR="0" indent="9144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5pPr>
            <a:lvl6pPr marL="0" marR="0" indent="11430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6pPr>
            <a:lvl7pPr marL="0" marR="0" indent="13716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7pPr>
            <a:lvl8pPr marL="0" marR="0" indent="16002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8pPr>
            <a:lvl9pPr marL="0" marR="0" indent="18288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9pPr>
          </a:lstStyle>
          <a:p>
            <a:pPr marL="0" marR="0" lvl="0" indent="0" algn="l" defTabSz="4572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Helvetica"/>
              <a:sym typeface="Helvetica"/>
            </a:endParaRPr>
          </a:p>
        </p:txBody>
      </p:sp>
      <p:sp>
        <p:nvSpPr>
          <p:cNvPr id="32" name="Rectangle">
            <a:extLst>
              <a:ext uri="{FF2B5EF4-FFF2-40B4-BE49-F238E27FC236}">
                <a16:creationId xmlns:a16="http://schemas.microsoft.com/office/drawing/2014/main" id="{62ACDCB1-2DCC-4FF6-841C-F953329662B9}"/>
              </a:ext>
            </a:extLst>
          </p:cNvPr>
          <p:cNvSpPr/>
          <p:nvPr/>
        </p:nvSpPr>
        <p:spPr>
          <a:xfrm>
            <a:off x="2686726" y="2327838"/>
            <a:ext cx="5740400" cy="571500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rgbClr val="929292"/>
            </a:solidFill>
            <a:miter lim="400000"/>
          </a:ln>
        </p:spPr>
        <p:txBody>
          <a:bodyPr lIns="50800" tIns="50800" rIns="50800" bIns="50800" anchor="ctr"/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1pPr>
            <a:lvl2pPr marL="0" marR="0" indent="2286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2pPr>
            <a:lvl3pPr marL="0" marR="0" indent="4572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3pPr>
            <a:lvl4pPr marL="0" marR="0" indent="6858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4pPr>
            <a:lvl5pPr marL="0" marR="0" indent="9144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5pPr>
            <a:lvl6pPr marL="0" marR="0" indent="11430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6pPr>
            <a:lvl7pPr marL="0" marR="0" indent="13716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7pPr>
            <a:lvl8pPr marL="0" marR="0" indent="16002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8pPr>
            <a:lvl9pPr marL="0" marR="0" indent="18288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9pPr>
          </a:lstStyle>
          <a:p>
            <a:pPr marL="39686" marR="39686" lvl="0" indent="0" algn="l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 b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endParaRPr kumimoji="0" sz="2400" b="1" i="0" u="none" strike="noStrike" kern="1200" cap="none" spc="0" normalizeH="0" baseline="0" noProof="0">
              <a:ln>
                <a:noFill/>
              </a:ln>
              <a:solidFill>
                <a:srgbClr val="062B6B"/>
              </a:solidFill>
              <a:effectLst/>
              <a:uLnTx/>
              <a:uFill>
                <a:solidFill>
                  <a:srgbClr val="062B6B"/>
                </a:solidFill>
              </a:uFill>
              <a:latin typeface="Arial"/>
              <a:cs typeface="Arial"/>
              <a:sym typeface="Arial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4" name="Rectangle 33">
                <a:extLst>
                  <a:ext uri="{FF2B5EF4-FFF2-40B4-BE49-F238E27FC236}">
                    <a16:creationId xmlns:a16="http://schemas.microsoft.com/office/drawing/2014/main" id="{2F257F35-9DEB-4823-AF8C-AD4668E5C913}"/>
                  </a:ext>
                </a:extLst>
              </p:cNvPr>
              <p:cNvSpPr/>
              <p:nvPr/>
            </p:nvSpPr>
            <p:spPr>
              <a:xfrm>
                <a:off x="5063663" y="1856725"/>
                <a:ext cx="1821331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sz="20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𝑭</m:t>
                      </m:r>
                      <m:r>
                        <a:rPr kumimoji="0" lang="en-US" sz="20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= </m:t>
                      </m:r>
                      <m:r>
                        <a:rPr kumimoji="0" lang="en-US" sz="20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𝑨</m:t>
                      </m:r>
                      <m:acc>
                        <m:accPr>
                          <m:chr m:val="̅"/>
                          <m:ctrlPr>
                            <a:rPr kumimoji="0" lang="en-US" sz="20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ea typeface="Arial"/>
                              <a:cs typeface="Arial"/>
                              <a:sym typeface="Arial"/>
                            </a:rPr>
                          </m:ctrlPr>
                        </m:accPr>
                        <m:e>
                          <m:r>
                            <a:rPr kumimoji="0" lang="en-US" sz="20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ea typeface="Arial"/>
                              <a:cs typeface="Arial"/>
                              <a:sym typeface="Arial"/>
                            </a:rPr>
                            <m:t>𝑩</m:t>
                          </m:r>
                        </m:e>
                      </m:acc>
                      <m:r>
                        <a:rPr kumimoji="0" lang="en-US" sz="20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+</m:t>
                      </m:r>
                      <m:r>
                        <a:rPr kumimoji="0" lang="en-US" sz="20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𝑨𝑩</m:t>
                      </m:r>
                    </m:oMath>
                  </m:oMathPara>
                </a14:m>
                <a:endParaRPr kumimoji="0" lang="en-US" sz="2000" b="1" i="0" u="none" strike="noStrike" kern="1200" cap="none" spc="0" normalizeH="0" baseline="0" noProof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>
                    <a:solidFill>
                      <a:srgbClr val="D21C42"/>
                    </a:solidFill>
                  </a:uFill>
                  <a:latin typeface="Garamond"/>
                  <a:ea typeface="Arial"/>
                  <a:cs typeface="Arial"/>
                  <a:sym typeface="Arial"/>
                </a:endParaRPr>
              </a:p>
            </p:txBody>
          </p:sp>
        </mc:Choice>
        <mc:Fallback xmlns="">
          <p:sp>
            <p:nvSpPr>
              <p:cNvPr id="34" name="Rectangle 33">
                <a:extLst>
                  <a:ext uri="{FF2B5EF4-FFF2-40B4-BE49-F238E27FC236}">
                    <a16:creationId xmlns:a16="http://schemas.microsoft.com/office/drawing/2014/main" id="{2F257F35-9DEB-4823-AF8C-AD4668E5C913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63663" y="1856725"/>
                <a:ext cx="1821331" cy="400110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0" name="Rectangle 39">
                <a:extLst>
                  <a:ext uri="{FF2B5EF4-FFF2-40B4-BE49-F238E27FC236}">
                    <a16:creationId xmlns:a16="http://schemas.microsoft.com/office/drawing/2014/main" id="{30F8512A-958D-407C-B0C5-C80EF31D5E41}"/>
                  </a:ext>
                </a:extLst>
              </p:cNvPr>
              <p:cNvSpPr/>
              <p:nvPr/>
            </p:nvSpPr>
            <p:spPr>
              <a:xfrm>
                <a:off x="2780513" y="2423648"/>
                <a:ext cx="4039054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sz="20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𝑨</m:t>
                      </m:r>
                      <m:acc>
                        <m:accPr>
                          <m:chr m:val="̅"/>
                          <m:ctrlPr>
                            <a:rPr kumimoji="0" lang="en-US" sz="20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ea typeface="Arial"/>
                              <a:cs typeface="Arial"/>
                              <a:sym typeface="Arial"/>
                            </a:rPr>
                          </m:ctrlPr>
                        </m:accPr>
                        <m:e>
                          <m:r>
                            <a:rPr kumimoji="0" lang="en-US" sz="20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ea typeface="Arial"/>
                              <a:cs typeface="Arial"/>
                              <a:sym typeface="Arial"/>
                            </a:rPr>
                            <m:t>𝑩</m:t>
                          </m:r>
                        </m:e>
                      </m:acc>
                      <m:r>
                        <a:rPr kumimoji="0" lang="en-US" sz="2000" b="1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+</m:t>
                      </m:r>
                      <m:r>
                        <a:rPr kumimoji="0" lang="en-US" sz="2000" b="1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𝑨𝑩</m:t>
                      </m:r>
                      <m:r>
                        <a:rPr kumimoji="0" lang="en-US" sz="20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=</m:t>
                      </m:r>
                      <m:r>
                        <a:rPr kumimoji="0" lang="en-US" sz="20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𝑨</m:t>
                      </m:r>
                      <m:d>
                        <m:dPr>
                          <m:ctrlPr>
                            <a:rPr kumimoji="0" lang="en-US" sz="20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ea typeface="Arial"/>
                              <a:cs typeface="Arial"/>
                              <a:sym typeface="Arial"/>
                            </a:rPr>
                          </m:ctrlPr>
                        </m:dPr>
                        <m:e>
                          <m:acc>
                            <m:accPr>
                              <m:chr m:val="̅"/>
                              <m:ctrlPr>
                                <a:rPr kumimoji="0" lang="en-US" sz="2000" b="1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0000FF"/>
                                  </a:solidFill>
                                  <a:effectLst/>
                                  <a:uLnTx/>
                                  <a:uFill>
                                    <a:solidFill>
                                      <a:srgbClr val="D21C42"/>
                                    </a:solidFill>
                                  </a:uFill>
                                  <a:latin typeface="Cambria Math" panose="02040503050406030204" pitchFamily="18" charset="0"/>
                                  <a:ea typeface="Arial"/>
                                  <a:cs typeface="Arial"/>
                                  <a:sym typeface="Arial"/>
                                </a:rPr>
                              </m:ctrlPr>
                            </m:accPr>
                            <m:e>
                              <m:r>
                                <a:rPr kumimoji="0" lang="en-US" sz="2000" b="1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FF"/>
                                  </a:solidFill>
                                  <a:effectLst/>
                                  <a:uLnTx/>
                                  <a:uFill>
                                    <a:solidFill>
                                      <a:srgbClr val="D21C42"/>
                                    </a:solidFill>
                                  </a:uFill>
                                  <a:latin typeface="Cambria Math" panose="02040503050406030204" pitchFamily="18" charset="0"/>
                                  <a:ea typeface="Arial"/>
                                  <a:cs typeface="Arial"/>
                                  <a:sym typeface="Arial"/>
                                </a:rPr>
                                <m:t>𝑩</m:t>
                              </m:r>
                            </m:e>
                          </m:acc>
                          <m:r>
                            <a:rPr kumimoji="0" lang="en-US" sz="20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ea typeface="Arial"/>
                              <a:cs typeface="Arial"/>
                              <a:sym typeface="Arial"/>
                            </a:rPr>
                            <m:t>+</m:t>
                          </m:r>
                          <m:r>
                            <a:rPr kumimoji="0" lang="en-US" sz="20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ea typeface="Arial"/>
                              <a:cs typeface="Arial"/>
                              <a:sym typeface="Arial"/>
                            </a:rPr>
                            <m:t>𝑩</m:t>
                          </m:r>
                        </m:e>
                      </m:d>
                      <m:r>
                        <a:rPr kumimoji="0" lang="en-US" sz="20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=</m:t>
                      </m:r>
                      <m:r>
                        <a:rPr kumimoji="0" lang="en-US" sz="20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𝑨</m:t>
                      </m:r>
                      <m:d>
                        <m:dPr>
                          <m:ctrlPr>
                            <a:rPr kumimoji="0" lang="en-US" sz="20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ea typeface="Arial"/>
                              <a:cs typeface="Arial"/>
                              <a:sym typeface="Arial"/>
                            </a:rPr>
                          </m:ctrlPr>
                        </m:dPr>
                        <m:e>
                          <m:r>
                            <a:rPr kumimoji="0" lang="en-US" sz="20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ea typeface="Arial"/>
                              <a:cs typeface="Arial"/>
                              <a:sym typeface="Arial"/>
                            </a:rPr>
                            <m:t>𝟏</m:t>
                          </m:r>
                        </m:e>
                      </m:d>
                      <m:r>
                        <a:rPr kumimoji="0" lang="en-US" sz="20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=</m:t>
                      </m:r>
                      <m:r>
                        <a:rPr kumimoji="0" lang="en-US" sz="20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𝑨</m:t>
                      </m:r>
                    </m:oMath>
                  </m:oMathPara>
                </a14:m>
                <a:endParaRPr kumimoji="0" lang="en-US" sz="2000" b="1" i="0" u="none" strike="noStrike" kern="1200" cap="none" spc="0" normalizeH="0" baseline="0" noProof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>
                    <a:solidFill>
                      <a:srgbClr val="D21C42"/>
                    </a:solidFill>
                  </a:uFill>
                  <a:latin typeface="Garamond"/>
                  <a:ea typeface="Arial"/>
                  <a:cs typeface="Arial"/>
                  <a:sym typeface="Arial"/>
                </a:endParaRPr>
              </a:p>
            </p:txBody>
          </p:sp>
        </mc:Choice>
        <mc:Fallback xmlns="">
          <p:sp>
            <p:nvSpPr>
              <p:cNvPr id="40" name="Rectangle 39">
                <a:extLst>
                  <a:ext uri="{FF2B5EF4-FFF2-40B4-BE49-F238E27FC236}">
                    <a16:creationId xmlns:a16="http://schemas.microsoft.com/office/drawing/2014/main" id="{30F8512A-958D-407C-B0C5-C80EF31D5E4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80513" y="2423648"/>
                <a:ext cx="4039054" cy="400110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1" name="F =">
                <a:extLst>
                  <a:ext uri="{FF2B5EF4-FFF2-40B4-BE49-F238E27FC236}">
                    <a16:creationId xmlns:a16="http://schemas.microsoft.com/office/drawing/2014/main" id="{6D3BF0E4-D854-4F59-9D3F-08A0ADD1310E}"/>
                  </a:ext>
                </a:extLst>
              </p:cNvPr>
              <p:cNvSpPr txBox="1"/>
              <p:nvPr/>
            </p:nvSpPr>
            <p:spPr>
              <a:xfrm>
                <a:off x="2133600" y="4793666"/>
                <a:ext cx="617861" cy="359073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="" xmlns:ma14="http://schemas.microsoft.com/office/mac/drawingml/2011/main" xmlns:lc="http://schemas.openxmlformats.org/drawingml/2006/lockedCanvas" val="1"/>
                </a:ext>
              </a:extLst>
            </p:spPr>
            <p:txBody>
              <a:bodyPr wrap="none" lIns="25400" tIns="25400" rIns="25400" bIns="25400">
                <a:spAutoFit/>
              </a:bodyPr>
              <a:lstStyle>
                <a:defPPr marL="0" marR="0" indent="0" algn="l" defTabSz="914400" rtl="0" fontAlgn="auto" latinLnBrk="1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</a:defRPr>
                </a:defPPr>
                <a:lvl1pPr marL="0" marR="0" indent="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2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lvl1pPr>
                <a:lvl2pPr marL="0" marR="0" indent="2286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2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lvl2pPr>
                <a:lvl3pPr marL="0" marR="0" indent="4572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2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lvl3pPr>
                <a:lvl4pPr marL="0" marR="0" indent="6858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2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lvl4pPr>
                <a:lvl5pPr marL="0" marR="0" indent="9144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2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lvl5pPr>
                <a:lvl6pPr marL="0" marR="0" indent="11430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2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lvl6pPr>
                <a:lvl7pPr marL="0" marR="0" indent="13716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2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lvl7pPr>
                <a:lvl8pPr marL="0" marR="0" indent="16002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2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lvl8pPr>
                <a:lvl9pPr marL="0" marR="0" indent="18288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2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lvl9pPr>
              </a:lstStyle>
              <a:p>
                <a:pPr marL="0" marR="0" lvl="0" indent="0" algn="l" defTabSz="457200" rtl="0" eaLnBrk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0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ahoma"/>
                    <a:sym typeface="Helvetica"/>
                  </a:rPr>
                  <a:t> </a:t>
                </a:r>
                <a14:m>
                  <m:oMath xmlns:m="http://schemas.openxmlformats.org/officeDocument/2006/math">
                    <m:r>
                      <a:rPr kumimoji="0" lang="en-US" sz="2000" b="1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uLnTx/>
                        <a:uFill>
                          <a:solidFill>
                            <a:srgbClr val="D21C42"/>
                          </a:solidFill>
                        </a:uFill>
                        <a:latin typeface="Cambria Math" panose="02040503050406030204" pitchFamily="18" charset="0"/>
                        <a:ea typeface="Arial"/>
                        <a:cs typeface="Arial"/>
                        <a:sym typeface="Arial"/>
                      </a:rPr>
                      <m:t>𝑮</m:t>
                    </m:r>
                    <m:r>
                      <a:rPr kumimoji="0" lang="en-US" sz="2000" b="1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uLnTx/>
                        <a:uFill>
                          <a:solidFill>
                            <a:srgbClr val="D21C42"/>
                          </a:solidFill>
                        </a:uFill>
                        <a:latin typeface="Cambria Math" panose="02040503050406030204" pitchFamily="18" charset="0"/>
                        <a:ea typeface="Arial"/>
                        <a:cs typeface="Arial"/>
                        <a:sym typeface="Arial"/>
                      </a:rPr>
                      <m:t>= </m:t>
                    </m:r>
                  </m:oMath>
                </a14:m>
                <a:endParaRPr kumimoji="0" sz="20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  <a:sym typeface="Helvetica"/>
                </a:endParaRPr>
              </a:p>
            </p:txBody>
          </p:sp>
        </mc:Choice>
        <mc:Fallback xmlns="">
          <p:sp>
            <p:nvSpPr>
              <p:cNvPr id="41" name="F =">
                <a:extLst>
                  <a:ext uri="{FF2B5EF4-FFF2-40B4-BE49-F238E27FC236}">
                    <a16:creationId xmlns:a16="http://schemas.microsoft.com/office/drawing/2014/main" id="{6D3BF0E4-D854-4F59-9D3F-08A0ADD1310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33600" y="4793666"/>
                <a:ext cx="617861" cy="359073"/>
              </a:xfrm>
              <a:prstGeom prst="rect">
                <a:avLst/>
              </a:prstGeom>
              <a:blipFill>
                <a:blip r:embed="rId7"/>
                <a:stretch>
                  <a:fillRect b="-1695"/>
                </a:stretch>
              </a:blipFill>
              <a:ln w="12700">
                <a:miter lim="400000"/>
              </a:ln>
              <a:extLst>
                <a:ext uri="{C572A759-6A51-4108-AA02-DFA0A04FC94B}">
                  <ma14:wrappingTextBoxFlag xmlns:a14="http://schemas.microsoft.com/office/drawing/2010/main" xmlns:lc="http://schemas.openxmlformats.org/drawingml/2006/lockedCanvas" xmlns:ma14="http://schemas.microsoft.com/office/mac/drawingml/2011/main" xmlns="" val="1"/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2" name="F =">
                <a:extLst>
                  <a:ext uri="{FF2B5EF4-FFF2-40B4-BE49-F238E27FC236}">
                    <a16:creationId xmlns:a16="http://schemas.microsoft.com/office/drawing/2014/main" id="{598B9D1A-4620-4ECD-80A6-A1EFCBC1892A}"/>
                  </a:ext>
                </a:extLst>
              </p:cNvPr>
              <p:cNvSpPr txBox="1"/>
              <p:nvPr/>
            </p:nvSpPr>
            <p:spPr>
              <a:xfrm>
                <a:off x="2761558" y="4793666"/>
                <a:ext cx="3045385" cy="359073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="" xmlns:ma14="http://schemas.microsoft.com/office/mac/drawingml/2011/main" xmlns:lc="http://schemas.openxmlformats.org/drawingml/2006/lockedCanvas" val="1"/>
                </a:ext>
              </a:extLst>
            </p:spPr>
            <p:txBody>
              <a:bodyPr wrap="none" lIns="25400" tIns="25400" rIns="25400" bIns="25400">
                <a:spAutoFit/>
              </a:bodyPr>
              <a:lstStyle>
                <a:defPPr marL="0" marR="0" indent="0" algn="l" defTabSz="914400" rtl="0" fontAlgn="auto" latinLnBrk="1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</a:defRPr>
                </a:defPPr>
                <a:lvl1pPr marL="0" marR="0" indent="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2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lvl1pPr>
                <a:lvl2pPr marL="0" marR="0" indent="2286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2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lvl2pPr>
                <a:lvl3pPr marL="0" marR="0" indent="4572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2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lvl3pPr>
                <a:lvl4pPr marL="0" marR="0" indent="6858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2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lvl4pPr>
                <a:lvl5pPr marL="0" marR="0" indent="9144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2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lvl5pPr>
                <a:lvl6pPr marL="0" marR="0" indent="11430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2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lvl6pPr>
                <a:lvl7pPr marL="0" marR="0" indent="13716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2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lvl7pPr>
                <a:lvl8pPr marL="0" marR="0" indent="16002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2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lvl8pPr>
                <a:lvl9pPr marL="0" marR="0" indent="18288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2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lvl9pPr>
              </a:lstStyle>
              <a:p>
                <a:pPr marL="0" marR="0" lvl="0" indent="0" algn="l" defTabSz="457200" rtl="0" eaLnBrk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0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ahoma"/>
                    <a:sym typeface="Helvetica"/>
                  </a:rPr>
                  <a:t>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kumimoji="0" lang="en-US" sz="2000" b="1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uLnTx/>
                            <a:uFill>
                              <a:solidFill>
                                <a:srgbClr val="D21C42"/>
                              </a:solidFill>
                            </a:uFill>
                            <a:latin typeface="Cambria Math" panose="02040503050406030204" pitchFamily="18" charset="0"/>
                            <a:cs typeface="Arial"/>
                            <a:sym typeface="Arial"/>
                          </a:rPr>
                        </m:ctrlPr>
                      </m:accPr>
                      <m:e>
                        <m:r>
                          <a:rPr kumimoji="0" lang="en-US" sz="2000" b="1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uLnTx/>
                            <a:uFill>
                              <a:solidFill>
                                <a:srgbClr val="D21C42"/>
                              </a:solidFill>
                            </a:uFill>
                            <a:latin typeface="Cambria Math" panose="02040503050406030204" pitchFamily="18" charset="0"/>
                            <a:cs typeface="Arial"/>
                            <a:sym typeface="Arial"/>
                          </a:rPr>
                          <m:t>𝑨</m:t>
                        </m:r>
                      </m:e>
                    </m:acc>
                    <m:acc>
                      <m:accPr>
                        <m:chr m:val="̅"/>
                        <m:ctrlPr>
                          <a:rPr kumimoji="0" lang="en-US" sz="2000" b="1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uLnTx/>
                            <a:uFill>
                              <a:solidFill>
                                <a:srgbClr val="D21C42"/>
                              </a:solidFill>
                            </a:uFill>
                            <a:latin typeface="Cambria Math" panose="02040503050406030204" pitchFamily="18" charset="0"/>
                            <a:cs typeface="Arial"/>
                            <a:sym typeface="Arial"/>
                          </a:rPr>
                        </m:ctrlPr>
                      </m:accPr>
                      <m:e>
                        <m:r>
                          <a:rPr kumimoji="0" lang="en-US" sz="2000" b="1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uLnTx/>
                            <a:uFill>
                              <a:solidFill>
                                <a:srgbClr val="D21C42"/>
                              </a:solidFill>
                            </a:uFill>
                            <a:latin typeface="Cambria Math" panose="02040503050406030204" pitchFamily="18" charset="0"/>
                            <a:cs typeface="Arial"/>
                            <a:sym typeface="Arial"/>
                          </a:rPr>
                          <m:t>𝑩</m:t>
                        </m:r>
                      </m:e>
                    </m:acc>
                    <m:r>
                      <a:rPr kumimoji="0" lang="en-US" sz="2000" b="1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uLnTx/>
                        <a:uFill>
                          <a:solidFill>
                            <a:srgbClr val="D21C42"/>
                          </a:solidFill>
                        </a:uFill>
                        <a:latin typeface="Cambria Math" panose="02040503050406030204" pitchFamily="18" charset="0"/>
                        <a:ea typeface="Arial"/>
                        <a:cs typeface="Arial"/>
                        <a:sym typeface="Arial"/>
                      </a:rPr>
                      <m:t>+</m:t>
                    </m:r>
                    <m:r>
                      <a:rPr kumimoji="0" lang="en-US" sz="2000" b="1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uLnTx/>
                        <a:uFill>
                          <a:solidFill>
                            <a:srgbClr val="D21C42"/>
                          </a:solidFill>
                        </a:uFill>
                        <a:latin typeface="Cambria Math" panose="02040503050406030204" pitchFamily="18" charset="0"/>
                        <a:ea typeface="Arial"/>
                        <a:cs typeface="Arial"/>
                        <a:sym typeface="Arial"/>
                      </a:rPr>
                      <m:t>𝑨</m:t>
                    </m:r>
                    <m:acc>
                      <m:accPr>
                        <m:chr m:val="̅"/>
                        <m:ctrlPr>
                          <a:rPr kumimoji="0" lang="en-US" sz="2000" b="1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uLnTx/>
                            <a:uFill>
                              <a:solidFill>
                                <a:srgbClr val="D21C42"/>
                              </a:solidFill>
                            </a:uFill>
                            <a:latin typeface="Cambria Math" panose="02040503050406030204" pitchFamily="18" charset="0"/>
                            <a:cs typeface="Arial"/>
                            <a:sym typeface="Arial"/>
                          </a:rPr>
                        </m:ctrlPr>
                      </m:accPr>
                      <m:e>
                        <m:r>
                          <a:rPr kumimoji="0" lang="en-US" sz="2000" b="1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uLnTx/>
                            <a:uFill>
                              <a:solidFill>
                                <a:srgbClr val="D21C42"/>
                              </a:solidFill>
                            </a:uFill>
                            <a:latin typeface="Cambria Math" panose="02040503050406030204" pitchFamily="18" charset="0"/>
                            <a:cs typeface="Arial"/>
                            <a:sym typeface="Arial"/>
                          </a:rPr>
                          <m:t>𝑩</m:t>
                        </m:r>
                      </m:e>
                    </m:acc>
                    <m:r>
                      <a:rPr kumimoji="0" lang="en-US" sz="2000" b="1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uLnTx/>
                        <a:uFill>
                          <a:solidFill>
                            <a:srgbClr val="D21C42"/>
                          </a:solidFill>
                        </a:uFill>
                        <a:latin typeface="Cambria Math" panose="02040503050406030204" pitchFamily="18" charset="0"/>
                        <a:cs typeface="Arial"/>
                        <a:sym typeface="Arial"/>
                      </a:rPr>
                      <m:t>=</m:t>
                    </m:r>
                    <m:d>
                      <m:dPr>
                        <m:ctrlPr>
                          <a:rPr kumimoji="0" lang="en-US" sz="2000" b="1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uLnTx/>
                            <a:uFill>
                              <a:solidFill>
                                <a:srgbClr val="D21C42"/>
                              </a:solidFill>
                            </a:uFill>
                            <a:latin typeface="Cambria Math" panose="02040503050406030204" pitchFamily="18" charset="0"/>
                            <a:cs typeface="Arial"/>
                            <a:sym typeface="Arial"/>
                          </a:rPr>
                        </m:ctrlPr>
                      </m:dPr>
                      <m:e>
                        <m:acc>
                          <m:accPr>
                            <m:chr m:val="̅"/>
                            <m:ctrlPr>
                              <a:rPr kumimoji="0" lang="en-US" sz="2000" b="1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00FF"/>
                                </a:solidFill>
                                <a:effectLst/>
                                <a:uLnTx/>
                                <a:uFill>
                                  <a:solidFill>
                                    <a:srgbClr val="D21C42"/>
                                  </a:solidFill>
                                </a:uFill>
                                <a:latin typeface="Cambria Math" panose="02040503050406030204" pitchFamily="18" charset="0"/>
                                <a:cs typeface="Arial"/>
                                <a:sym typeface="Arial"/>
                              </a:rPr>
                            </m:ctrlPr>
                          </m:accPr>
                          <m:e>
                            <m:r>
                              <a:rPr kumimoji="0" lang="en-US" sz="2000" b="1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00FF"/>
                                </a:solidFill>
                                <a:effectLst/>
                                <a:uLnTx/>
                                <a:uFill>
                                  <a:solidFill>
                                    <a:srgbClr val="D21C42"/>
                                  </a:solidFill>
                                </a:uFill>
                                <a:latin typeface="Cambria Math" panose="02040503050406030204" pitchFamily="18" charset="0"/>
                                <a:cs typeface="Arial"/>
                                <a:sym typeface="Arial"/>
                              </a:rPr>
                              <m:t>𝑨</m:t>
                            </m:r>
                          </m:e>
                        </m:acc>
                        <m:r>
                          <a:rPr kumimoji="0" lang="en-US" sz="2000" b="1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uLnTx/>
                            <a:uFill>
                              <a:solidFill>
                                <a:srgbClr val="D21C42"/>
                              </a:solidFill>
                            </a:uFill>
                            <a:latin typeface="Cambria Math" panose="02040503050406030204" pitchFamily="18" charset="0"/>
                            <a:ea typeface="Arial"/>
                            <a:cs typeface="Arial"/>
                            <a:sym typeface="Arial"/>
                          </a:rPr>
                          <m:t>+</m:t>
                        </m:r>
                        <m:r>
                          <a:rPr kumimoji="0" lang="en-US" sz="2000" b="1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uLnTx/>
                            <a:uFill>
                              <a:solidFill>
                                <a:srgbClr val="D21C42"/>
                              </a:solidFill>
                            </a:uFill>
                            <a:latin typeface="Cambria Math" panose="02040503050406030204" pitchFamily="18" charset="0"/>
                            <a:ea typeface="Arial"/>
                            <a:cs typeface="Arial"/>
                            <a:sym typeface="Arial"/>
                          </a:rPr>
                          <m:t>𝑨</m:t>
                        </m:r>
                      </m:e>
                    </m:d>
                    <m:acc>
                      <m:accPr>
                        <m:chr m:val="̅"/>
                        <m:ctrlPr>
                          <a:rPr kumimoji="0" lang="en-US" sz="2000" b="1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uLnTx/>
                            <a:uFill>
                              <a:solidFill>
                                <a:srgbClr val="D21C42"/>
                              </a:solidFill>
                            </a:uFill>
                            <a:latin typeface="Cambria Math" panose="02040503050406030204" pitchFamily="18" charset="0"/>
                            <a:cs typeface="Arial"/>
                            <a:sym typeface="Arial"/>
                          </a:rPr>
                        </m:ctrlPr>
                      </m:accPr>
                      <m:e>
                        <m:r>
                          <a:rPr kumimoji="0" lang="en-US" sz="2000" b="1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uLnTx/>
                            <a:uFill>
                              <a:solidFill>
                                <a:srgbClr val="D21C42"/>
                              </a:solidFill>
                            </a:uFill>
                            <a:latin typeface="Cambria Math" panose="02040503050406030204" pitchFamily="18" charset="0"/>
                            <a:cs typeface="Arial"/>
                            <a:sym typeface="Arial"/>
                          </a:rPr>
                          <m:t>𝑩</m:t>
                        </m:r>
                      </m:e>
                    </m:acc>
                    <m:r>
                      <a:rPr kumimoji="0" lang="en-US" sz="2000" b="1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uLnTx/>
                        <a:uFill>
                          <a:solidFill>
                            <a:srgbClr val="D21C42"/>
                          </a:solidFill>
                        </a:uFill>
                        <a:latin typeface="Cambria Math" panose="02040503050406030204" pitchFamily="18" charset="0"/>
                        <a:cs typeface="Arial"/>
                        <a:sym typeface="Arial"/>
                      </a:rPr>
                      <m:t>=</m:t>
                    </m:r>
                    <m:acc>
                      <m:accPr>
                        <m:chr m:val="̅"/>
                        <m:ctrlPr>
                          <a:rPr kumimoji="0" lang="en-US" sz="2000" b="1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uLnTx/>
                            <a:uFill>
                              <a:solidFill>
                                <a:srgbClr val="D21C42"/>
                              </a:solidFill>
                            </a:uFill>
                            <a:latin typeface="Cambria Math" panose="02040503050406030204" pitchFamily="18" charset="0"/>
                            <a:cs typeface="Arial"/>
                            <a:sym typeface="Arial"/>
                          </a:rPr>
                        </m:ctrlPr>
                      </m:accPr>
                      <m:e>
                        <m:r>
                          <a:rPr kumimoji="0" lang="en-US" sz="2000" b="1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uLnTx/>
                            <a:uFill>
                              <a:solidFill>
                                <a:srgbClr val="D21C42"/>
                              </a:solidFill>
                            </a:uFill>
                            <a:latin typeface="Cambria Math" panose="02040503050406030204" pitchFamily="18" charset="0"/>
                            <a:cs typeface="Arial"/>
                            <a:sym typeface="Arial"/>
                          </a:rPr>
                          <m:t>𝑩</m:t>
                        </m:r>
                      </m:e>
                    </m:acc>
                  </m:oMath>
                </a14:m>
                <a:endParaRPr kumimoji="0" sz="20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  <a:sym typeface="Helvetica"/>
                </a:endParaRPr>
              </a:p>
            </p:txBody>
          </p:sp>
        </mc:Choice>
        <mc:Fallback xmlns="">
          <p:sp>
            <p:nvSpPr>
              <p:cNvPr id="42" name="F =">
                <a:extLst>
                  <a:ext uri="{FF2B5EF4-FFF2-40B4-BE49-F238E27FC236}">
                    <a16:creationId xmlns:a16="http://schemas.microsoft.com/office/drawing/2014/main" id="{598B9D1A-4620-4ECD-80A6-A1EFCBC1892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61558" y="4793666"/>
                <a:ext cx="3045385" cy="359073"/>
              </a:xfrm>
              <a:prstGeom prst="rect">
                <a:avLst/>
              </a:prstGeom>
              <a:blipFill>
                <a:blip r:embed="rId8"/>
                <a:stretch>
                  <a:fillRect r="-12800" b="-3390"/>
                </a:stretch>
              </a:blipFill>
              <a:ln w="12700">
                <a:miter lim="400000"/>
              </a:ln>
              <a:extLst>
                <a:ext uri="{C572A759-6A51-4108-AA02-DFA0A04FC94B}">
                  <ma14:wrappingTextBoxFlag xmlns:a14="http://schemas.microsoft.com/office/drawing/2010/main" xmlns:lc="http://schemas.openxmlformats.org/drawingml/2006/lockedCanvas" xmlns:ma14="http://schemas.microsoft.com/office/mac/drawingml/2011/main" xmlns="" val="1"/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3" name="Essence of Simplification:…">
            <a:extLst>
              <a:ext uri="{FF2B5EF4-FFF2-40B4-BE49-F238E27FC236}">
                <a16:creationId xmlns:a16="http://schemas.microsoft.com/office/drawing/2014/main" id="{EE66BF39-EAAC-4E79-B2E5-B3568F986109}"/>
              </a:ext>
            </a:extLst>
          </p:cNvPr>
          <p:cNvSpPr txBox="1"/>
          <p:nvPr/>
        </p:nvSpPr>
        <p:spPr>
          <a:xfrm>
            <a:off x="762638" y="2961697"/>
            <a:ext cx="7848601" cy="1003300"/>
          </a:xfrm>
          <a:prstGeom prst="rect">
            <a:avLst/>
          </a:prstGeom>
          <a:solidFill>
            <a:srgbClr val="00B050"/>
          </a:solidFill>
          <a:ln w="12700">
            <a:solidFill>
              <a:srgbClr val="000000"/>
            </a:solidFill>
            <a:miter lim="400000"/>
          </a:ln>
          <a:effectLst>
            <a:outerShdw blurRad="127000" dist="76200" dir="2700000" rotWithShape="0">
              <a:srgbClr val="000000">
                <a:alpha val="75000"/>
              </a:srgbClr>
            </a:outerShdw>
          </a:effectLst>
          <a:extLst>
            <a:ext uri="{C572A759-6A51-4108-AA02-DFA0A04FC94B}">
              <ma14:wrappingTextBoxFlag xmlns="" xmlns:ma14="http://schemas.microsoft.com/office/mac/drawingml/2011/main" xmlns:lc="http://schemas.openxmlformats.org/drawingml/2006/lockedCanvas" val="1"/>
            </a:ext>
          </a:extLst>
        </p:spPr>
        <p:txBody>
          <a:bodyPr lIns="50800" tIns="50800" rIns="50800" bIns="50800" anchor="ctr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1pPr>
            <a:lvl2pPr marL="0" marR="0" indent="2286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2pPr>
            <a:lvl3pPr marL="0" marR="0" indent="4572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3pPr>
            <a:lvl4pPr marL="0" marR="0" indent="6858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4pPr>
            <a:lvl5pPr marL="0" marR="0" indent="9144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5pPr>
            <a:lvl6pPr marL="0" marR="0" indent="11430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6pPr>
            <a:lvl7pPr marL="0" marR="0" indent="13716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7pPr>
            <a:lvl8pPr marL="0" marR="0" indent="16002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8pPr>
            <a:lvl9pPr marL="0" marR="0" indent="18288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9pPr>
          </a:lstStyle>
          <a:p>
            <a:pPr marL="0" marR="39686" lvl="0" indent="0" algn="l" defTabSz="914400" rtl="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62B6B"/>
              </a:buClr>
              <a:buSzTx/>
              <a:buFont typeface="Arial"/>
              <a:buNone/>
              <a:tabLst/>
              <a:defRPr sz="1800" b="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>
                  <a:solidFill>
                    <a:srgbClr val="FFFFFF"/>
                  </a:solidFill>
                </a:uFill>
                <a:latin typeface="Tahoma"/>
                <a:cs typeface="Arial"/>
                <a:sym typeface="Arial"/>
              </a:rPr>
              <a:t>Essence of Simplification:</a:t>
            </a:r>
          </a:p>
          <a:p>
            <a:pPr marL="0" marR="39686" lvl="0" indent="0" algn="l" defTabSz="914400" rtl="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62B6B"/>
              </a:buClr>
              <a:buSzTx/>
              <a:buFont typeface="Arial"/>
              <a:buNone/>
              <a:tabLst/>
              <a:defRPr sz="1800" b="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>
                  <a:solidFill>
                    <a:srgbClr val="FFFFFF"/>
                  </a:solidFill>
                </a:uFill>
                <a:latin typeface="Tahoma"/>
                <a:cs typeface="Arial"/>
                <a:sym typeface="Arial"/>
              </a:rPr>
              <a:t>Find two element subsets of the ON-set where only one variable changes its value.  This single varying variable </a:t>
            </a:r>
            <a:r>
              <a:rPr kumimoji="0" sz="1800" b="1" i="1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>
                  <a:solidFill>
                    <a:srgbClr val="FFFFFF"/>
                  </a:solidFill>
                </a:uFill>
                <a:latin typeface="Tahoma"/>
                <a:cs typeface="Arial"/>
                <a:sym typeface="Arial"/>
              </a:rPr>
              <a:t>can be eliminated!</a:t>
            </a:r>
          </a:p>
        </p:txBody>
      </p:sp>
    </p:spTree>
    <p:extLst>
      <p:ext uri="{BB962C8B-B14F-4D97-AF65-F5344CB8AC3E}">
        <p14:creationId xmlns:p14="http://schemas.microsoft.com/office/powerpoint/2010/main" val="76455977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0" grpId="0" animBg="1"/>
      <p:bldP spid="12" grpId="0" animBg="1"/>
      <p:bldP spid="13" grpId="0" animBg="1"/>
      <p:bldP spid="15" grpId="0" animBg="1"/>
      <p:bldP spid="16" grpId="0" animBg="1"/>
      <p:bldP spid="17" grpId="0" animBg="1"/>
      <p:bldP spid="18" grpId="0" animBg="1"/>
      <p:bldP spid="20" grpId="0" animBg="1"/>
      <p:bldP spid="21" grpId="0" animBg="1"/>
      <p:bldP spid="22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4" grpId="0"/>
      <p:bldP spid="40" grpId="0"/>
      <p:bldP spid="41" grpId="0" animBg="1"/>
      <p:bldP spid="42" grpId="0" animBg="1"/>
      <p:bldP spid="33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D5541A-6E50-4E10-9A0D-0173EADF0A3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85800" y="1447800"/>
            <a:ext cx="7924800" cy="1752600"/>
          </a:xfrm>
        </p:spPr>
        <p:txBody>
          <a:bodyPr/>
          <a:lstStyle/>
          <a:p>
            <a:r>
              <a:rPr lang="en-US" dirty="0"/>
              <a:t>Logic Simplification:</a:t>
            </a:r>
            <a:br>
              <a:rPr lang="en-US" dirty="0"/>
            </a:br>
            <a:r>
              <a:rPr lang="en-US" dirty="0"/>
              <a:t>	Karnaugh Maps (K-Maps)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884C4D2-BDDB-4D95-ABCE-83F2DFEC20E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596F28-B373-4613-A3E5-37E376E1EE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BEF67B4-941F-4736-A122-66E8AE1B4197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23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41747807"/>
      </p:ext>
    </p:extLst>
  </p:cSld>
  <p:clrMapOvr>
    <a:masterClrMapping/>
  </p:clrMapOvr>
  <p:transition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82BCFE-F290-484F-8214-B07E87B11E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Karnaugh Maps are Fun…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3EF2D7D-092F-964D-A611-F053CDD1A17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solidFill>
                  <a:srgbClr val="0000FF"/>
                </a:solidFill>
              </a:rPr>
              <a:t>A pictorial way of minimizing circuits by visualizing opportunities for simplification</a:t>
            </a:r>
          </a:p>
          <a:p>
            <a:r>
              <a:rPr lang="en-US" dirty="0"/>
              <a:t>They are for you to </a:t>
            </a:r>
            <a:r>
              <a:rPr lang="en-US" b="1" dirty="0"/>
              <a:t>study on your own</a:t>
            </a:r>
            <a:r>
              <a:rPr lang="en-US" dirty="0"/>
              <a:t>…</a:t>
            </a:r>
          </a:p>
          <a:p>
            <a:endParaRPr lang="en-US" dirty="0"/>
          </a:p>
          <a:p>
            <a:r>
              <a:rPr lang="en-US" dirty="0"/>
              <a:t>See Backup Slides </a:t>
            </a:r>
          </a:p>
          <a:p>
            <a:r>
              <a:rPr lang="en-US" dirty="0"/>
              <a:t>Read H&amp;H Section 2.7</a:t>
            </a:r>
          </a:p>
          <a:p>
            <a:r>
              <a:rPr lang="en-US" dirty="0"/>
              <a:t>Watch videos of Lectures 5 and 6 from 2019 Digitech course:</a:t>
            </a:r>
          </a:p>
          <a:p>
            <a:pPr lvl="1"/>
            <a:r>
              <a:rPr lang="en-US" dirty="0">
                <a:hlinkClick r:id="rId2"/>
              </a:rPr>
              <a:t>https://youtu.be/0ks0PeaOUjE?list=PL5Q2soXY2Zi8J58xLKBNFQFHRO3GrXxA9&amp;t=4570</a:t>
            </a:r>
            <a:endParaRPr lang="en-US" dirty="0"/>
          </a:p>
          <a:p>
            <a:pPr lvl="1"/>
            <a:r>
              <a:rPr lang="en-US" dirty="0">
                <a:hlinkClick r:id="rId3"/>
              </a:rPr>
              <a:t>https://youtu.be/ozs18ARNG6s?list=PL5Q2soXY2Zi8J58xLKBNFQFHRO3GrXxA9&amp;t=220</a:t>
            </a:r>
            <a:endParaRPr lang="en-US" dirty="0"/>
          </a:p>
          <a:p>
            <a:pPr lvl="1"/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FD20EAF-DD31-E540-AAD4-D76913F7200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4A640EF-F0E2-4E49-9455-7E266BCEBB78}" type="slidenum">
              <a:rPr lang="en-US" altLang="en-US" smtClean="0"/>
              <a:pPr>
                <a:defRPr/>
              </a:pPr>
              <a:t>24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2808185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Title 6">
            <a:extLst>
              <a:ext uri="{FF2B5EF4-FFF2-40B4-BE49-F238E27FC236}">
                <a16:creationId xmlns:a16="http://schemas.microsoft.com/office/drawing/2014/main" id="{425F47AE-C39C-438B-9E19-3E95DB621AE1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914400" y="1524000"/>
            <a:ext cx="7924800" cy="1752600"/>
          </a:xfrm>
        </p:spPr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Sequential Logic Circuits and Design</a:t>
            </a:r>
          </a:p>
        </p:txBody>
      </p:sp>
      <p:sp>
        <p:nvSpPr>
          <p:cNvPr id="76803" name="Subtitle 7">
            <a:extLst>
              <a:ext uri="{FF2B5EF4-FFF2-40B4-BE49-F238E27FC236}">
                <a16:creationId xmlns:a16="http://schemas.microsoft.com/office/drawing/2014/main" id="{24F573B8-52E2-4F1F-B8B7-92D9B74523E8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76804" name="Slide Number Placeholder 3">
            <a:extLst>
              <a:ext uri="{FF2B5EF4-FFF2-40B4-BE49-F238E27FC236}">
                <a16:creationId xmlns:a16="http://schemas.microsoft.com/office/drawing/2014/main" id="{EAE84B8E-558A-4B8A-B756-17D1182258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47A827D4-048D-421E-960B-AA313C4B0F1A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25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81753558"/>
      </p:ext>
    </p:extLst>
  </p:cSld>
  <p:clrMapOvr>
    <a:masterClrMapping/>
  </p:clrMapOvr>
  <p:transition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B4FE60-968E-164B-9377-BC3A0D2641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What We Will Learn Today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A82ACE0-B0C1-DE41-AB11-537FBB9AD35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Circuits that can store information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Cross-coupled inverter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R-S Latch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Gated D Latch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D Flip-Flop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Register</a:t>
            </a:r>
          </a:p>
          <a:p>
            <a:endParaRPr lang="en-US" altLang="en-US" dirty="0">
              <a:ea typeface="ＭＳ Ｐゴシック" panose="020B0600070205080204" pitchFamily="34" charset="-128"/>
            </a:endParaRPr>
          </a:p>
          <a:p>
            <a:r>
              <a:rPr lang="en-US" altLang="en-US" dirty="0">
                <a:ea typeface="ＭＳ Ｐゴシック" panose="020B0600070205080204" pitchFamily="34" charset="-128"/>
              </a:rPr>
              <a:t>Finite State Machines (FSM)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Moore Machine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Mealy Machine</a:t>
            </a:r>
          </a:p>
          <a:p>
            <a:endParaRPr lang="en-US" altLang="en-US" dirty="0">
              <a:ea typeface="ＭＳ Ｐゴシック" panose="020B0600070205080204" pitchFamily="34" charset="-128"/>
            </a:endParaRPr>
          </a:p>
          <a:p>
            <a:r>
              <a:rPr lang="en-US" altLang="en-US" dirty="0">
                <a:ea typeface="ＭＳ Ｐゴシック" panose="020B0600070205080204" pitchFamily="34" charset="-128"/>
              </a:rPr>
              <a:t>Verilog implementations of sequential circuits (next week)</a:t>
            </a:r>
          </a:p>
          <a:p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4530914-DDCB-8244-B796-32EF5BABCB0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26</a:t>
            </a:fld>
            <a:endParaRPr kumimoji="0" lang="en-US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721905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Title 6">
            <a:extLst>
              <a:ext uri="{FF2B5EF4-FFF2-40B4-BE49-F238E27FC236}">
                <a16:creationId xmlns:a16="http://schemas.microsoft.com/office/drawing/2014/main" id="{425F47AE-C39C-438B-9E19-3E95DB621AE1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Circuits that Can </a:t>
            </a:r>
            <a:br>
              <a:rPr lang="en-US" altLang="en-US" dirty="0">
                <a:ea typeface="ＭＳ Ｐゴシック" panose="020B0600070205080204" pitchFamily="34" charset="-128"/>
              </a:rPr>
            </a:br>
            <a:r>
              <a:rPr lang="en-US" altLang="en-US" dirty="0">
                <a:ea typeface="ＭＳ Ｐゴシック" panose="020B0600070205080204" pitchFamily="34" charset="-128"/>
              </a:rPr>
              <a:t>			Store Information</a:t>
            </a:r>
          </a:p>
        </p:txBody>
      </p:sp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6804" name="Slide Number Placeholder 3">
            <a:extLst>
              <a:ext uri="{FF2B5EF4-FFF2-40B4-BE49-F238E27FC236}">
                <a16:creationId xmlns:a16="http://schemas.microsoft.com/office/drawing/2014/main" id="{EAE84B8E-558A-4B8A-B756-17D11822585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47A827D4-048D-421E-960B-AA313C4B0F1A}" type="slidenum">
              <a:rPr kumimoji="0" lang="en-US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>
                    <a:lumMod val="50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27</a:t>
            </a:fld>
            <a:endParaRPr kumimoji="0" lang="en-US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>
                  <a:lumMod val="50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87020784"/>
      </p:ext>
    </p:extLst>
  </p:cSld>
  <p:clrMapOvr>
    <a:masterClrMapping/>
  </p:clrMapOvr>
  <p:transition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Combinational circuit output depends </a:t>
            </a:r>
            <a:r>
              <a:rPr lang="en-US" b="1" dirty="0">
                <a:solidFill>
                  <a:srgbClr val="C00000"/>
                </a:solidFill>
              </a:rPr>
              <a:t>only</a:t>
            </a:r>
            <a:r>
              <a:rPr lang="en-US" dirty="0"/>
              <a:t> on </a:t>
            </a:r>
            <a:r>
              <a:rPr lang="en-US" dirty="0">
                <a:solidFill>
                  <a:srgbClr val="FF0000"/>
                </a:solidFill>
              </a:rPr>
              <a:t>current</a:t>
            </a:r>
            <a:r>
              <a:rPr lang="en-US" dirty="0"/>
              <a:t> input</a:t>
            </a:r>
          </a:p>
          <a:p>
            <a:r>
              <a:rPr lang="en-US" dirty="0"/>
              <a:t>We want circuits that produce output depending on </a:t>
            </a:r>
            <a:r>
              <a:rPr lang="en-US" b="1" dirty="0">
                <a:solidFill>
                  <a:srgbClr val="0070C0"/>
                </a:solidFill>
              </a:rPr>
              <a:t>current</a:t>
            </a:r>
            <a:r>
              <a:rPr lang="en-US" dirty="0">
                <a:solidFill>
                  <a:srgbClr val="0070C0"/>
                </a:solidFill>
              </a:rPr>
              <a:t> </a:t>
            </a:r>
            <a:r>
              <a:rPr lang="en-US" dirty="0"/>
              <a:t>and </a:t>
            </a:r>
            <a:r>
              <a:rPr lang="en-US" b="1" dirty="0">
                <a:solidFill>
                  <a:srgbClr val="0070C0"/>
                </a:solidFill>
              </a:rPr>
              <a:t>past</a:t>
            </a:r>
            <a:r>
              <a:rPr lang="en-US" dirty="0">
                <a:solidFill>
                  <a:srgbClr val="0070C0"/>
                </a:solidFill>
              </a:rPr>
              <a:t> </a:t>
            </a:r>
            <a:r>
              <a:rPr lang="en-US" dirty="0"/>
              <a:t>input values </a:t>
            </a:r>
            <a:r>
              <a:rPr lang="mr-IN" dirty="0"/>
              <a:t>–</a:t>
            </a:r>
            <a:r>
              <a:rPr lang="en-US" dirty="0"/>
              <a:t> circuits with </a:t>
            </a:r>
            <a:r>
              <a:rPr lang="en-US" b="1" dirty="0">
                <a:solidFill>
                  <a:schemeClr val="tx2">
                    <a:lumMod val="75000"/>
                  </a:schemeClr>
                </a:solidFill>
              </a:rPr>
              <a:t>memory</a:t>
            </a:r>
          </a:p>
          <a:p>
            <a:r>
              <a:rPr lang="en-US" dirty="0"/>
              <a:t>How can we design a circuit that </a:t>
            </a:r>
            <a:r>
              <a:rPr lang="en-US" b="1" dirty="0">
                <a:solidFill>
                  <a:srgbClr val="0070C0"/>
                </a:solidFill>
              </a:rPr>
              <a:t>stores information</a:t>
            </a:r>
            <a:r>
              <a:rPr lang="en-US" dirty="0"/>
              <a:t>?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28</a:t>
            </a:fld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grpSp>
        <p:nvGrpSpPr>
          <p:cNvPr id="16" name="Group 15"/>
          <p:cNvGrpSpPr/>
          <p:nvPr/>
        </p:nvGrpSpPr>
        <p:grpSpPr>
          <a:xfrm>
            <a:off x="1676400" y="2895600"/>
            <a:ext cx="5867400" cy="3422650"/>
            <a:chOff x="1692000" y="1656000"/>
            <a:chExt cx="5867400" cy="4536000"/>
          </a:xfrm>
        </p:grpSpPr>
        <p:sp>
          <p:nvSpPr>
            <p:cNvPr id="17" name="Rounded Rectangle 16"/>
            <p:cNvSpPr/>
            <p:nvPr/>
          </p:nvSpPr>
          <p:spPr bwMode="auto">
            <a:xfrm>
              <a:off x="1692000" y="1656000"/>
              <a:ext cx="5867400" cy="4536000"/>
            </a:xfrm>
            <a:prstGeom prst="roundRect">
              <a:avLst/>
            </a:prstGeom>
            <a:solidFill>
              <a:srgbClr val="DEE9F6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2429110" y="1763633"/>
              <a:ext cx="4453714" cy="80021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8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  <a:ea typeface="ＭＳ Ｐゴシック" panose="020B0600070205080204" pitchFamily="34" charset="-128"/>
                  <a:cs typeface="+mn-cs"/>
                </a:rPr>
                <a:t>Sequential Circuit</a:t>
              </a: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507857" y="3410716"/>
            <a:ext cx="8052086" cy="1544401"/>
            <a:chOff x="502624" y="2189399"/>
            <a:chExt cx="8052086" cy="1544401"/>
          </a:xfrm>
        </p:grpSpPr>
        <p:sp>
          <p:nvSpPr>
            <p:cNvPr id="20" name="Rounded Rectangle 19"/>
            <p:cNvSpPr/>
            <p:nvPr/>
          </p:nvSpPr>
          <p:spPr bwMode="auto">
            <a:xfrm>
              <a:off x="3250468" y="2462688"/>
              <a:ext cx="2769332" cy="1271112"/>
            </a:xfrm>
            <a:prstGeom prst="roundRect">
              <a:avLst/>
            </a:prstGeom>
            <a:solidFill>
              <a:srgbClr val="F8F0BD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rtlCol="0" anchor="ctr">
              <a:noAutofit/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8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  <a:ea typeface="ＭＳ Ｐゴシック" panose="020B0600070205080204" pitchFamily="34" charset="-128"/>
                  <a:cs typeface="+mn-cs"/>
                </a:rPr>
                <a:t>Combinational</a:t>
              </a: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8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  <a:ea typeface="ＭＳ Ｐゴシック" panose="020B0600070205080204" pitchFamily="34" charset="-128"/>
                  <a:cs typeface="+mn-cs"/>
                </a:rPr>
                <a:t>Circuit</a:t>
              </a:r>
            </a:p>
          </p:txBody>
        </p:sp>
        <p:cxnSp>
          <p:nvCxnSpPr>
            <p:cNvPr id="21" name="Straight Arrow Connector 20"/>
            <p:cNvCxnSpPr/>
            <p:nvPr/>
          </p:nvCxnSpPr>
          <p:spPr bwMode="auto">
            <a:xfrm>
              <a:off x="1219200" y="2743200"/>
              <a:ext cx="2031268" cy="0"/>
            </a:xfrm>
            <a:prstGeom prst="straightConnector1">
              <a:avLst/>
            </a:prstGeom>
            <a:noFill/>
            <a:ln w="12700">
              <a:solidFill>
                <a:srgbClr val="000000"/>
              </a:solidFill>
              <a:miter lim="800000"/>
              <a:headEnd type="none" w="med" len="med"/>
              <a:tailEnd type="triangle"/>
            </a:ln>
            <a:effectLst/>
          </p:spPr>
        </p:cxnSp>
        <p:cxnSp>
          <p:nvCxnSpPr>
            <p:cNvPr id="22" name="Straight Arrow Connector 21"/>
            <p:cNvCxnSpPr/>
            <p:nvPr/>
          </p:nvCxnSpPr>
          <p:spPr bwMode="auto">
            <a:xfrm>
              <a:off x="1219200" y="3048000"/>
              <a:ext cx="2031268" cy="0"/>
            </a:xfrm>
            <a:prstGeom prst="straightConnector1">
              <a:avLst/>
            </a:prstGeom>
            <a:noFill/>
            <a:ln w="12700">
              <a:solidFill>
                <a:srgbClr val="000000"/>
              </a:solidFill>
              <a:miter lim="800000"/>
              <a:headEnd type="none" w="med" len="med"/>
              <a:tailEnd type="triangle"/>
            </a:ln>
            <a:effectLst/>
          </p:spPr>
        </p:cxnSp>
        <p:cxnSp>
          <p:nvCxnSpPr>
            <p:cNvPr id="23" name="Straight Arrow Connector 22"/>
            <p:cNvCxnSpPr/>
            <p:nvPr/>
          </p:nvCxnSpPr>
          <p:spPr bwMode="auto">
            <a:xfrm>
              <a:off x="6019800" y="2743200"/>
              <a:ext cx="2031268" cy="0"/>
            </a:xfrm>
            <a:prstGeom prst="straightConnector1">
              <a:avLst/>
            </a:prstGeom>
            <a:noFill/>
            <a:ln w="12700">
              <a:solidFill>
                <a:srgbClr val="000000"/>
              </a:solidFill>
              <a:miter lim="800000"/>
              <a:headEnd type="none" w="med" len="med"/>
              <a:tailEnd type="triangle"/>
            </a:ln>
            <a:effectLst/>
          </p:spPr>
        </p:cxnSp>
        <p:cxnSp>
          <p:nvCxnSpPr>
            <p:cNvPr id="24" name="Straight Arrow Connector 23"/>
            <p:cNvCxnSpPr/>
            <p:nvPr/>
          </p:nvCxnSpPr>
          <p:spPr bwMode="auto">
            <a:xfrm>
              <a:off x="6019800" y="3048000"/>
              <a:ext cx="2031268" cy="0"/>
            </a:xfrm>
            <a:prstGeom prst="straightConnector1">
              <a:avLst/>
            </a:prstGeom>
            <a:noFill/>
            <a:ln w="12700">
              <a:solidFill>
                <a:srgbClr val="000000"/>
              </a:solidFill>
              <a:miter lim="800000"/>
              <a:headEnd type="none" w="med" len="med"/>
              <a:tailEnd type="triangle"/>
            </a:ln>
            <a:effectLst/>
          </p:spPr>
        </p:cxnSp>
        <p:sp>
          <p:nvSpPr>
            <p:cNvPr id="25" name="TextBox 24"/>
            <p:cNvSpPr txBox="1"/>
            <p:nvPr/>
          </p:nvSpPr>
          <p:spPr>
            <a:xfrm rot="16200000">
              <a:off x="192734" y="2595890"/>
              <a:ext cx="11430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8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itchFamily="34" charset="0"/>
                  <a:ea typeface="ＭＳ Ｐゴシック" panose="020B0600070205080204" pitchFamily="34" charset="-128"/>
                  <a:cs typeface="+mn-cs"/>
                </a:rPr>
                <a:t>inputs</a:t>
              </a:r>
              <a:endPara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26" name="TextBox 25"/>
            <p:cNvSpPr txBox="1"/>
            <p:nvPr/>
          </p:nvSpPr>
          <p:spPr>
            <a:xfrm rot="16200000">
              <a:off x="7601930" y="2618959"/>
              <a:ext cx="138234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8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itchFamily="34" charset="0"/>
                  <a:ea typeface="ＭＳ Ｐゴシック" panose="020B0600070205080204" pitchFamily="34" charset="-128"/>
                  <a:cs typeface="+mn-cs"/>
                </a:rPr>
                <a:t>outputs</a:t>
              </a:r>
              <a:endPara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</p:grpSp>
      <p:grpSp>
        <p:nvGrpSpPr>
          <p:cNvPr id="27" name="Group 26"/>
          <p:cNvGrpSpPr/>
          <p:nvPr/>
        </p:nvGrpSpPr>
        <p:grpSpPr>
          <a:xfrm>
            <a:off x="2359471" y="4688724"/>
            <a:ext cx="4501258" cy="1482932"/>
            <a:chOff x="2362200" y="3409951"/>
            <a:chExt cx="4501258" cy="2457449"/>
          </a:xfrm>
        </p:grpSpPr>
        <p:sp>
          <p:nvSpPr>
            <p:cNvPr id="28" name="Rectangle 27"/>
            <p:cNvSpPr/>
            <p:nvPr/>
          </p:nvSpPr>
          <p:spPr bwMode="auto">
            <a:xfrm>
              <a:off x="3976696" y="4114800"/>
              <a:ext cx="1357303" cy="1752600"/>
            </a:xfrm>
            <a:prstGeom prst="rect">
              <a:avLst/>
            </a:prstGeom>
            <a:solidFill>
              <a:srgbClr val="C9DFC9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rtlCol="0" anchor="ctr">
              <a:noAutofit/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  <a:ea typeface="ＭＳ Ｐゴシック" panose="020B0600070205080204" pitchFamily="34" charset="-128"/>
                  <a:cs typeface="+mn-cs"/>
                </a:rPr>
                <a:t>Storage</a:t>
              </a: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  <a:ea typeface="ＭＳ Ｐゴシック" panose="020B0600070205080204" pitchFamily="34" charset="-128"/>
                  <a:cs typeface="+mn-cs"/>
                </a:rPr>
                <a:t>Element</a:t>
              </a:r>
            </a:p>
          </p:txBody>
        </p:sp>
        <p:cxnSp>
          <p:nvCxnSpPr>
            <p:cNvPr id="29" name="Elbow Connector 28"/>
            <p:cNvCxnSpPr/>
            <p:nvPr/>
          </p:nvCxnSpPr>
          <p:spPr bwMode="auto">
            <a:xfrm rot="5400000">
              <a:off x="5253733" y="3495675"/>
              <a:ext cx="1695449" cy="1524001"/>
            </a:xfrm>
            <a:prstGeom prst="bentConnector2">
              <a:avLst/>
            </a:prstGeom>
            <a:noFill/>
            <a:ln w="12700">
              <a:solidFill>
                <a:srgbClr val="000000"/>
              </a:solidFill>
              <a:miter lim="800000"/>
              <a:headEnd type="none" w="med" len="med"/>
              <a:tailEnd type="triangle"/>
            </a:ln>
            <a:effectLst/>
          </p:spPr>
        </p:cxnSp>
        <p:cxnSp>
          <p:nvCxnSpPr>
            <p:cNvPr id="30" name="Elbow Connector 29"/>
            <p:cNvCxnSpPr/>
            <p:nvPr/>
          </p:nvCxnSpPr>
          <p:spPr bwMode="auto">
            <a:xfrm rot="5400000" flipH="1" flipV="1">
              <a:off x="1968134" y="3823066"/>
              <a:ext cx="1676400" cy="888268"/>
            </a:xfrm>
            <a:prstGeom prst="bentConnector3">
              <a:avLst>
                <a:gd name="adj1" fmla="val 99936"/>
              </a:avLst>
            </a:prstGeom>
            <a:noFill/>
            <a:ln w="12700">
              <a:solidFill>
                <a:srgbClr val="000000"/>
              </a:solidFill>
              <a:miter lim="800000"/>
              <a:headEnd type="none" w="med" len="med"/>
              <a:tailEnd type="triangle"/>
            </a:ln>
            <a:effectLst/>
          </p:spPr>
        </p:cxnSp>
        <p:cxnSp>
          <p:nvCxnSpPr>
            <p:cNvPr id="31" name="Straight Connector 30"/>
            <p:cNvCxnSpPr/>
            <p:nvPr/>
          </p:nvCxnSpPr>
          <p:spPr bwMode="auto">
            <a:xfrm>
              <a:off x="2362200" y="5105400"/>
              <a:ext cx="1614496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32" name="Straight Connector 31"/>
            <p:cNvCxnSpPr/>
            <p:nvPr/>
          </p:nvCxnSpPr>
          <p:spPr bwMode="auto">
            <a:xfrm>
              <a:off x="6019800" y="3409951"/>
              <a:ext cx="838201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miter lim="800000"/>
              <a:headEnd type="none" w="med" len="med"/>
              <a:tailEnd type="none" w="med" len="med"/>
            </a:ln>
            <a:effectLst/>
          </p:spPr>
        </p:cxnSp>
      </p:grpSp>
    </p:spTree>
    <p:extLst>
      <p:ext uri="{BB962C8B-B14F-4D97-AF65-F5344CB8AC3E}">
        <p14:creationId xmlns:p14="http://schemas.microsoft.com/office/powerpoint/2010/main" val="276240627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Title 6">
            <a:extLst>
              <a:ext uri="{FF2B5EF4-FFF2-40B4-BE49-F238E27FC236}">
                <a16:creationId xmlns:a16="http://schemas.microsoft.com/office/drawing/2014/main" id="{425F47AE-C39C-438B-9E19-3E95DB621AE1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Capturing Data</a:t>
            </a:r>
          </a:p>
        </p:txBody>
      </p:sp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6804" name="Slide Number Placeholder 3">
            <a:extLst>
              <a:ext uri="{FF2B5EF4-FFF2-40B4-BE49-F238E27FC236}">
                <a16:creationId xmlns:a16="http://schemas.microsoft.com/office/drawing/2014/main" id="{EAE84B8E-558A-4B8A-B756-17D11822585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47A827D4-048D-421E-960B-AA313C4B0F1A}" type="slidenum">
              <a:rPr kumimoji="0" lang="en-US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>
                    <a:lumMod val="50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29</a:t>
            </a:fld>
            <a:endParaRPr kumimoji="0" lang="en-US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>
                  <a:lumMod val="50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6907912"/>
      </p:ext>
    </p:extLst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E2B8C9-E1C5-354D-83ED-8471A1A38E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Agenda for Today and Next Week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51BD38-08B9-0946-9580-73AF3BCCD5A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solidFill>
                  <a:srgbClr val="0000FF"/>
                </a:solidFill>
              </a:rPr>
              <a:t>Today</a:t>
            </a:r>
          </a:p>
          <a:p>
            <a:pPr marL="0" indent="0">
              <a:buNone/>
            </a:pPr>
            <a:endParaRPr lang="en-US" sz="1200" dirty="0"/>
          </a:p>
          <a:p>
            <a:pPr lvl="1"/>
            <a:r>
              <a:rPr lang="en-US" dirty="0"/>
              <a:t>Wrap up Combinational Logic and Circuit Minimization</a:t>
            </a:r>
          </a:p>
          <a:p>
            <a:pPr lvl="1"/>
            <a:endParaRPr lang="en-US" dirty="0"/>
          </a:p>
          <a:p>
            <a:pPr lvl="1"/>
            <a:r>
              <a:rPr lang="en-US" dirty="0"/>
              <a:t>Start (and finish) Sequential Logic 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>
                <a:solidFill>
                  <a:srgbClr val="FF0000"/>
                </a:solidFill>
              </a:rPr>
              <a:t>Next week</a:t>
            </a:r>
          </a:p>
          <a:p>
            <a:endParaRPr lang="en-US" sz="1200" dirty="0"/>
          </a:p>
          <a:p>
            <a:pPr lvl="1"/>
            <a:r>
              <a:rPr lang="en-US" dirty="0"/>
              <a:t>Hardware Description Languages and Verilog </a:t>
            </a:r>
          </a:p>
          <a:p>
            <a:pPr lvl="2"/>
            <a:r>
              <a:rPr lang="en-US" dirty="0"/>
              <a:t>Combinational Logic</a:t>
            </a:r>
          </a:p>
          <a:p>
            <a:pPr lvl="2"/>
            <a:r>
              <a:rPr lang="en-US" dirty="0"/>
              <a:t>Sequential Logic</a:t>
            </a:r>
          </a:p>
          <a:p>
            <a:pPr lvl="2"/>
            <a:endParaRPr lang="en-US" dirty="0"/>
          </a:p>
          <a:p>
            <a:pPr lvl="1"/>
            <a:r>
              <a:rPr lang="en-US" dirty="0"/>
              <a:t>Timing and Verification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7482BF0-A589-B045-A5C8-D24D35F5733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4A640EF-F0E2-4E49-9455-7E266BCEBB78}" type="slidenum">
              <a:rPr lang="en-US" altLang="en-US" smtClean="0"/>
              <a:pPr>
                <a:defRPr/>
              </a:pPr>
              <a:t>3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60351591"/>
      </p:ext>
    </p:extLst>
  </p:cSld>
  <p:clrMapOvr>
    <a:masterClrMapping/>
  </p:clrMapOvr>
  <p:transition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05D68F-26F8-004A-BE3B-E93C72BF50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Basic Element: Cross-Coupled Inverters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702E3F-988E-4444-8217-12F647E086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4690533"/>
            <a:ext cx="8610600" cy="1500717"/>
          </a:xfrm>
        </p:spPr>
        <p:txBody>
          <a:bodyPr/>
          <a:lstStyle/>
          <a:p>
            <a:r>
              <a:rPr lang="en-US" dirty="0"/>
              <a:t>Has two stable states: Q=1 or Q=0. </a:t>
            </a:r>
          </a:p>
          <a:p>
            <a:r>
              <a:rPr lang="en-US" dirty="0"/>
              <a:t>Has a third possible “metastable” state with both outputs oscillating between 0 and 1 (we will see this later)</a:t>
            </a:r>
          </a:p>
          <a:p>
            <a:r>
              <a:rPr lang="en-US" dirty="0">
                <a:solidFill>
                  <a:srgbClr val="FF0000"/>
                </a:solidFill>
              </a:rPr>
              <a:t>Not useful without a </a:t>
            </a:r>
            <a:r>
              <a:rPr lang="en-US" i="1" dirty="0">
                <a:solidFill>
                  <a:srgbClr val="FF0000"/>
                </a:solidFill>
              </a:rPr>
              <a:t>control mechanism </a:t>
            </a:r>
            <a:r>
              <a:rPr lang="en-US" dirty="0">
                <a:solidFill>
                  <a:srgbClr val="FF0000"/>
                </a:solidFill>
              </a:rPr>
              <a:t>for setting Q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19A0DD-4141-0045-B489-A334C43C243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3FCFE49-F7D8-9F40-A47B-CD8F660E719E}" type="slidenum">
              <a:rPr lang="en-US" smtClean="0"/>
              <a:pPr/>
              <a:t>30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11BCD7B-E261-E24F-8080-002BEBD03AF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7930" y="1100666"/>
            <a:ext cx="3314700" cy="3087666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AA4CBEFF-AB81-C747-A82B-D49140270D61}"/>
              </a:ext>
            </a:extLst>
          </p:cNvPr>
          <p:cNvSpPr txBox="1"/>
          <p:nvPr/>
        </p:nvSpPr>
        <p:spPr>
          <a:xfrm>
            <a:off x="228600" y="6557967"/>
            <a:ext cx="530145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Image source: Harris and Harris, Digital Design and Computer Architecture, 2</a:t>
            </a:r>
            <a:r>
              <a:rPr lang="en-US" sz="1000" baseline="30000" dirty="0"/>
              <a:t>nd</a:t>
            </a:r>
            <a:r>
              <a:rPr lang="en-US" sz="1000" dirty="0"/>
              <a:t> Ed., p.110.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79C2C4C-7DFD-3342-9664-744942CCC91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09016" y="1585917"/>
            <a:ext cx="4254500" cy="2235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640047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F5EBCD-A052-0B41-A476-1D29DB429C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More Realistic Storage Elements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C89BFDD-0FEC-1B4D-8EEA-2AAD323C9F2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Have a control mechanism for setting Q</a:t>
            </a:r>
          </a:p>
          <a:p>
            <a:pPr lvl="1"/>
            <a:r>
              <a:rPr lang="en-US" dirty="0"/>
              <a:t>We will see the R-S latch soon</a:t>
            </a:r>
          </a:p>
          <a:p>
            <a:pPr lvl="1"/>
            <a:r>
              <a:rPr lang="en-US" dirty="0"/>
              <a:t>Let’s look at an SRAM (static random access memory) cell first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r>
              <a:rPr lang="en-US" dirty="0"/>
              <a:t>We will get back to SRAM (and DRAM) later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7B1816C-2ADE-B04E-990F-AFA803F5088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3FCFE49-F7D8-9F40-A47B-CD8F660E719E}" type="slidenum">
              <a:rPr lang="en-US" smtClean="0"/>
              <a:pPr/>
              <a:t>31</a:t>
            </a:fld>
            <a:endParaRPr lang="en-US" dirty="0"/>
          </a:p>
        </p:txBody>
      </p:sp>
      <p:graphicFrame>
        <p:nvGraphicFramePr>
          <p:cNvPr id="5" name="Object 3">
            <a:extLst>
              <a:ext uri="{FF2B5EF4-FFF2-40B4-BE49-F238E27FC236}">
                <a16:creationId xmlns:a16="http://schemas.microsoft.com/office/drawing/2014/main" id="{DF240A95-1A88-7847-AA08-C148830436E7}"/>
              </a:ext>
            </a:extLst>
          </p:cNvPr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084052557"/>
              </p:ext>
            </p:extLst>
          </p:nvPr>
        </p:nvGraphicFramePr>
        <p:xfrm>
          <a:off x="234837" y="1978985"/>
          <a:ext cx="7260395" cy="29260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0981" name="VISIO" r:id="rId5" imgW="2129028" imgH="972312" progId="Visio.Drawing.6">
                  <p:embed/>
                </p:oleObj>
              </mc:Choice>
              <mc:Fallback>
                <p:oleObj name="VISIO" r:id="rId5" imgW="2129028" imgH="972312" progId="Visio.Drawing.6">
                  <p:embed/>
                  <p:pic>
                    <p:nvPicPr>
                      <p:cNvPr id="14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4837" y="1978985"/>
                        <a:ext cx="7260395" cy="29260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dist="35921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ext Box 8">
            <a:extLst>
              <a:ext uri="{FF2B5EF4-FFF2-40B4-BE49-F238E27FC236}">
                <a16:creationId xmlns:a16="http://schemas.microsoft.com/office/drawing/2014/main" id="{A9D043D2-9072-5A4E-95AD-480D7B3F16E4}"/>
              </a:ext>
            </a:extLst>
          </p:cNvPr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2929468" y="5213741"/>
            <a:ext cx="2819400" cy="4901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585" b="1" i="0" u="none" strike="noStrike" kern="1200" cap="none" spc="0" normalizeH="0" baseline="0" noProof="0" dirty="0">
                <a:ln>
                  <a:noFill/>
                </a:ln>
                <a:solidFill>
                  <a:srgbClr val="0432FF"/>
                </a:solidFill>
                <a:effectLst/>
                <a:uLnTx/>
                <a:uFillTx/>
                <a:latin typeface="Arial" pitchFamily="34" charset="0"/>
                <a:ea typeface="MS PGothic" pitchFamily="34" charset="-128"/>
                <a:cs typeface="+mn-cs"/>
              </a:rPr>
              <a:t>SRAM cell</a:t>
            </a:r>
          </a:p>
        </p:txBody>
      </p:sp>
    </p:spTree>
    <p:extLst>
      <p:ext uri="{BB962C8B-B14F-4D97-AF65-F5344CB8AC3E}">
        <p14:creationId xmlns:p14="http://schemas.microsoft.com/office/powerpoint/2010/main" val="274108357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Rectangle 2"/>
          <p:cNvSpPr>
            <a:spLocks noGrp="1" noChangeArrowheads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en-US" dirty="0"/>
              <a:t>The Big Picture: Storage Elements</a:t>
            </a:r>
            <a:endParaRPr lang="en-GB" dirty="0"/>
          </a:p>
        </p:txBody>
      </p:sp>
      <p:sp>
        <p:nvSpPr>
          <p:cNvPr id="40965" name="Content Placeholder 17"/>
          <p:cNvSpPr>
            <a:spLocks noGrp="1"/>
          </p:cNvSpPr>
          <p:nvPr>
            <p:ph idx="1"/>
          </p:nvPr>
        </p:nvSpPr>
        <p:spPr>
          <a:xfrm>
            <a:off x="396875" y="1066800"/>
            <a:ext cx="7762386" cy="5457095"/>
          </a:xfrm>
        </p:spPr>
        <p:txBody>
          <a:bodyPr/>
          <a:lstStyle/>
          <a:p>
            <a:r>
              <a:rPr lang="en-US" sz="2215" dirty="0"/>
              <a:t>Latches and Flip-Flops</a:t>
            </a:r>
          </a:p>
          <a:p>
            <a:pPr lvl="1"/>
            <a:r>
              <a:rPr lang="en-US" sz="1846" dirty="0">
                <a:solidFill>
                  <a:srgbClr val="008000"/>
                </a:solidFill>
              </a:rPr>
              <a:t>Very fast, parallel access</a:t>
            </a:r>
          </a:p>
          <a:p>
            <a:pPr lvl="1"/>
            <a:r>
              <a:rPr lang="en-US" sz="1846" dirty="0">
                <a:solidFill>
                  <a:srgbClr val="C00000"/>
                </a:solidFill>
              </a:rPr>
              <a:t>Very expensive</a:t>
            </a:r>
            <a:r>
              <a:rPr lang="en-US" sz="1846" dirty="0">
                <a:solidFill>
                  <a:schemeClr val="accent2"/>
                </a:solidFill>
              </a:rPr>
              <a:t> </a:t>
            </a:r>
            <a:r>
              <a:rPr lang="en-US" sz="1846" dirty="0"/>
              <a:t>(one bit costs tens of transistors)</a:t>
            </a:r>
          </a:p>
          <a:p>
            <a:pPr lvl="1"/>
            <a:endParaRPr lang="en-US" sz="1000" dirty="0"/>
          </a:p>
          <a:p>
            <a:pPr>
              <a:spcBef>
                <a:spcPts val="1108"/>
              </a:spcBef>
            </a:pPr>
            <a:r>
              <a:rPr lang="en-US" sz="2215" dirty="0"/>
              <a:t>Static RAM (SRAM)</a:t>
            </a:r>
          </a:p>
          <a:p>
            <a:pPr lvl="1"/>
            <a:r>
              <a:rPr lang="en-US" sz="1846" dirty="0">
                <a:solidFill>
                  <a:srgbClr val="008000"/>
                </a:solidFill>
              </a:rPr>
              <a:t>Relatively fast</a:t>
            </a:r>
            <a:r>
              <a:rPr lang="en-US" sz="1846" dirty="0"/>
              <a:t>, </a:t>
            </a:r>
            <a:r>
              <a:rPr lang="en-US" sz="1846" dirty="0">
                <a:solidFill>
                  <a:srgbClr val="CC0000"/>
                </a:solidFill>
              </a:rPr>
              <a:t>only one data word at a time</a:t>
            </a:r>
          </a:p>
          <a:p>
            <a:pPr lvl="1"/>
            <a:r>
              <a:rPr lang="en-US" sz="1846" dirty="0">
                <a:solidFill>
                  <a:srgbClr val="C00000"/>
                </a:solidFill>
              </a:rPr>
              <a:t>Expensive</a:t>
            </a:r>
            <a:r>
              <a:rPr lang="en-US" sz="1846" dirty="0">
                <a:solidFill>
                  <a:srgbClr val="008000"/>
                </a:solidFill>
              </a:rPr>
              <a:t> </a:t>
            </a:r>
            <a:r>
              <a:rPr lang="en-US" sz="1846" dirty="0"/>
              <a:t>(one bit costs 6+ transistors)</a:t>
            </a:r>
          </a:p>
          <a:p>
            <a:pPr lvl="1"/>
            <a:endParaRPr lang="en-US" sz="1000" dirty="0"/>
          </a:p>
          <a:p>
            <a:pPr>
              <a:spcBef>
                <a:spcPts val="1108"/>
              </a:spcBef>
            </a:pPr>
            <a:r>
              <a:rPr lang="en-US" sz="2215" dirty="0"/>
              <a:t>Dynamic RAM (DRAM)</a:t>
            </a:r>
          </a:p>
          <a:p>
            <a:pPr lvl="1"/>
            <a:r>
              <a:rPr lang="en-US" sz="1846" dirty="0">
                <a:solidFill>
                  <a:srgbClr val="CC0000"/>
                </a:solidFill>
              </a:rPr>
              <a:t>Slower</a:t>
            </a:r>
            <a:r>
              <a:rPr lang="en-US" sz="1846" dirty="0"/>
              <a:t>, </a:t>
            </a:r>
            <a:r>
              <a:rPr lang="en-US" sz="1846" dirty="0">
                <a:solidFill>
                  <a:srgbClr val="CC0000"/>
                </a:solidFill>
              </a:rPr>
              <a:t>one data word at a time</a:t>
            </a:r>
            <a:r>
              <a:rPr lang="en-US" sz="1846" dirty="0"/>
              <a:t>, </a:t>
            </a:r>
            <a:r>
              <a:rPr lang="en-US" sz="1846" dirty="0">
                <a:solidFill>
                  <a:srgbClr val="CC0000"/>
                </a:solidFill>
              </a:rPr>
              <a:t>reading destroys content </a:t>
            </a:r>
            <a:r>
              <a:rPr lang="en-US" sz="1846" dirty="0"/>
              <a:t>(refresh), </a:t>
            </a:r>
            <a:r>
              <a:rPr lang="en-US" sz="1846" dirty="0">
                <a:solidFill>
                  <a:srgbClr val="CC0000"/>
                </a:solidFill>
              </a:rPr>
              <a:t>needs special process for manufacturing</a:t>
            </a:r>
          </a:p>
          <a:p>
            <a:pPr lvl="1"/>
            <a:r>
              <a:rPr lang="en-US" sz="1846" dirty="0">
                <a:solidFill>
                  <a:srgbClr val="008000"/>
                </a:solidFill>
              </a:rPr>
              <a:t>Cheap</a:t>
            </a:r>
            <a:r>
              <a:rPr lang="en-US" sz="1846" dirty="0"/>
              <a:t> (one bit costs only one transistor plus one capacitor)</a:t>
            </a:r>
          </a:p>
          <a:p>
            <a:pPr lvl="1"/>
            <a:endParaRPr lang="en-US" sz="1000" dirty="0"/>
          </a:p>
          <a:p>
            <a:pPr>
              <a:spcBef>
                <a:spcPts val="1108"/>
              </a:spcBef>
            </a:pPr>
            <a:r>
              <a:rPr lang="en-US" sz="2215" dirty="0"/>
              <a:t>Other storage technology (flash memory, hard disk, tape)</a:t>
            </a:r>
          </a:p>
          <a:p>
            <a:pPr lvl="1"/>
            <a:r>
              <a:rPr lang="en-US" sz="1846" dirty="0">
                <a:solidFill>
                  <a:srgbClr val="CC0000"/>
                </a:solidFill>
              </a:rPr>
              <a:t>Much slower</a:t>
            </a:r>
            <a:r>
              <a:rPr lang="en-US" sz="1846" dirty="0"/>
              <a:t>, </a:t>
            </a:r>
            <a:r>
              <a:rPr lang="en-US" sz="1846" dirty="0">
                <a:solidFill>
                  <a:srgbClr val="CC0000"/>
                </a:solidFill>
              </a:rPr>
              <a:t>access takes a long time</a:t>
            </a:r>
            <a:r>
              <a:rPr lang="en-US" sz="1846" dirty="0"/>
              <a:t>, </a:t>
            </a:r>
            <a:r>
              <a:rPr lang="en-US" sz="1846" dirty="0">
                <a:solidFill>
                  <a:schemeClr val="accent6"/>
                </a:solidFill>
              </a:rPr>
              <a:t>non-volatile</a:t>
            </a:r>
          </a:p>
          <a:p>
            <a:pPr lvl="1"/>
            <a:r>
              <a:rPr lang="en-US" sz="1846" dirty="0">
                <a:solidFill>
                  <a:schemeClr val="accent6"/>
                </a:solidFill>
              </a:rPr>
              <a:t>Very cheap </a:t>
            </a:r>
            <a:endParaRPr lang="en-US" sz="1846" dirty="0"/>
          </a:p>
        </p:txBody>
      </p:sp>
    </p:spTree>
    <p:extLst>
      <p:ext uri="{BB962C8B-B14F-4D97-AF65-F5344CB8AC3E}">
        <p14:creationId xmlns:p14="http://schemas.microsoft.com/office/powerpoint/2010/main" val="213706637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Title 6">
            <a:extLst>
              <a:ext uri="{FF2B5EF4-FFF2-40B4-BE49-F238E27FC236}">
                <a16:creationId xmlns:a16="http://schemas.microsoft.com/office/drawing/2014/main" id="{425F47AE-C39C-438B-9E19-3E95DB621AE1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Basic Storage Element:</a:t>
            </a:r>
            <a:br>
              <a:rPr lang="en-US" altLang="en-US" dirty="0">
                <a:ea typeface="ＭＳ Ｐゴシック" panose="020B0600070205080204" pitchFamily="34" charset="-128"/>
              </a:rPr>
            </a:br>
            <a:r>
              <a:rPr lang="en-US" altLang="en-US" dirty="0">
                <a:ea typeface="ＭＳ Ｐゴシック" panose="020B0600070205080204" pitchFamily="34" charset="-128"/>
              </a:rPr>
              <a:t>	The R-S Latch</a:t>
            </a:r>
          </a:p>
        </p:txBody>
      </p:sp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6804" name="Slide Number Placeholder 3">
            <a:extLst>
              <a:ext uri="{FF2B5EF4-FFF2-40B4-BE49-F238E27FC236}">
                <a16:creationId xmlns:a16="http://schemas.microsoft.com/office/drawing/2014/main" id="{EAE84B8E-558A-4B8A-B756-17D11822585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47A827D4-048D-421E-960B-AA313C4B0F1A}" type="slidenum">
              <a:rPr kumimoji="0" lang="en-US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>
                    <a:lumMod val="50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33</a:t>
            </a:fld>
            <a:endParaRPr kumimoji="0" lang="en-US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>
                  <a:lumMod val="50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73036358"/>
      </p:ext>
    </p:extLst>
  </p:cSld>
  <p:clrMapOvr>
    <a:masterClrMapping/>
  </p:clrMapOvr>
  <p:transition/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R-S (Reset-Set) Latch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7527"/>
            <a:ext cx="8763000" cy="5193723"/>
          </a:xfrm>
        </p:spPr>
        <p:txBody>
          <a:bodyPr/>
          <a:lstStyle/>
          <a:p>
            <a:r>
              <a:rPr lang="en-US" dirty="0"/>
              <a:t>Cross-coupled </a:t>
            </a:r>
            <a:r>
              <a:rPr lang="en-US" b="1" dirty="0">
                <a:solidFill>
                  <a:srgbClr val="0070C0"/>
                </a:solidFill>
              </a:rPr>
              <a:t>NAND gates</a:t>
            </a:r>
            <a:endParaRPr lang="en-US" dirty="0"/>
          </a:p>
          <a:p>
            <a:pPr lvl="1"/>
            <a:r>
              <a:rPr lang="en-US" dirty="0"/>
              <a:t>Data is stored at </a:t>
            </a:r>
            <a:r>
              <a:rPr lang="en-US" b="1" dirty="0"/>
              <a:t>Q</a:t>
            </a:r>
            <a:r>
              <a:rPr lang="en-US" dirty="0"/>
              <a:t> (inverse at </a:t>
            </a:r>
            <a:r>
              <a:rPr lang="en-US" b="1" dirty="0"/>
              <a:t>Q’</a:t>
            </a:r>
            <a:r>
              <a:rPr lang="en-US" dirty="0"/>
              <a:t>)</a:t>
            </a:r>
          </a:p>
          <a:p>
            <a:pPr lvl="1"/>
            <a:r>
              <a:rPr lang="en-US" b="1" dirty="0"/>
              <a:t>S </a:t>
            </a:r>
            <a:r>
              <a:rPr lang="en-US" dirty="0"/>
              <a:t>and </a:t>
            </a:r>
            <a:r>
              <a:rPr lang="en-US" b="1" dirty="0"/>
              <a:t>R</a:t>
            </a:r>
            <a:r>
              <a:rPr lang="en-US" dirty="0"/>
              <a:t> are control inputs </a:t>
            </a:r>
          </a:p>
          <a:p>
            <a:pPr lvl="2"/>
            <a:r>
              <a:rPr lang="en-US" dirty="0"/>
              <a:t>In </a:t>
            </a:r>
            <a:r>
              <a:rPr lang="en-US" i="1" dirty="0"/>
              <a:t>quiescent </a:t>
            </a:r>
            <a:r>
              <a:rPr lang="en-US" dirty="0"/>
              <a:t>(</a:t>
            </a:r>
            <a:r>
              <a:rPr lang="en-US" i="1" dirty="0"/>
              <a:t>idle</a:t>
            </a:r>
            <a:r>
              <a:rPr lang="en-US" dirty="0"/>
              <a:t>) </a:t>
            </a:r>
            <a:r>
              <a:rPr lang="en-US" i="1" dirty="0"/>
              <a:t>state, </a:t>
            </a:r>
            <a:r>
              <a:rPr lang="en-US" b="1" dirty="0"/>
              <a:t>both S and R are held at 1</a:t>
            </a:r>
            <a:endParaRPr lang="en-US" dirty="0"/>
          </a:p>
          <a:p>
            <a:pPr lvl="2"/>
            <a:r>
              <a:rPr lang="en-US" b="1" dirty="0"/>
              <a:t>S (set):</a:t>
            </a:r>
            <a:r>
              <a:rPr lang="en-US" dirty="0"/>
              <a:t> drive </a:t>
            </a:r>
            <a:r>
              <a:rPr lang="en-US" b="1" dirty="0"/>
              <a:t>S </a:t>
            </a:r>
            <a:r>
              <a:rPr lang="en-US" dirty="0"/>
              <a:t>to 0 (keeping </a:t>
            </a:r>
            <a:r>
              <a:rPr lang="en-US" b="1" dirty="0"/>
              <a:t>R</a:t>
            </a:r>
            <a:r>
              <a:rPr lang="en-US" dirty="0"/>
              <a:t> at 1) to change </a:t>
            </a:r>
            <a:r>
              <a:rPr lang="en-US" b="1" dirty="0"/>
              <a:t>Q</a:t>
            </a:r>
            <a:r>
              <a:rPr lang="en-US" dirty="0"/>
              <a:t> to 1</a:t>
            </a:r>
          </a:p>
          <a:p>
            <a:pPr lvl="2"/>
            <a:r>
              <a:rPr lang="en-US" b="1" dirty="0"/>
              <a:t>R (reset):</a:t>
            </a:r>
            <a:r>
              <a:rPr lang="en-US" dirty="0"/>
              <a:t> drive </a:t>
            </a:r>
            <a:r>
              <a:rPr lang="en-US" b="1" dirty="0"/>
              <a:t>R </a:t>
            </a:r>
            <a:r>
              <a:rPr lang="en-US" dirty="0"/>
              <a:t>to 0 (keeping </a:t>
            </a:r>
            <a:r>
              <a:rPr lang="en-US" b="1" dirty="0"/>
              <a:t>S</a:t>
            </a:r>
            <a:r>
              <a:rPr lang="en-US" dirty="0"/>
              <a:t> at 1) to change </a:t>
            </a:r>
            <a:r>
              <a:rPr lang="en-US" b="1" dirty="0"/>
              <a:t>Q</a:t>
            </a:r>
            <a:r>
              <a:rPr lang="en-US" dirty="0"/>
              <a:t> to 0</a:t>
            </a:r>
          </a:p>
          <a:p>
            <a:r>
              <a:rPr lang="en-US" b="1" dirty="0"/>
              <a:t>S </a:t>
            </a:r>
            <a:r>
              <a:rPr lang="en-US" dirty="0"/>
              <a:t>and</a:t>
            </a:r>
            <a:r>
              <a:rPr lang="en-US" b="1" dirty="0"/>
              <a:t> R </a:t>
            </a:r>
            <a:r>
              <a:rPr lang="en-US" dirty="0"/>
              <a:t>should never </a:t>
            </a:r>
            <a:r>
              <a:rPr lang="en-US" b="1" dirty="0"/>
              <a:t>both</a:t>
            </a:r>
            <a:r>
              <a:rPr lang="en-US" dirty="0"/>
              <a:t> be 0 at the same time</a:t>
            </a:r>
            <a:endParaRPr lang="en-US" b="1" dirty="0"/>
          </a:p>
          <a:p>
            <a:endParaRPr lang="en-US" b="1" dirty="0">
              <a:solidFill>
                <a:srgbClr val="7030A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34</a:t>
            </a:fld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grpSp>
        <p:nvGrpSpPr>
          <p:cNvPr id="41" name="Group 40"/>
          <p:cNvGrpSpPr/>
          <p:nvPr/>
        </p:nvGrpSpPr>
        <p:grpSpPr>
          <a:xfrm>
            <a:off x="563146" y="3964258"/>
            <a:ext cx="3996154" cy="2353992"/>
            <a:chOff x="2404646" y="2087380"/>
            <a:chExt cx="3996154" cy="2353992"/>
          </a:xfrm>
        </p:grpSpPr>
        <p:cxnSp>
          <p:nvCxnSpPr>
            <p:cNvPr id="6" name="Straight Connector 5"/>
            <p:cNvCxnSpPr/>
            <p:nvPr/>
          </p:nvCxnSpPr>
          <p:spPr bwMode="auto">
            <a:xfrm>
              <a:off x="2743200" y="2332936"/>
              <a:ext cx="1219200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8" name="Straight Connector 7"/>
            <p:cNvCxnSpPr/>
            <p:nvPr/>
          </p:nvCxnSpPr>
          <p:spPr bwMode="auto">
            <a:xfrm>
              <a:off x="2743200" y="4221482"/>
              <a:ext cx="1219200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9" name="Straight Connector 8"/>
            <p:cNvCxnSpPr/>
            <p:nvPr/>
          </p:nvCxnSpPr>
          <p:spPr bwMode="auto">
            <a:xfrm>
              <a:off x="4572000" y="2523309"/>
              <a:ext cx="1828800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0" name="Straight Connector 9"/>
            <p:cNvCxnSpPr/>
            <p:nvPr/>
          </p:nvCxnSpPr>
          <p:spPr bwMode="auto">
            <a:xfrm>
              <a:off x="4572000" y="4038600"/>
              <a:ext cx="1828800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1" name="Delay 10"/>
            <p:cNvSpPr/>
            <p:nvPr/>
          </p:nvSpPr>
          <p:spPr bwMode="auto">
            <a:xfrm>
              <a:off x="3962400" y="2120538"/>
              <a:ext cx="609600" cy="805543"/>
            </a:xfrm>
            <a:prstGeom prst="flowChartDelay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2" name="Delay 11"/>
            <p:cNvSpPr/>
            <p:nvPr/>
          </p:nvSpPr>
          <p:spPr bwMode="auto">
            <a:xfrm>
              <a:off x="3962400" y="3635829"/>
              <a:ext cx="609600" cy="805543"/>
            </a:xfrm>
            <a:prstGeom prst="flowChartDelay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 bwMode="auto">
            <a:xfrm>
              <a:off x="3352800" y="3840482"/>
              <a:ext cx="609600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7" name="Straight Connector 16"/>
            <p:cNvCxnSpPr/>
            <p:nvPr/>
          </p:nvCxnSpPr>
          <p:spPr bwMode="auto">
            <a:xfrm>
              <a:off x="3352800" y="2697482"/>
              <a:ext cx="609600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8" name="Straight Connector 17"/>
            <p:cNvCxnSpPr/>
            <p:nvPr/>
          </p:nvCxnSpPr>
          <p:spPr bwMode="auto">
            <a:xfrm>
              <a:off x="3352800" y="2697482"/>
              <a:ext cx="0" cy="228599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2" name="Straight Connector 21"/>
            <p:cNvCxnSpPr/>
            <p:nvPr/>
          </p:nvCxnSpPr>
          <p:spPr bwMode="auto">
            <a:xfrm>
              <a:off x="3352800" y="3611883"/>
              <a:ext cx="0" cy="228599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3" name="Straight Connector 22"/>
            <p:cNvCxnSpPr/>
            <p:nvPr/>
          </p:nvCxnSpPr>
          <p:spPr bwMode="auto">
            <a:xfrm flipH="1" flipV="1">
              <a:off x="3352800" y="2926081"/>
              <a:ext cx="2514600" cy="685802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5" name="Straight Connector 24"/>
            <p:cNvCxnSpPr/>
            <p:nvPr/>
          </p:nvCxnSpPr>
          <p:spPr bwMode="auto">
            <a:xfrm flipV="1">
              <a:off x="3352800" y="2950027"/>
              <a:ext cx="2514600" cy="661855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8" name="Straight Connector 27"/>
            <p:cNvCxnSpPr/>
            <p:nvPr/>
          </p:nvCxnSpPr>
          <p:spPr bwMode="auto">
            <a:xfrm>
              <a:off x="5867400" y="3611882"/>
              <a:ext cx="0" cy="426718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0" name="Straight Connector 29"/>
            <p:cNvCxnSpPr/>
            <p:nvPr/>
          </p:nvCxnSpPr>
          <p:spPr bwMode="auto">
            <a:xfrm>
              <a:off x="5867400" y="2518483"/>
              <a:ext cx="0" cy="426718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31" name="Oval 30"/>
            <p:cNvSpPr/>
            <p:nvPr/>
          </p:nvSpPr>
          <p:spPr bwMode="auto">
            <a:xfrm>
              <a:off x="5816600" y="2468882"/>
              <a:ext cx="99454" cy="102296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32" name="Oval 31"/>
            <p:cNvSpPr/>
            <p:nvPr/>
          </p:nvSpPr>
          <p:spPr bwMode="auto">
            <a:xfrm>
              <a:off x="5818746" y="3992186"/>
              <a:ext cx="99454" cy="102296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33" name="Oval 32"/>
            <p:cNvSpPr/>
            <p:nvPr/>
          </p:nvSpPr>
          <p:spPr bwMode="auto">
            <a:xfrm>
              <a:off x="4575175" y="2468882"/>
              <a:ext cx="99454" cy="102296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34" name="Oval 33"/>
            <p:cNvSpPr/>
            <p:nvPr/>
          </p:nvSpPr>
          <p:spPr bwMode="auto">
            <a:xfrm>
              <a:off x="4577321" y="3992186"/>
              <a:ext cx="99454" cy="102296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2422160" y="2161722"/>
              <a:ext cx="3129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  <a:ea typeface="Tahoma" charset="0"/>
                  <a:cs typeface="Tahoma" charset="0"/>
                </a:rPr>
                <a:t>S</a:t>
              </a: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2404646" y="4038600"/>
              <a:ext cx="32733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  <a:ea typeface="Tahoma" charset="0"/>
                  <a:cs typeface="Tahoma" charset="0"/>
                </a:rPr>
                <a:t>R</a:t>
              </a: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5715000" y="4050268"/>
              <a:ext cx="39626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  <a:ea typeface="ＭＳ Ｐゴシック" panose="020B0600070205080204" pitchFamily="34" charset="-128"/>
                  <a:cs typeface="+mn-cs"/>
                </a:rPr>
                <a:t>Q’</a:t>
              </a: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5715000" y="2087380"/>
              <a:ext cx="34817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  <a:ea typeface="ＭＳ Ｐゴシック" panose="020B0600070205080204" pitchFamily="34" charset="-128"/>
                  <a:cs typeface="+mn-cs"/>
                </a:rPr>
                <a:t>Q</a:t>
              </a:r>
            </a:p>
          </p:txBody>
        </p:sp>
      </p:grp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01142807"/>
              </p:ext>
            </p:extLst>
          </p:nvPr>
        </p:nvGraphicFramePr>
        <p:xfrm>
          <a:off x="5773108" y="4081598"/>
          <a:ext cx="2832729" cy="221488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83535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9075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0661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89395">
                <a:tc gridSpan="2">
                  <a:txBody>
                    <a:bodyPr/>
                    <a:lstStyle/>
                    <a:p>
                      <a:pPr algn="ctr"/>
                      <a:r>
                        <a:rPr lang="en-US" dirty="0"/>
                        <a:t>Input</a:t>
                      </a:r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Output</a:t>
                      </a: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89395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R</a:t>
                      </a:r>
                    </a:p>
                  </a:txBody>
                  <a:tcPr>
                    <a:solidFill>
                      <a:srgbClr val="3B812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S</a:t>
                      </a:r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3B812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Q</a:t>
                      </a: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3B812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</a:t>
                      </a:r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/>
                        <a:t>Q</a:t>
                      </a:r>
                      <a:r>
                        <a:rPr lang="en-US" baseline="-25000" dirty="0" err="1"/>
                        <a:t>prev</a:t>
                      </a:r>
                      <a:endParaRPr lang="en-US" baseline="-250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</a:t>
                      </a:r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</a:t>
                      </a: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</a:t>
                      </a:r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</a:t>
                      </a: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</a:t>
                      </a:r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Forbidden</a:t>
                      </a: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6135293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066800" y="1524000"/>
            <a:ext cx="44595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35742A"/>
                </a:solidFill>
                <a:effectLst/>
                <a:uLnTx/>
                <a:uFillTx/>
                <a:latin typeface="Tahoma"/>
                <a:ea typeface="Tahoma" charset="0"/>
                <a:cs typeface="Tahoma" charset="0"/>
              </a:rPr>
              <a:t>1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1078044" y="1524000"/>
            <a:ext cx="44595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ahoma"/>
                <a:ea typeface="Tahoma" charset="0"/>
                <a:cs typeface="Tahoma" charset="0"/>
              </a:rPr>
              <a:t>0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Why not R=S=0?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3728142"/>
            <a:ext cx="8610600" cy="2463108"/>
          </a:xfrm>
        </p:spPr>
        <p:txBody>
          <a:bodyPr/>
          <a:lstStyle/>
          <a:p>
            <a:pPr marL="457200" indent="-457200">
              <a:buSzPct val="100000"/>
              <a:buFont typeface="+mj-lt"/>
              <a:buAutoNum type="arabicPeriod"/>
            </a:pPr>
            <a:r>
              <a:rPr lang="en-US" dirty="0"/>
              <a:t>If</a:t>
            </a:r>
            <a:r>
              <a:rPr lang="en-US" b="1" dirty="0"/>
              <a:t> R=S=0, Q </a:t>
            </a:r>
            <a:r>
              <a:rPr lang="en-US" dirty="0"/>
              <a:t>and </a:t>
            </a:r>
            <a:r>
              <a:rPr lang="en-US" b="1" dirty="0"/>
              <a:t>Q’</a:t>
            </a:r>
            <a:r>
              <a:rPr lang="en-US" dirty="0"/>
              <a:t> will both settle to 1, which </a:t>
            </a:r>
            <a:r>
              <a:rPr lang="en-US" b="1" dirty="0">
                <a:solidFill>
                  <a:srgbClr val="C00000"/>
                </a:solidFill>
              </a:rPr>
              <a:t>breaks</a:t>
            </a:r>
            <a:r>
              <a:rPr lang="en-US" dirty="0">
                <a:solidFill>
                  <a:srgbClr val="C00000"/>
                </a:solidFill>
              </a:rPr>
              <a:t> </a:t>
            </a:r>
            <a:r>
              <a:rPr lang="en-US" dirty="0"/>
              <a:t>our invariant that </a:t>
            </a:r>
            <a:r>
              <a:rPr lang="en-US" b="1" dirty="0"/>
              <a:t>Q</a:t>
            </a:r>
            <a:r>
              <a:rPr lang="en-US" dirty="0"/>
              <a:t> = !</a:t>
            </a:r>
            <a:r>
              <a:rPr lang="en-US" b="1" dirty="0"/>
              <a:t>Q’</a:t>
            </a:r>
          </a:p>
          <a:p>
            <a:pPr marL="457200" indent="-457200">
              <a:buSzPct val="100000"/>
              <a:buFont typeface="+mj-lt"/>
              <a:buAutoNum type="arabicPeriod"/>
            </a:pPr>
            <a:r>
              <a:rPr lang="en-US" dirty="0"/>
              <a:t>If </a:t>
            </a:r>
            <a:r>
              <a:rPr lang="en-US" b="1" dirty="0"/>
              <a:t>S</a:t>
            </a:r>
            <a:r>
              <a:rPr lang="en-US" dirty="0"/>
              <a:t> and </a:t>
            </a:r>
            <a:r>
              <a:rPr lang="en-US" b="1" dirty="0"/>
              <a:t>R</a:t>
            </a:r>
            <a:r>
              <a:rPr lang="en-US" dirty="0"/>
              <a:t> transition back to 1 at the same time, </a:t>
            </a:r>
            <a:r>
              <a:rPr lang="en-US" b="1" dirty="0"/>
              <a:t>Q </a:t>
            </a:r>
            <a:r>
              <a:rPr lang="en-US" dirty="0"/>
              <a:t>and </a:t>
            </a:r>
            <a:r>
              <a:rPr lang="en-US" b="1" dirty="0"/>
              <a:t>Q’</a:t>
            </a:r>
            <a:r>
              <a:rPr lang="en-US" dirty="0"/>
              <a:t> begin to oscillate between 1 and 0 because their final values depend on each other (</a:t>
            </a:r>
            <a:r>
              <a:rPr lang="en-US" b="1" dirty="0" err="1">
                <a:solidFill>
                  <a:srgbClr val="7030A0"/>
                </a:solidFill>
              </a:rPr>
              <a:t>metastability</a:t>
            </a:r>
            <a:r>
              <a:rPr lang="en-US" dirty="0"/>
              <a:t>)</a:t>
            </a:r>
          </a:p>
          <a:p>
            <a:pPr marL="784225" lvl="1" indent="-457200">
              <a:buSzPct val="80000"/>
            </a:pPr>
            <a:r>
              <a:rPr lang="en-US" dirty="0"/>
              <a:t>This eventually settles depending on </a:t>
            </a:r>
            <a:r>
              <a:rPr lang="en-US" b="1" dirty="0">
                <a:solidFill>
                  <a:srgbClr val="7030A0"/>
                </a:solidFill>
              </a:rPr>
              <a:t>variation in the circuits </a:t>
            </a:r>
            <a:r>
              <a:rPr lang="en-US" dirty="0"/>
              <a:t>(more </a:t>
            </a:r>
            <a:r>
              <a:rPr lang="en-US" b="1" dirty="0" err="1">
                <a:solidFill>
                  <a:srgbClr val="7030A0"/>
                </a:solidFill>
              </a:rPr>
              <a:t>metastability</a:t>
            </a:r>
            <a:r>
              <a:rPr lang="en-US" dirty="0">
                <a:solidFill>
                  <a:srgbClr val="7030A0"/>
                </a:solidFill>
              </a:rPr>
              <a:t> </a:t>
            </a:r>
            <a:r>
              <a:rPr lang="en-US" dirty="0"/>
              <a:t>to come in </a:t>
            </a:r>
            <a:r>
              <a:rPr lang="en-US" b="1" dirty="0"/>
              <a:t>Lecture 8</a:t>
            </a:r>
            <a:r>
              <a:rPr lang="en-US" dirty="0"/>
              <a:t>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35</a:t>
            </a:fld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grpSp>
        <p:nvGrpSpPr>
          <p:cNvPr id="41" name="Group 40"/>
          <p:cNvGrpSpPr/>
          <p:nvPr/>
        </p:nvGrpSpPr>
        <p:grpSpPr>
          <a:xfrm>
            <a:off x="563146" y="1075008"/>
            <a:ext cx="3996154" cy="2353992"/>
            <a:chOff x="2404646" y="2087380"/>
            <a:chExt cx="3996154" cy="2353992"/>
          </a:xfrm>
        </p:grpSpPr>
        <p:cxnSp>
          <p:nvCxnSpPr>
            <p:cNvPr id="6" name="Straight Connector 5"/>
            <p:cNvCxnSpPr/>
            <p:nvPr/>
          </p:nvCxnSpPr>
          <p:spPr bwMode="auto">
            <a:xfrm>
              <a:off x="2743200" y="2332936"/>
              <a:ext cx="1219200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8" name="Straight Connector 7"/>
            <p:cNvCxnSpPr/>
            <p:nvPr/>
          </p:nvCxnSpPr>
          <p:spPr bwMode="auto">
            <a:xfrm>
              <a:off x="2743200" y="4221482"/>
              <a:ext cx="1219200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9" name="Straight Connector 8"/>
            <p:cNvCxnSpPr/>
            <p:nvPr/>
          </p:nvCxnSpPr>
          <p:spPr bwMode="auto">
            <a:xfrm>
              <a:off x="4572000" y="2523309"/>
              <a:ext cx="1828800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0" name="Straight Connector 9"/>
            <p:cNvCxnSpPr/>
            <p:nvPr/>
          </p:nvCxnSpPr>
          <p:spPr bwMode="auto">
            <a:xfrm>
              <a:off x="4572000" y="4038600"/>
              <a:ext cx="1828800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1" name="Delay 10"/>
            <p:cNvSpPr/>
            <p:nvPr/>
          </p:nvSpPr>
          <p:spPr bwMode="auto">
            <a:xfrm>
              <a:off x="3962400" y="2120538"/>
              <a:ext cx="609600" cy="805543"/>
            </a:xfrm>
            <a:prstGeom prst="flowChartDelay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2" name="Delay 11"/>
            <p:cNvSpPr/>
            <p:nvPr/>
          </p:nvSpPr>
          <p:spPr bwMode="auto">
            <a:xfrm>
              <a:off x="3962400" y="3635829"/>
              <a:ext cx="609600" cy="805543"/>
            </a:xfrm>
            <a:prstGeom prst="flowChartDelay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 bwMode="auto">
            <a:xfrm>
              <a:off x="3352800" y="3840482"/>
              <a:ext cx="609600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7" name="Straight Connector 16"/>
            <p:cNvCxnSpPr/>
            <p:nvPr/>
          </p:nvCxnSpPr>
          <p:spPr bwMode="auto">
            <a:xfrm>
              <a:off x="3352800" y="2697482"/>
              <a:ext cx="609600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8" name="Straight Connector 17"/>
            <p:cNvCxnSpPr/>
            <p:nvPr/>
          </p:nvCxnSpPr>
          <p:spPr bwMode="auto">
            <a:xfrm>
              <a:off x="3352800" y="2697482"/>
              <a:ext cx="0" cy="228599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2" name="Straight Connector 21"/>
            <p:cNvCxnSpPr/>
            <p:nvPr/>
          </p:nvCxnSpPr>
          <p:spPr bwMode="auto">
            <a:xfrm>
              <a:off x="3352800" y="3611883"/>
              <a:ext cx="0" cy="228599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3" name="Straight Connector 22"/>
            <p:cNvCxnSpPr/>
            <p:nvPr/>
          </p:nvCxnSpPr>
          <p:spPr bwMode="auto">
            <a:xfrm flipH="1" flipV="1">
              <a:off x="3352800" y="2926081"/>
              <a:ext cx="2514600" cy="685802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5" name="Straight Connector 24"/>
            <p:cNvCxnSpPr/>
            <p:nvPr/>
          </p:nvCxnSpPr>
          <p:spPr bwMode="auto">
            <a:xfrm flipV="1">
              <a:off x="3352800" y="2950027"/>
              <a:ext cx="2514600" cy="661855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8" name="Straight Connector 27"/>
            <p:cNvCxnSpPr/>
            <p:nvPr/>
          </p:nvCxnSpPr>
          <p:spPr bwMode="auto">
            <a:xfrm>
              <a:off x="5867400" y="3611882"/>
              <a:ext cx="0" cy="426718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0" name="Straight Connector 29"/>
            <p:cNvCxnSpPr/>
            <p:nvPr/>
          </p:nvCxnSpPr>
          <p:spPr bwMode="auto">
            <a:xfrm>
              <a:off x="5867400" y="2518483"/>
              <a:ext cx="0" cy="426718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31" name="Oval 30"/>
            <p:cNvSpPr/>
            <p:nvPr/>
          </p:nvSpPr>
          <p:spPr bwMode="auto">
            <a:xfrm>
              <a:off x="5816600" y="2468882"/>
              <a:ext cx="99454" cy="102296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32" name="Oval 31"/>
            <p:cNvSpPr/>
            <p:nvPr/>
          </p:nvSpPr>
          <p:spPr bwMode="auto">
            <a:xfrm>
              <a:off x="5818746" y="3992186"/>
              <a:ext cx="99454" cy="102296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33" name="Oval 32"/>
            <p:cNvSpPr/>
            <p:nvPr/>
          </p:nvSpPr>
          <p:spPr bwMode="auto">
            <a:xfrm>
              <a:off x="4575175" y="2468882"/>
              <a:ext cx="99454" cy="102296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34" name="Oval 33"/>
            <p:cNvSpPr/>
            <p:nvPr/>
          </p:nvSpPr>
          <p:spPr bwMode="auto">
            <a:xfrm>
              <a:off x="4577321" y="3992186"/>
              <a:ext cx="99454" cy="102296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2422160" y="2161722"/>
              <a:ext cx="3129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  <a:ea typeface="Tahoma" charset="0"/>
                  <a:cs typeface="Tahoma" charset="0"/>
                </a:rPr>
                <a:t>S</a:t>
              </a: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2404646" y="4038600"/>
              <a:ext cx="32733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  <a:ea typeface="Tahoma" charset="0"/>
                  <a:cs typeface="Tahoma" charset="0"/>
                </a:rPr>
                <a:t>R</a:t>
              </a: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5715000" y="4050268"/>
              <a:ext cx="39626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  <a:ea typeface="ＭＳ Ｐゴシック" panose="020B0600070205080204" pitchFamily="34" charset="-128"/>
                  <a:cs typeface="+mn-cs"/>
                </a:rPr>
                <a:t>Q’</a:t>
              </a: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5715000" y="2087380"/>
              <a:ext cx="34817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  <a:ea typeface="ＭＳ Ｐゴシック" panose="020B0600070205080204" pitchFamily="34" charset="-128"/>
                  <a:cs typeface="+mn-cs"/>
                </a:rPr>
                <a:t>Q</a:t>
              </a:r>
            </a:p>
          </p:txBody>
        </p:sp>
      </p:grp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46626343"/>
              </p:ext>
            </p:extLst>
          </p:nvPr>
        </p:nvGraphicFramePr>
        <p:xfrm>
          <a:off x="5773108" y="1192348"/>
          <a:ext cx="2832729" cy="221488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83535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9075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0661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89395">
                <a:tc gridSpan="2">
                  <a:txBody>
                    <a:bodyPr/>
                    <a:lstStyle/>
                    <a:p>
                      <a:pPr algn="ctr"/>
                      <a:r>
                        <a:rPr lang="en-US" dirty="0"/>
                        <a:t>Input</a:t>
                      </a:r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Output</a:t>
                      </a: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89395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R</a:t>
                      </a:r>
                    </a:p>
                  </a:txBody>
                  <a:tcPr>
                    <a:solidFill>
                      <a:srgbClr val="3B812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S</a:t>
                      </a:r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3B812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Q</a:t>
                      </a: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3B812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</a:t>
                      </a:r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/>
                        <a:t>Q</a:t>
                      </a:r>
                      <a:r>
                        <a:rPr lang="en-US" baseline="-25000" dirty="0" err="1"/>
                        <a:t>prev</a:t>
                      </a:r>
                      <a:endParaRPr lang="en-US" baseline="-250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</a:t>
                      </a:r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</a:t>
                      </a: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</a:t>
                      </a:r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</a:t>
                      </a: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</a:t>
                      </a:r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Forbidden</a:t>
                      </a: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37" name="TextBox 36"/>
          <p:cNvSpPr txBox="1"/>
          <p:nvPr/>
        </p:nvSpPr>
        <p:spPr>
          <a:xfrm>
            <a:off x="1066800" y="2387025"/>
            <a:ext cx="44595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35742A"/>
                </a:solidFill>
                <a:effectLst/>
                <a:uLnTx/>
                <a:uFillTx/>
                <a:latin typeface="Tahoma"/>
                <a:ea typeface="Tahoma" charset="0"/>
                <a:cs typeface="Tahoma" charset="0"/>
              </a:rPr>
              <a:t>1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1078044" y="2387025"/>
            <a:ext cx="44595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ahoma"/>
                <a:ea typeface="Tahoma" charset="0"/>
                <a:cs typeface="Tahoma" charset="0"/>
              </a:rPr>
              <a:t>0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1687644" y="838200"/>
            <a:ext cx="44595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ahoma"/>
                <a:ea typeface="Tahoma" charset="0"/>
                <a:cs typeface="Tahoma" charset="0"/>
              </a:rPr>
              <a:t>0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1687644" y="3149025"/>
            <a:ext cx="44595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ahoma"/>
                <a:ea typeface="Tahoma" charset="0"/>
                <a:cs typeface="Tahoma" charset="0"/>
              </a:rPr>
              <a:t>0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1687644" y="3149025"/>
            <a:ext cx="44595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35742A"/>
                </a:solidFill>
                <a:effectLst/>
                <a:uLnTx/>
                <a:uFillTx/>
                <a:latin typeface="Tahoma"/>
                <a:ea typeface="Tahoma" charset="0"/>
                <a:cs typeface="Tahoma" charset="0"/>
              </a:rPr>
              <a:t>1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1676400" y="838200"/>
            <a:ext cx="44595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35742A"/>
                </a:solidFill>
                <a:effectLst/>
                <a:uLnTx/>
                <a:uFillTx/>
                <a:latin typeface="Tahoma"/>
                <a:ea typeface="Tahoma" charset="0"/>
                <a:cs typeface="Tahoma" charset="0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270705486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  <p:bldP spid="42" grpId="0"/>
      <p:bldP spid="3" grpId="0" uiExpand="1" build="p"/>
      <p:bldP spid="37" grpId="0"/>
      <p:bldP spid="43" grpId="0"/>
      <p:bldP spid="43" grpId="1"/>
      <p:bldP spid="44" grpId="0"/>
      <p:bldP spid="44" grpId="1"/>
      <p:bldP spid="45" grpId="0"/>
      <p:bldP spid="45" grpId="1"/>
      <p:bldP spid="46" grpId="0"/>
      <p:bldP spid="47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D5541A-6E50-4E10-9A0D-0173EADF0A3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The Gated D Latch</a:t>
            </a: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596F28-B373-4613-A3E5-37E376E1EE0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BEF67B4-941F-4736-A122-66E8AE1B4197}" type="slidenum">
              <a:rPr kumimoji="0" lang="en-US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36</a:t>
            </a:fld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7453189"/>
      </p:ext>
    </p:extLst>
  </p:cSld>
  <p:clrMapOvr>
    <a:masterClrMapping/>
  </p:clrMapOvr>
  <p:transition/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Gated D Latch</a:t>
            </a:r>
          </a:p>
        </p:txBody>
      </p:sp>
      <p:sp>
        <p:nvSpPr>
          <p:cNvPr id="5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How do we </a:t>
            </a:r>
            <a:r>
              <a:rPr lang="en-US" b="1" dirty="0">
                <a:solidFill>
                  <a:srgbClr val="7030A0"/>
                </a:solidFill>
              </a:rPr>
              <a:t>guarantee</a:t>
            </a:r>
            <a:r>
              <a:rPr lang="en-US" dirty="0">
                <a:solidFill>
                  <a:srgbClr val="7030A0"/>
                </a:solidFill>
              </a:rPr>
              <a:t> </a:t>
            </a:r>
            <a:r>
              <a:rPr lang="en-US" dirty="0"/>
              <a:t>correct operation of an R-S Latch?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37</a:t>
            </a:fld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6" name="Straight Connector 5"/>
          <p:cNvCxnSpPr/>
          <p:nvPr/>
        </p:nvCxnSpPr>
        <p:spPr bwMode="auto">
          <a:xfrm>
            <a:off x="3880022" y="2833816"/>
            <a:ext cx="1640132" cy="3469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" name="Straight Connector 7"/>
          <p:cNvCxnSpPr/>
          <p:nvPr/>
        </p:nvCxnSpPr>
        <p:spPr bwMode="auto">
          <a:xfrm>
            <a:off x="6129754" y="3027658"/>
            <a:ext cx="1828800" cy="0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" name="Straight Connector 8"/>
          <p:cNvCxnSpPr/>
          <p:nvPr/>
        </p:nvCxnSpPr>
        <p:spPr bwMode="auto">
          <a:xfrm>
            <a:off x="6129754" y="4542949"/>
            <a:ext cx="1828800" cy="0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0" name="Delay 9"/>
          <p:cNvSpPr/>
          <p:nvPr/>
        </p:nvSpPr>
        <p:spPr bwMode="auto">
          <a:xfrm>
            <a:off x="5520154" y="2624887"/>
            <a:ext cx="609600" cy="805543"/>
          </a:xfrm>
          <a:prstGeom prst="flowChartDelay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1" name="Delay 10"/>
          <p:cNvSpPr/>
          <p:nvPr/>
        </p:nvSpPr>
        <p:spPr bwMode="auto">
          <a:xfrm>
            <a:off x="5520154" y="4140178"/>
            <a:ext cx="609600" cy="805543"/>
          </a:xfrm>
          <a:prstGeom prst="flowChartDelay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12" name="Straight Connector 11"/>
          <p:cNvCxnSpPr/>
          <p:nvPr/>
        </p:nvCxnSpPr>
        <p:spPr bwMode="auto">
          <a:xfrm>
            <a:off x="4910554" y="4344831"/>
            <a:ext cx="609600" cy="0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3" name="Straight Connector 12"/>
          <p:cNvCxnSpPr/>
          <p:nvPr/>
        </p:nvCxnSpPr>
        <p:spPr bwMode="auto">
          <a:xfrm>
            <a:off x="4910554" y="3201831"/>
            <a:ext cx="609600" cy="0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4" name="Straight Connector 13"/>
          <p:cNvCxnSpPr/>
          <p:nvPr/>
        </p:nvCxnSpPr>
        <p:spPr bwMode="auto">
          <a:xfrm>
            <a:off x="4910554" y="3201831"/>
            <a:ext cx="0" cy="228599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5" name="Straight Connector 14"/>
          <p:cNvCxnSpPr/>
          <p:nvPr/>
        </p:nvCxnSpPr>
        <p:spPr bwMode="auto">
          <a:xfrm>
            <a:off x="4910554" y="4116232"/>
            <a:ext cx="0" cy="228599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6" name="Straight Connector 15"/>
          <p:cNvCxnSpPr/>
          <p:nvPr/>
        </p:nvCxnSpPr>
        <p:spPr bwMode="auto">
          <a:xfrm flipH="1" flipV="1">
            <a:off x="4910554" y="3430430"/>
            <a:ext cx="2514600" cy="685802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7" name="Straight Connector 16"/>
          <p:cNvCxnSpPr/>
          <p:nvPr/>
        </p:nvCxnSpPr>
        <p:spPr bwMode="auto">
          <a:xfrm flipV="1">
            <a:off x="4910554" y="3454376"/>
            <a:ext cx="2514600" cy="661855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8" name="Straight Connector 17"/>
          <p:cNvCxnSpPr/>
          <p:nvPr/>
        </p:nvCxnSpPr>
        <p:spPr bwMode="auto">
          <a:xfrm>
            <a:off x="7425154" y="4116231"/>
            <a:ext cx="0" cy="426718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9" name="Straight Connector 18"/>
          <p:cNvCxnSpPr/>
          <p:nvPr/>
        </p:nvCxnSpPr>
        <p:spPr bwMode="auto">
          <a:xfrm>
            <a:off x="7425154" y="3022832"/>
            <a:ext cx="0" cy="426718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0" name="Oval 19"/>
          <p:cNvSpPr/>
          <p:nvPr/>
        </p:nvSpPr>
        <p:spPr bwMode="auto">
          <a:xfrm>
            <a:off x="7374354" y="2973231"/>
            <a:ext cx="99454" cy="102296"/>
          </a:xfrm>
          <a:prstGeom prst="ellipse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1" name="Oval 20"/>
          <p:cNvSpPr/>
          <p:nvPr/>
        </p:nvSpPr>
        <p:spPr bwMode="auto">
          <a:xfrm>
            <a:off x="7376500" y="4496535"/>
            <a:ext cx="99454" cy="102296"/>
          </a:xfrm>
          <a:prstGeom prst="ellipse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2" name="Oval 21"/>
          <p:cNvSpPr/>
          <p:nvPr/>
        </p:nvSpPr>
        <p:spPr bwMode="auto">
          <a:xfrm>
            <a:off x="6132929" y="2973231"/>
            <a:ext cx="99454" cy="102296"/>
          </a:xfrm>
          <a:prstGeom prst="ellips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3" name="Oval 22"/>
          <p:cNvSpPr/>
          <p:nvPr/>
        </p:nvSpPr>
        <p:spPr bwMode="auto">
          <a:xfrm>
            <a:off x="6135075" y="4496535"/>
            <a:ext cx="99454" cy="102296"/>
          </a:xfrm>
          <a:prstGeom prst="ellips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275554" y="2487064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S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4273408" y="4724400"/>
            <a:ext cx="3273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R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7272754" y="4554617"/>
            <a:ext cx="3962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Q’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7272754" y="2591729"/>
            <a:ext cx="3481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Q</a:t>
            </a:r>
          </a:p>
        </p:txBody>
      </p:sp>
      <p:cxnSp>
        <p:nvCxnSpPr>
          <p:cNvPr id="36" name="Straight Connector 35"/>
          <p:cNvCxnSpPr/>
          <p:nvPr/>
        </p:nvCxnSpPr>
        <p:spPr bwMode="auto">
          <a:xfrm>
            <a:off x="3886200" y="4720931"/>
            <a:ext cx="1640132" cy="3469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60" name="Rectangle 59"/>
          <p:cNvSpPr/>
          <p:nvPr/>
        </p:nvSpPr>
        <p:spPr bwMode="auto">
          <a:xfrm>
            <a:off x="3733800" y="2803161"/>
            <a:ext cx="793230" cy="1978701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98963686"/>
      </p:ext>
    </p:extLst>
  </p:cSld>
  <p:clrMapOvr>
    <a:masterClrMapping/>
  </p:clrMapOvr>
  <p:transition/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Gated D Latch</a:t>
            </a:r>
          </a:p>
        </p:txBody>
      </p:sp>
      <p:sp>
        <p:nvSpPr>
          <p:cNvPr id="5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How do we </a:t>
            </a:r>
            <a:r>
              <a:rPr lang="en-US" b="1" dirty="0">
                <a:solidFill>
                  <a:srgbClr val="7030A0"/>
                </a:solidFill>
              </a:rPr>
              <a:t>guarantee</a:t>
            </a:r>
            <a:r>
              <a:rPr lang="en-US" dirty="0">
                <a:solidFill>
                  <a:srgbClr val="7030A0"/>
                </a:solidFill>
              </a:rPr>
              <a:t> </a:t>
            </a:r>
            <a:r>
              <a:rPr lang="en-US" dirty="0"/>
              <a:t>correct operation of an R-S Latch?</a:t>
            </a:r>
          </a:p>
          <a:p>
            <a:pPr lvl="1"/>
            <a:r>
              <a:rPr lang="en-US" dirty="0"/>
              <a:t>Add two more NAND gates!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r>
              <a:rPr lang="en-US" b="1" dirty="0"/>
              <a:t>Q </a:t>
            </a:r>
            <a:r>
              <a:rPr lang="en-US" dirty="0"/>
              <a:t>takes the value of </a:t>
            </a:r>
            <a:r>
              <a:rPr lang="en-US" b="1" dirty="0"/>
              <a:t>D</a:t>
            </a:r>
            <a:r>
              <a:rPr lang="en-US" dirty="0"/>
              <a:t>, when </a:t>
            </a:r>
            <a:r>
              <a:rPr lang="en-US" b="1" dirty="0">
                <a:solidFill>
                  <a:srgbClr val="7030A0"/>
                </a:solidFill>
              </a:rPr>
              <a:t>write enable (WE) </a:t>
            </a:r>
            <a:r>
              <a:rPr lang="en-US" dirty="0"/>
              <a:t>is set to 1 </a:t>
            </a:r>
          </a:p>
          <a:p>
            <a:pPr lvl="1"/>
            <a:r>
              <a:rPr lang="en-US" b="1" dirty="0"/>
              <a:t>S</a:t>
            </a:r>
            <a:r>
              <a:rPr lang="en-US" dirty="0"/>
              <a:t> and </a:t>
            </a:r>
            <a:r>
              <a:rPr lang="en-US" b="1" dirty="0"/>
              <a:t>R</a:t>
            </a:r>
            <a:r>
              <a:rPr lang="en-US" dirty="0"/>
              <a:t> can never be 0 at the same time!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38</a:t>
            </a:fld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533400" y="2438400"/>
            <a:ext cx="7425154" cy="2685534"/>
            <a:chOff x="533400" y="2438400"/>
            <a:chExt cx="7425154" cy="2685534"/>
          </a:xfrm>
        </p:grpSpPr>
        <p:cxnSp>
          <p:nvCxnSpPr>
            <p:cNvPr id="37" name="Straight Connector 36"/>
            <p:cNvCxnSpPr/>
            <p:nvPr/>
          </p:nvCxnSpPr>
          <p:spPr bwMode="auto">
            <a:xfrm>
              <a:off x="2895600" y="4496535"/>
              <a:ext cx="304800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1" name="Straight Connector 40"/>
            <p:cNvCxnSpPr/>
            <p:nvPr/>
          </p:nvCxnSpPr>
          <p:spPr bwMode="auto">
            <a:xfrm>
              <a:off x="2895600" y="3048000"/>
              <a:ext cx="304800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" name="Straight Connector 5"/>
            <p:cNvCxnSpPr/>
            <p:nvPr/>
          </p:nvCxnSpPr>
          <p:spPr bwMode="auto">
            <a:xfrm>
              <a:off x="3880022" y="2833816"/>
              <a:ext cx="1640132" cy="3469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8" name="Straight Connector 7"/>
            <p:cNvCxnSpPr/>
            <p:nvPr/>
          </p:nvCxnSpPr>
          <p:spPr bwMode="auto">
            <a:xfrm>
              <a:off x="6129754" y="3027658"/>
              <a:ext cx="1828800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9" name="Straight Connector 8"/>
            <p:cNvCxnSpPr/>
            <p:nvPr/>
          </p:nvCxnSpPr>
          <p:spPr bwMode="auto">
            <a:xfrm>
              <a:off x="6129754" y="4542949"/>
              <a:ext cx="1828800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0" name="Delay 9"/>
            <p:cNvSpPr/>
            <p:nvPr/>
          </p:nvSpPr>
          <p:spPr bwMode="auto">
            <a:xfrm>
              <a:off x="5520154" y="2624887"/>
              <a:ext cx="609600" cy="805543"/>
            </a:xfrm>
            <a:prstGeom prst="flowChartDelay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1" name="Delay 10"/>
            <p:cNvSpPr/>
            <p:nvPr/>
          </p:nvSpPr>
          <p:spPr bwMode="auto">
            <a:xfrm>
              <a:off x="5520154" y="4140178"/>
              <a:ext cx="609600" cy="805543"/>
            </a:xfrm>
            <a:prstGeom prst="flowChartDelay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cxnSp>
          <p:nvCxnSpPr>
            <p:cNvPr id="12" name="Straight Connector 11"/>
            <p:cNvCxnSpPr/>
            <p:nvPr/>
          </p:nvCxnSpPr>
          <p:spPr bwMode="auto">
            <a:xfrm>
              <a:off x="4910554" y="4344831"/>
              <a:ext cx="609600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3" name="Straight Connector 12"/>
            <p:cNvCxnSpPr/>
            <p:nvPr/>
          </p:nvCxnSpPr>
          <p:spPr bwMode="auto">
            <a:xfrm>
              <a:off x="4910554" y="3201831"/>
              <a:ext cx="609600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4" name="Straight Connector 13"/>
            <p:cNvCxnSpPr/>
            <p:nvPr/>
          </p:nvCxnSpPr>
          <p:spPr bwMode="auto">
            <a:xfrm>
              <a:off x="4910554" y="3201831"/>
              <a:ext cx="0" cy="228599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5" name="Straight Connector 14"/>
            <p:cNvCxnSpPr/>
            <p:nvPr/>
          </p:nvCxnSpPr>
          <p:spPr bwMode="auto">
            <a:xfrm>
              <a:off x="4910554" y="4116232"/>
              <a:ext cx="0" cy="228599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6" name="Straight Connector 15"/>
            <p:cNvCxnSpPr/>
            <p:nvPr/>
          </p:nvCxnSpPr>
          <p:spPr bwMode="auto">
            <a:xfrm flipH="1" flipV="1">
              <a:off x="4910554" y="3430430"/>
              <a:ext cx="2514600" cy="685802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7" name="Straight Connector 16"/>
            <p:cNvCxnSpPr/>
            <p:nvPr/>
          </p:nvCxnSpPr>
          <p:spPr bwMode="auto">
            <a:xfrm flipV="1">
              <a:off x="4910554" y="3454376"/>
              <a:ext cx="2514600" cy="661855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8" name="Straight Connector 17"/>
            <p:cNvCxnSpPr/>
            <p:nvPr/>
          </p:nvCxnSpPr>
          <p:spPr bwMode="auto">
            <a:xfrm>
              <a:off x="7425154" y="4116231"/>
              <a:ext cx="0" cy="426718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9" name="Straight Connector 18"/>
            <p:cNvCxnSpPr/>
            <p:nvPr/>
          </p:nvCxnSpPr>
          <p:spPr bwMode="auto">
            <a:xfrm>
              <a:off x="7425154" y="3022832"/>
              <a:ext cx="0" cy="426718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20" name="Oval 19"/>
            <p:cNvSpPr/>
            <p:nvPr/>
          </p:nvSpPr>
          <p:spPr bwMode="auto">
            <a:xfrm>
              <a:off x="7374354" y="2973231"/>
              <a:ext cx="99454" cy="102296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21" name="Oval 20"/>
            <p:cNvSpPr/>
            <p:nvPr/>
          </p:nvSpPr>
          <p:spPr bwMode="auto">
            <a:xfrm>
              <a:off x="7376500" y="4496535"/>
              <a:ext cx="99454" cy="102296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22" name="Oval 21"/>
            <p:cNvSpPr/>
            <p:nvPr/>
          </p:nvSpPr>
          <p:spPr bwMode="auto">
            <a:xfrm>
              <a:off x="6132929" y="2973231"/>
              <a:ext cx="99454" cy="102296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23" name="Oval 22"/>
            <p:cNvSpPr/>
            <p:nvPr/>
          </p:nvSpPr>
          <p:spPr bwMode="auto">
            <a:xfrm>
              <a:off x="6135075" y="4496535"/>
              <a:ext cx="99454" cy="102296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4275554" y="2487064"/>
              <a:ext cx="3129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  <a:ea typeface="ＭＳ Ｐゴシック" panose="020B0600070205080204" pitchFamily="34" charset="-128"/>
                  <a:cs typeface="+mn-cs"/>
                </a:rPr>
                <a:t>S</a:t>
              </a: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4273408" y="4724400"/>
              <a:ext cx="32733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  <a:ea typeface="ＭＳ Ｐゴシック" panose="020B0600070205080204" pitchFamily="34" charset="-128"/>
                  <a:cs typeface="+mn-cs"/>
                </a:rPr>
                <a:t>R</a:t>
              </a: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7272754" y="4554617"/>
              <a:ext cx="39626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  <a:ea typeface="ＭＳ Ｐゴシック" panose="020B0600070205080204" pitchFamily="34" charset="-128"/>
                  <a:cs typeface="+mn-cs"/>
                </a:rPr>
                <a:t>Q’</a:t>
              </a: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7272754" y="2591729"/>
              <a:ext cx="34817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  <a:ea typeface="ＭＳ Ｐゴシック" panose="020B0600070205080204" pitchFamily="34" charset="-128"/>
                  <a:cs typeface="+mn-cs"/>
                </a:rPr>
                <a:t>Q</a:t>
              </a:r>
            </a:p>
          </p:txBody>
        </p:sp>
        <p:sp>
          <p:nvSpPr>
            <p:cNvPr id="30" name="Delay 29"/>
            <p:cNvSpPr/>
            <p:nvPr/>
          </p:nvSpPr>
          <p:spPr bwMode="auto">
            <a:xfrm>
              <a:off x="3173971" y="2438400"/>
              <a:ext cx="609600" cy="805543"/>
            </a:xfrm>
            <a:prstGeom prst="flowChartDelay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31" name="Delay 30"/>
            <p:cNvSpPr/>
            <p:nvPr/>
          </p:nvSpPr>
          <p:spPr bwMode="auto">
            <a:xfrm>
              <a:off x="3174130" y="4318391"/>
              <a:ext cx="609600" cy="805543"/>
            </a:xfrm>
            <a:prstGeom prst="flowChartDelay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32" name="Oval 31"/>
            <p:cNvSpPr/>
            <p:nvPr/>
          </p:nvSpPr>
          <p:spPr bwMode="auto">
            <a:xfrm>
              <a:off x="3786746" y="2786744"/>
              <a:ext cx="99454" cy="102296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33" name="Oval 32"/>
            <p:cNvSpPr/>
            <p:nvPr/>
          </p:nvSpPr>
          <p:spPr bwMode="auto">
            <a:xfrm>
              <a:off x="3789051" y="4674748"/>
              <a:ext cx="99454" cy="102296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cxnSp>
          <p:nvCxnSpPr>
            <p:cNvPr id="36" name="Straight Connector 35"/>
            <p:cNvCxnSpPr/>
            <p:nvPr/>
          </p:nvCxnSpPr>
          <p:spPr bwMode="auto">
            <a:xfrm>
              <a:off x="3886200" y="4720931"/>
              <a:ext cx="1640132" cy="3469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2" name="Straight Connector 41"/>
            <p:cNvCxnSpPr/>
            <p:nvPr/>
          </p:nvCxnSpPr>
          <p:spPr bwMode="auto">
            <a:xfrm flipV="1">
              <a:off x="2895600" y="3053751"/>
              <a:ext cx="2875" cy="144205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5" name="Straight Connector 44"/>
            <p:cNvCxnSpPr/>
            <p:nvPr/>
          </p:nvCxnSpPr>
          <p:spPr bwMode="auto">
            <a:xfrm>
              <a:off x="2590800" y="3733800"/>
              <a:ext cx="304800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47" name="Oval 46"/>
            <p:cNvSpPr/>
            <p:nvPr/>
          </p:nvSpPr>
          <p:spPr bwMode="auto">
            <a:xfrm>
              <a:off x="2842550" y="3680750"/>
              <a:ext cx="99454" cy="102296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1807583" y="3409518"/>
              <a:ext cx="867545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  <a:ea typeface="ＭＳ Ｐゴシック" panose="020B0600070205080204" pitchFamily="34" charset="-128"/>
                  <a:cs typeface="+mn-cs"/>
                </a:rPr>
                <a:t>Write </a:t>
              </a: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  <a:ea typeface="ＭＳ Ｐゴシック" panose="020B0600070205080204" pitchFamily="34" charset="-128"/>
                  <a:cs typeface="+mn-cs"/>
                </a:rPr>
                <a:t>Enable</a:t>
              </a:r>
            </a:p>
          </p:txBody>
        </p:sp>
        <p:sp>
          <p:nvSpPr>
            <p:cNvPr id="49" name="Oval 48"/>
            <p:cNvSpPr/>
            <p:nvPr/>
          </p:nvSpPr>
          <p:spPr bwMode="auto">
            <a:xfrm>
              <a:off x="3070440" y="4886924"/>
              <a:ext cx="99454" cy="102296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cxnSp>
          <p:nvCxnSpPr>
            <p:cNvPr id="50" name="Straight Connector 49"/>
            <p:cNvCxnSpPr/>
            <p:nvPr/>
          </p:nvCxnSpPr>
          <p:spPr bwMode="auto">
            <a:xfrm flipV="1">
              <a:off x="1545931" y="4933750"/>
              <a:ext cx="1522119" cy="4322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3" name="Straight Connector 52"/>
            <p:cNvCxnSpPr/>
            <p:nvPr/>
          </p:nvCxnSpPr>
          <p:spPr bwMode="auto">
            <a:xfrm flipV="1">
              <a:off x="838200" y="2646948"/>
              <a:ext cx="2352575" cy="1603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5" name="Straight Connector 54"/>
            <p:cNvCxnSpPr/>
            <p:nvPr/>
          </p:nvCxnSpPr>
          <p:spPr bwMode="auto">
            <a:xfrm flipH="1" flipV="1">
              <a:off x="1550984" y="2654061"/>
              <a:ext cx="3208" cy="2286802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58" name="TextBox 57"/>
            <p:cNvSpPr txBox="1"/>
            <p:nvPr/>
          </p:nvSpPr>
          <p:spPr>
            <a:xfrm>
              <a:off x="533400" y="2450068"/>
              <a:ext cx="35137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  <a:ea typeface="ＭＳ Ｐゴシック" panose="020B0600070205080204" pitchFamily="34" charset="-128"/>
                  <a:cs typeface="+mn-cs"/>
                </a:rPr>
                <a:t>D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01124185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Gated D Latch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39</a:t>
            </a:fld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533400" y="1828800"/>
            <a:ext cx="6564086" cy="2193231"/>
            <a:chOff x="533400" y="2397015"/>
            <a:chExt cx="7425154" cy="2798669"/>
          </a:xfrm>
        </p:grpSpPr>
        <p:cxnSp>
          <p:nvCxnSpPr>
            <p:cNvPr id="6" name="Straight Connector 5"/>
            <p:cNvCxnSpPr/>
            <p:nvPr/>
          </p:nvCxnSpPr>
          <p:spPr bwMode="auto">
            <a:xfrm>
              <a:off x="2895600" y="4496535"/>
              <a:ext cx="304800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7" name="Straight Connector 6"/>
            <p:cNvCxnSpPr/>
            <p:nvPr/>
          </p:nvCxnSpPr>
          <p:spPr bwMode="auto">
            <a:xfrm>
              <a:off x="2895600" y="3048000"/>
              <a:ext cx="304800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8" name="Straight Connector 7"/>
            <p:cNvCxnSpPr/>
            <p:nvPr/>
          </p:nvCxnSpPr>
          <p:spPr bwMode="auto">
            <a:xfrm>
              <a:off x="3880022" y="2833816"/>
              <a:ext cx="1640132" cy="3469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9" name="Straight Connector 8"/>
            <p:cNvCxnSpPr/>
            <p:nvPr/>
          </p:nvCxnSpPr>
          <p:spPr bwMode="auto">
            <a:xfrm>
              <a:off x="6129754" y="3027658"/>
              <a:ext cx="1828800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0" name="Straight Connector 9"/>
            <p:cNvCxnSpPr/>
            <p:nvPr/>
          </p:nvCxnSpPr>
          <p:spPr bwMode="auto">
            <a:xfrm>
              <a:off x="6129754" y="4542949"/>
              <a:ext cx="1828800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1" name="Delay 10"/>
            <p:cNvSpPr/>
            <p:nvPr/>
          </p:nvSpPr>
          <p:spPr bwMode="auto">
            <a:xfrm>
              <a:off x="5520154" y="2624887"/>
              <a:ext cx="609600" cy="805543"/>
            </a:xfrm>
            <a:prstGeom prst="flowChartDelay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2" name="Delay 11"/>
            <p:cNvSpPr/>
            <p:nvPr/>
          </p:nvSpPr>
          <p:spPr bwMode="auto">
            <a:xfrm>
              <a:off x="5520154" y="4140178"/>
              <a:ext cx="609600" cy="805543"/>
            </a:xfrm>
            <a:prstGeom prst="flowChartDelay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 bwMode="auto">
            <a:xfrm>
              <a:off x="4910554" y="4344831"/>
              <a:ext cx="609600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4" name="Straight Connector 13"/>
            <p:cNvCxnSpPr/>
            <p:nvPr/>
          </p:nvCxnSpPr>
          <p:spPr bwMode="auto">
            <a:xfrm>
              <a:off x="4910554" y="3201831"/>
              <a:ext cx="609600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5" name="Straight Connector 14"/>
            <p:cNvCxnSpPr/>
            <p:nvPr/>
          </p:nvCxnSpPr>
          <p:spPr bwMode="auto">
            <a:xfrm>
              <a:off x="4910554" y="3201831"/>
              <a:ext cx="0" cy="228599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6" name="Straight Connector 15"/>
            <p:cNvCxnSpPr/>
            <p:nvPr/>
          </p:nvCxnSpPr>
          <p:spPr bwMode="auto">
            <a:xfrm>
              <a:off x="4910554" y="4116232"/>
              <a:ext cx="0" cy="228599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7" name="Straight Connector 16"/>
            <p:cNvCxnSpPr/>
            <p:nvPr/>
          </p:nvCxnSpPr>
          <p:spPr bwMode="auto">
            <a:xfrm flipH="1" flipV="1">
              <a:off x="4910554" y="3430430"/>
              <a:ext cx="2514600" cy="685802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8" name="Straight Connector 17"/>
            <p:cNvCxnSpPr/>
            <p:nvPr/>
          </p:nvCxnSpPr>
          <p:spPr bwMode="auto">
            <a:xfrm flipV="1">
              <a:off x="4910554" y="3454376"/>
              <a:ext cx="2514600" cy="661855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9" name="Straight Connector 18"/>
            <p:cNvCxnSpPr/>
            <p:nvPr/>
          </p:nvCxnSpPr>
          <p:spPr bwMode="auto">
            <a:xfrm>
              <a:off x="7425154" y="4116231"/>
              <a:ext cx="0" cy="426718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0" name="Straight Connector 19"/>
            <p:cNvCxnSpPr/>
            <p:nvPr/>
          </p:nvCxnSpPr>
          <p:spPr bwMode="auto">
            <a:xfrm>
              <a:off x="7425154" y="3022832"/>
              <a:ext cx="0" cy="426718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21" name="Oval 20"/>
            <p:cNvSpPr/>
            <p:nvPr/>
          </p:nvSpPr>
          <p:spPr bwMode="auto">
            <a:xfrm>
              <a:off x="7374354" y="2973231"/>
              <a:ext cx="99454" cy="102296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22" name="Oval 21"/>
            <p:cNvSpPr/>
            <p:nvPr/>
          </p:nvSpPr>
          <p:spPr bwMode="auto">
            <a:xfrm>
              <a:off x="7376500" y="4496535"/>
              <a:ext cx="99454" cy="102296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23" name="Oval 22"/>
            <p:cNvSpPr/>
            <p:nvPr/>
          </p:nvSpPr>
          <p:spPr bwMode="auto">
            <a:xfrm>
              <a:off x="6132929" y="2973231"/>
              <a:ext cx="99454" cy="102296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24" name="Oval 23"/>
            <p:cNvSpPr/>
            <p:nvPr/>
          </p:nvSpPr>
          <p:spPr bwMode="auto">
            <a:xfrm>
              <a:off x="6135075" y="4496535"/>
              <a:ext cx="99454" cy="102296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4275554" y="2397015"/>
              <a:ext cx="353953" cy="47128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  <a:ea typeface="ＭＳ Ｐゴシック" panose="020B0600070205080204" pitchFamily="34" charset="-128"/>
                  <a:cs typeface="+mn-cs"/>
                </a:rPr>
                <a:t>S</a:t>
              </a: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4273408" y="4724399"/>
              <a:ext cx="370273" cy="47128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  <a:ea typeface="ＭＳ Ｐゴシック" panose="020B0600070205080204" pitchFamily="34" charset="-128"/>
                  <a:cs typeface="+mn-cs"/>
                </a:rPr>
                <a:t>R</a:t>
              </a: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7272754" y="4554616"/>
              <a:ext cx="448243" cy="47128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  <a:ea typeface="ＭＳ Ｐゴシック" panose="020B0600070205080204" pitchFamily="34" charset="-128"/>
                  <a:cs typeface="+mn-cs"/>
                </a:rPr>
                <a:t>Q’</a:t>
              </a: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7272754" y="2591729"/>
              <a:ext cx="393845" cy="47128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  <a:ea typeface="ＭＳ Ｐゴシック" panose="020B0600070205080204" pitchFamily="34" charset="-128"/>
                  <a:cs typeface="+mn-cs"/>
                </a:rPr>
                <a:t>Q</a:t>
              </a:r>
            </a:p>
          </p:txBody>
        </p:sp>
        <p:sp>
          <p:nvSpPr>
            <p:cNvPr id="31" name="Delay 30"/>
            <p:cNvSpPr/>
            <p:nvPr/>
          </p:nvSpPr>
          <p:spPr bwMode="auto">
            <a:xfrm>
              <a:off x="3173971" y="2438400"/>
              <a:ext cx="609600" cy="805543"/>
            </a:xfrm>
            <a:prstGeom prst="flowChartDelay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32" name="Delay 31"/>
            <p:cNvSpPr/>
            <p:nvPr/>
          </p:nvSpPr>
          <p:spPr bwMode="auto">
            <a:xfrm>
              <a:off x="3174130" y="4318391"/>
              <a:ext cx="609600" cy="805543"/>
            </a:xfrm>
            <a:prstGeom prst="flowChartDelay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33" name="Oval 32"/>
            <p:cNvSpPr/>
            <p:nvPr/>
          </p:nvSpPr>
          <p:spPr bwMode="auto">
            <a:xfrm>
              <a:off x="3786746" y="2786744"/>
              <a:ext cx="99454" cy="102296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34" name="Oval 33"/>
            <p:cNvSpPr/>
            <p:nvPr/>
          </p:nvSpPr>
          <p:spPr bwMode="auto">
            <a:xfrm>
              <a:off x="3789051" y="4674748"/>
              <a:ext cx="99454" cy="102296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cxnSp>
          <p:nvCxnSpPr>
            <p:cNvPr id="35" name="Straight Connector 34"/>
            <p:cNvCxnSpPr/>
            <p:nvPr/>
          </p:nvCxnSpPr>
          <p:spPr bwMode="auto">
            <a:xfrm>
              <a:off x="3886200" y="4720931"/>
              <a:ext cx="1640132" cy="3469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6" name="Straight Connector 35"/>
            <p:cNvCxnSpPr/>
            <p:nvPr/>
          </p:nvCxnSpPr>
          <p:spPr bwMode="auto">
            <a:xfrm flipV="1">
              <a:off x="2895600" y="3053751"/>
              <a:ext cx="2875" cy="144205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7" name="Straight Connector 36"/>
            <p:cNvCxnSpPr/>
            <p:nvPr/>
          </p:nvCxnSpPr>
          <p:spPr bwMode="auto">
            <a:xfrm>
              <a:off x="2590800" y="3733800"/>
              <a:ext cx="304800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38" name="Oval 37"/>
            <p:cNvSpPr/>
            <p:nvPr/>
          </p:nvSpPr>
          <p:spPr bwMode="auto">
            <a:xfrm>
              <a:off x="2842550" y="3680750"/>
              <a:ext cx="99454" cy="102296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1807583" y="3409519"/>
              <a:ext cx="981348" cy="8247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  <a:ea typeface="ＭＳ Ｐゴシック" panose="020B0600070205080204" pitchFamily="34" charset="-128"/>
                  <a:cs typeface="+mn-cs"/>
                </a:rPr>
                <a:t>Write </a:t>
              </a: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  <a:ea typeface="ＭＳ Ｐゴシック" panose="020B0600070205080204" pitchFamily="34" charset="-128"/>
                  <a:cs typeface="+mn-cs"/>
                </a:rPr>
                <a:t>Enable</a:t>
              </a:r>
            </a:p>
          </p:txBody>
        </p:sp>
        <p:sp>
          <p:nvSpPr>
            <p:cNvPr id="40" name="Oval 39"/>
            <p:cNvSpPr/>
            <p:nvPr/>
          </p:nvSpPr>
          <p:spPr bwMode="auto">
            <a:xfrm>
              <a:off x="3070440" y="4886924"/>
              <a:ext cx="99454" cy="102296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cxnSp>
          <p:nvCxnSpPr>
            <p:cNvPr id="41" name="Straight Connector 40"/>
            <p:cNvCxnSpPr/>
            <p:nvPr/>
          </p:nvCxnSpPr>
          <p:spPr bwMode="auto">
            <a:xfrm flipV="1">
              <a:off x="1545931" y="4933750"/>
              <a:ext cx="1522119" cy="4322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2" name="Straight Connector 41"/>
            <p:cNvCxnSpPr/>
            <p:nvPr/>
          </p:nvCxnSpPr>
          <p:spPr bwMode="auto">
            <a:xfrm flipV="1">
              <a:off x="838200" y="2646948"/>
              <a:ext cx="2352575" cy="1603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3" name="Straight Connector 42"/>
            <p:cNvCxnSpPr/>
            <p:nvPr/>
          </p:nvCxnSpPr>
          <p:spPr bwMode="auto">
            <a:xfrm flipH="1" flipV="1">
              <a:off x="1550984" y="2654061"/>
              <a:ext cx="3208" cy="2286802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44" name="TextBox 43"/>
            <p:cNvSpPr txBox="1"/>
            <p:nvPr/>
          </p:nvSpPr>
          <p:spPr>
            <a:xfrm>
              <a:off x="533400" y="2450068"/>
              <a:ext cx="386592" cy="47128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  <a:ea typeface="ＭＳ Ｐゴシック" panose="020B0600070205080204" pitchFamily="34" charset="-128"/>
                  <a:cs typeface="+mn-cs"/>
                </a:rPr>
                <a:t>D</a:t>
              </a:r>
            </a:p>
          </p:txBody>
        </p:sp>
      </p:grpSp>
      <p:graphicFrame>
        <p:nvGraphicFramePr>
          <p:cNvPr id="45" name="Table 44"/>
          <p:cNvGraphicFramePr>
            <a:graphicFrameLocks noGrp="1"/>
          </p:cNvGraphicFramePr>
          <p:nvPr>
            <p:extLst/>
          </p:nvPr>
        </p:nvGraphicFramePr>
        <p:xfrm>
          <a:off x="5773108" y="4038601"/>
          <a:ext cx="2832729" cy="220980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83535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9075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0661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89395">
                <a:tc gridSpan="2">
                  <a:txBody>
                    <a:bodyPr/>
                    <a:lstStyle/>
                    <a:p>
                      <a:pPr algn="ctr"/>
                      <a:r>
                        <a:rPr lang="en-US" dirty="0"/>
                        <a:t>Input</a:t>
                      </a:r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Output</a:t>
                      </a: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89395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WE</a:t>
                      </a:r>
                    </a:p>
                  </a:txBody>
                  <a:tcPr>
                    <a:solidFill>
                      <a:srgbClr val="3B812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D</a:t>
                      </a:r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3B812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Q</a:t>
                      </a: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3B812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</a:t>
                      </a:r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/>
                        <a:t>Q</a:t>
                      </a:r>
                      <a:r>
                        <a:rPr lang="en-US" baseline="-25000" dirty="0" err="1"/>
                        <a:t>prev</a:t>
                      </a:r>
                      <a:endParaRPr lang="en-US" baseline="-250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</a:t>
                      </a:r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/>
                        <a:t>Q</a:t>
                      </a:r>
                      <a:r>
                        <a:rPr lang="en-US" baseline="-25000" dirty="0" err="1"/>
                        <a:t>prev</a:t>
                      </a:r>
                      <a:endParaRPr lang="en-US" baseline="-250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</a:t>
                      </a:r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</a:t>
                      </a: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22762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</a:t>
                      </a:r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</a:t>
                      </a: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1494534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401A55-FD79-CC49-AC49-E1BE983CB7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Assignment: Required</a:t>
            </a:r>
            <a:r>
              <a:rPr lang="en-US" dirty="0"/>
              <a:t> Lecture Video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176DE0A-2252-914B-BB94-3FF62B0FDDB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14400"/>
            <a:ext cx="8763000" cy="5193723"/>
          </a:xfrm>
        </p:spPr>
        <p:txBody>
          <a:bodyPr/>
          <a:lstStyle/>
          <a:p>
            <a:r>
              <a:rPr lang="en-US" dirty="0">
                <a:solidFill>
                  <a:srgbClr val="0000FF"/>
                </a:solidFill>
              </a:rPr>
              <a:t>Why study computer architecture?</a:t>
            </a:r>
          </a:p>
          <a:p>
            <a:r>
              <a:rPr lang="en-US" dirty="0"/>
              <a:t>Why is it important?</a:t>
            </a:r>
          </a:p>
          <a:p>
            <a:r>
              <a:rPr lang="en-US" b="1" dirty="0"/>
              <a:t>Future Computing Architectures</a:t>
            </a:r>
          </a:p>
          <a:p>
            <a:endParaRPr lang="en-US" sz="1800" dirty="0"/>
          </a:p>
          <a:p>
            <a:r>
              <a:rPr lang="en-US" b="1" dirty="0">
                <a:solidFill>
                  <a:srgbClr val="FF0000"/>
                </a:solidFill>
              </a:rPr>
              <a:t>Required Assignment</a:t>
            </a:r>
          </a:p>
          <a:p>
            <a:pPr lvl="1"/>
            <a:r>
              <a:rPr lang="en-US" b="1" dirty="0"/>
              <a:t>Watch </a:t>
            </a:r>
            <a:r>
              <a:rPr lang="en-US" dirty="0"/>
              <a:t>Prof. </a:t>
            </a:r>
            <a:r>
              <a:rPr lang="en-US" dirty="0" err="1"/>
              <a:t>Mutlu’s</a:t>
            </a:r>
            <a:r>
              <a:rPr lang="en-US" dirty="0"/>
              <a:t> inaugural lecture at ETH and understand it</a:t>
            </a:r>
          </a:p>
          <a:p>
            <a:pPr lvl="1"/>
            <a:r>
              <a:rPr lang="en-US" dirty="0">
                <a:hlinkClick r:id="rId2"/>
              </a:rPr>
              <a:t>https://www.youtube.com/watch?v=kgiZlSOcGFM</a:t>
            </a:r>
            <a:endParaRPr lang="en-US" dirty="0"/>
          </a:p>
          <a:p>
            <a:pPr lvl="1"/>
            <a:endParaRPr lang="en-US" dirty="0"/>
          </a:p>
          <a:p>
            <a:r>
              <a:rPr lang="en-US" b="1" dirty="0">
                <a:solidFill>
                  <a:srgbClr val="0000FF"/>
                </a:solidFill>
              </a:rPr>
              <a:t>Optional Assignment – for 1% extra credit</a:t>
            </a:r>
          </a:p>
          <a:p>
            <a:pPr lvl="1"/>
            <a:r>
              <a:rPr lang="en-US" b="1" dirty="0"/>
              <a:t>Write a 1-page summary </a:t>
            </a:r>
            <a:r>
              <a:rPr lang="en-US" dirty="0"/>
              <a:t>of the lecture and email us</a:t>
            </a:r>
          </a:p>
          <a:p>
            <a:pPr lvl="2"/>
            <a:r>
              <a:rPr lang="en-US" dirty="0"/>
              <a:t>What are your key takeaways?</a:t>
            </a:r>
          </a:p>
          <a:p>
            <a:pPr lvl="2"/>
            <a:r>
              <a:rPr lang="en-US" dirty="0"/>
              <a:t>What did you learn?</a:t>
            </a:r>
          </a:p>
          <a:p>
            <a:pPr lvl="2"/>
            <a:r>
              <a:rPr lang="en-US" dirty="0"/>
              <a:t>What did you like or dislike?</a:t>
            </a:r>
          </a:p>
          <a:p>
            <a:pPr lvl="2"/>
            <a:r>
              <a:rPr lang="en-US" dirty="0"/>
              <a:t>Submit your summary to </a:t>
            </a:r>
            <a:r>
              <a:rPr lang="en-US" dirty="0">
                <a:hlinkClick r:id="rId3"/>
              </a:rPr>
              <a:t>Moodle</a:t>
            </a:r>
            <a:r>
              <a:rPr lang="en-US" dirty="0"/>
              <a:t> – Deadline: March 25</a:t>
            </a:r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C357886-5517-F547-AA72-70E057C879E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65943418"/>
      </p:ext>
    </p:extLst>
  </p:cSld>
  <p:clrMapOvr>
    <a:masterClrMapping/>
  </p:clrMapOvr>
  <p:transition/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D5541A-6E50-4E10-9A0D-0173EADF0A3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The Register</a:t>
            </a: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596F28-B373-4613-A3E5-37E376E1EE0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BEF67B4-941F-4736-A122-66E8AE1B4197}" type="slidenum">
              <a:rPr kumimoji="0" lang="en-US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40</a:t>
            </a:fld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77681541"/>
      </p:ext>
    </p:extLst>
  </p:cSld>
  <p:clrMapOvr>
    <a:masterClrMapping/>
  </p:clrMapOvr>
  <p:transition/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Register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41</a:t>
            </a:fld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grpSp>
        <p:nvGrpSpPr>
          <p:cNvPr id="5" name="Group 4"/>
          <p:cNvGrpSpPr/>
          <p:nvPr/>
        </p:nvGrpSpPr>
        <p:grpSpPr>
          <a:xfrm rot="5400000">
            <a:off x="427875" y="3975723"/>
            <a:ext cx="2618810" cy="1066800"/>
            <a:chOff x="838200" y="2438400"/>
            <a:chExt cx="7120354" cy="2685534"/>
          </a:xfrm>
        </p:grpSpPr>
        <p:cxnSp>
          <p:nvCxnSpPr>
            <p:cNvPr id="6" name="Straight Connector 5"/>
            <p:cNvCxnSpPr/>
            <p:nvPr/>
          </p:nvCxnSpPr>
          <p:spPr bwMode="auto">
            <a:xfrm>
              <a:off x="2895600" y="4496535"/>
              <a:ext cx="304800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7" name="Straight Connector 6"/>
            <p:cNvCxnSpPr/>
            <p:nvPr/>
          </p:nvCxnSpPr>
          <p:spPr bwMode="auto">
            <a:xfrm>
              <a:off x="2895600" y="3048000"/>
              <a:ext cx="304800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8" name="Straight Connector 7"/>
            <p:cNvCxnSpPr/>
            <p:nvPr/>
          </p:nvCxnSpPr>
          <p:spPr bwMode="auto">
            <a:xfrm>
              <a:off x="3880022" y="2833816"/>
              <a:ext cx="1640132" cy="3469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9" name="Straight Connector 8"/>
            <p:cNvCxnSpPr/>
            <p:nvPr/>
          </p:nvCxnSpPr>
          <p:spPr bwMode="auto">
            <a:xfrm>
              <a:off x="6129754" y="3027658"/>
              <a:ext cx="1828800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0" name="Straight Connector 9"/>
            <p:cNvCxnSpPr/>
            <p:nvPr/>
          </p:nvCxnSpPr>
          <p:spPr bwMode="auto">
            <a:xfrm flipV="1">
              <a:off x="6129755" y="4537806"/>
              <a:ext cx="1292238" cy="5146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1" name="Delay 10"/>
            <p:cNvSpPr/>
            <p:nvPr/>
          </p:nvSpPr>
          <p:spPr bwMode="auto">
            <a:xfrm>
              <a:off x="5520152" y="2624887"/>
              <a:ext cx="609600" cy="805543"/>
            </a:xfrm>
            <a:prstGeom prst="flowChartDelay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2" name="Delay 11"/>
            <p:cNvSpPr/>
            <p:nvPr/>
          </p:nvSpPr>
          <p:spPr bwMode="auto">
            <a:xfrm>
              <a:off x="5520154" y="4140178"/>
              <a:ext cx="609600" cy="805543"/>
            </a:xfrm>
            <a:prstGeom prst="flowChartDelay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 bwMode="auto">
            <a:xfrm>
              <a:off x="4910554" y="4344831"/>
              <a:ext cx="609600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4" name="Straight Connector 13"/>
            <p:cNvCxnSpPr/>
            <p:nvPr/>
          </p:nvCxnSpPr>
          <p:spPr bwMode="auto">
            <a:xfrm>
              <a:off x="4910554" y="3201831"/>
              <a:ext cx="609600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5" name="Straight Connector 14"/>
            <p:cNvCxnSpPr/>
            <p:nvPr/>
          </p:nvCxnSpPr>
          <p:spPr bwMode="auto">
            <a:xfrm>
              <a:off x="4910554" y="3201831"/>
              <a:ext cx="0" cy="228599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6" name="Straight Connector 15"/>
            <p:cNvCxnSpPr/>
            <p:nvPr/>
          </p:nvCxnSpPr>
          <p:spPr bwMode="auto">
            <a:xfrm>
              <a:off x="4910554" y="4116232"/>
              <a:ext cx="0" cy="228599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7" name="Straight Connector 16"/>
            <p:cNvCxnSpPr/>
            <p:nvPr/>
          </p:nvCxnSpPr>
          <p:spPr bwMode="auto">
            <a:xfrm flipH="1" flipV="1">
              <a:off x="4910554" y="3430430"/>
              <a:ext cx="2514600" cy="685802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8" name="Straight Connector 17"/>
            <p:cNvCxnSpPr/>
            <p:nvPr/>
          </p:nvCxnSpPr>
          <p:spPr bwMode="auto">
            <a:xfrm flipV="1">
              <a:off x="4910554" y="3454376"/>
              <a:ext cx="2514600" cy="661855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9" name="Straight Connector 18"/>
            <p:cNvCxnSpPr/>
            <p:nvPr/>
          </p:nvCxnSpPr>
          <p:spPr bwMode="auto">
            <a:xfrm>
              <a:off x="7425154" y="4116231"/>
              <a:ext cx="0" cy="426718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0" name="Straight Connector 19"/>
            <p:cNvCxnSpPr/>
            <p:nvPr/>
          </p:nvCxnSpPr>
          <p:spPr bwMode="auto">
            <a:xfrm>
              <a:off x="7425154" y="3022832"/>
              <a:ext cx="0" cy="426718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21" name="Oval 20"/>
            <p:cNvSpPr/>
            <p:nvPr/>
          </p:nvSpPr>
          <p:spPr bwMode="auto">
            <a:xfrm>
              <a:off x="7374354" y="2973231"/>
              <a:ext cx="99454" cy="102296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23" name="Oval 22"/>
            <p:cNvSpPr/>
            <p:nvPr/>
          </p:nvSpPr>
          <p:spPr bwMode="auto">
            <a:xfrm>
              <a:off x="6132929" y="2973231"/>
              <a:ext cx="99454" cy="102296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24" name="Oval 23"/>
            <p:cNvSpPr/>
            <p:nvPr/>
          </p:nvSpPr>
          <p:spPr bwMode="auto">
            <a:xfrm>
              <a:off x="6135075" y="4496535"/>
              <a:ext cx="99454" cy="102296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31" name="Delay 30"/>
            <p:cNvSpPr/>
            <p:nvPr/>
          </p:nvSpPr>
          <p:spPr bwMode="auto">
            <a:xfrm>
              <a:off x="3173968" y="2438400"/>
              <a:ext cx="609600" cy="805543"/>
            </a:xfrm>
            <a:prstGeom prst="flowChartDelay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32" name="Delay 31"/>
            <p:cNvSpPr/>
            <p:nvPr/>
          </p:nvSpPr>
          <p:spPr bwMode="auto">
            <a:xfrm>
              <a:off x="3174130" y="4318391"/>
              <a:ext cx="609600" cy="805543"/>
            </a:xfrm>
            <a:prstGeom prst="flowChartDelay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33" name="Oval 32"/>
            <p:cNvSpPr/>
            <p:nvPr/>
          </p:nvSpPr>
          <p:spPr bwMode="auto">
            <a:xfrm>
              <a:off x="3786746" y="2786744"/>
              <a:ext cx="99454" cy="102296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34" name="Oval 33"/>
            <p:cNvSpPr/>
            <p:nvPr/>
          </p:nvSpPr>
          <p:spPr bwMode="auto">
            <a:xfrm>
              <a:off x="3789051" y="4674748"/>
              <a:ext cx="99454" cy="102296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cxnSp>
          <p:nvCxnSpPr>
            <p:cNvPr id="35" name="Straight Connector 34"/>
            <p:cNvCxnSpPr/>
            <p:nvPr/>
          </p:nvCxnSpPr>
          <p:spPr bwMode="auto">
            <a:xfrm>
              <a:off x="3886200" y="4720931"/>
              <a:ext cx="1640132" cy="3469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6" name="Straight Connector 35"/>
            <p:cNvCxnSpPr/>
            <p:nvPr/>
          </p:nvCxnSpPr>
          <p:spPr bwMode="auto">
            <a:xfrm flipV="1">
              <a:off x="2895600" y="3053751"/>
              <a:ext cx="2875" cy="144205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7" name="Straight Connector 36"/>
            <p:cNvCxnSpPr/>
            <p:nvPr/>
          </p:nvCxnSpPr>
          <p:spPr bwMode="auto">
            <a:xfrm>
              <a:off x="2590800" y="3733800"/>
              <a:ext cx="304800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38" name="Oval 37"/>
            <p:cNvSpPr/>
            <p:nvPr/>
          </p:nvSpPr>
          <p:spPr bwMode="auto">
            <a:xfrm>
              <a:off x="2842550" y="3680750"/>
              <a:ext cx="99454" cy="102296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40" name="Oval 39"/>
            <p:cNvSpPr/>
            <p:nvPr/>
          </p:nvSpPr>
          <p:spPr bwMode="auto">
            <a:xfrm>
              <a:off x="3070440" y="4886924"/>
              <a:ext cx="99454" cy="102296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cxnSp>
          <p:nvCxnSpPr>
            <p:cNvPr id="41" name="Straight Connector 40"/>
            <p:cNvCxnSpPr/>
            <p:nvPr/>
          </p:nvCxnSpPr>
          <p:spPr bwMode="auto">
            <a:xfrm flipV="1">
              <a:off x="1545931" y="4933750"/>
              <a:ext cx="1522119" cy="4322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2" name="Straight Connector 41"/>
            <p:cNvCxnSpPr/>
            <p:nvPr/>
          </p:nvCxnSpPr>
          <p:spPr bwMode="auto">
            <a:xfrm flipV="1">
              <a:off x="838200" y="2646948"/>
              <a:ext cx="2352575" cy="1603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3" name="Straight Connector 42"/>
            <p:cNvCxnSpPr/>
            <p:nvPr/>
          </p:nvCxnSpPr>
          <p:spPr bwMode="auto">
            <a:xfrm flipH="1" flipV="1">
              <a:off x="1550984" y="2654061"/>
              <a:ext cx="3208" cy="2286802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47" name="TextBox 46"/>
          <p:cNvSpPr txBox="1"/>
          <p:nvPr/>
        </p:nvSpPr>
        <p:spPr>
          <a:xfrm>
            <a:off x="2009322" y="2847670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D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1851058" y="5802186"/>
            <a:ext cx="3481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Q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308614" y="1093608"/>
            <a:ext cx="6640344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rPr>
              <a:t>How can we use D latches to store </a:t>
            </a: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rPr>
              <a:t>more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rPr>
              <a:t> 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rPr>
              <a:t>data?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rPr>
              <a:t>Use </a:t>
            </a: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rPr>
              <a:t>more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rPr>
              <a:t> D latches!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rPr>
              <a:t>A single WE signal for all latches for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rPr>
              <a:t>simultaneous writes</a:t>
            </a:r>
          </a:p>
        </p:txBody>
      </p:sp>
      <p:grpSp>
        <p:nvGrpSpPr>
          <p:cNvPr id="50" name="Group 49"/>
          <p:cNvGrpSpPr/>
          <p:nvPr/>
        </p:nvGrpSpPr>
        <p:grpSpPr>
          <a:xfrm rot="5400000">
            <a:off x="1596549" y="3975723"/>
            <a:ext cx="2618810" cy="1066800"/>
            <a:chOff x="838200" y="2438400"/>
            <a:chExt cx="7120354" cy="2685534"/>
          </a:xfrm>
        </p:grpSpPr>
        <p:cxnSp>
          <p:nvCxnSpPr>
            <p:cNvPr id="51" name="Straight Connector 50"/>
            <p:cNvCxnSpPr/>
            <p:nvPr/>
          </p:nvCxnSpPr>
          <p:spPr bwMode="auto">
            <a:xfrm>
              <a:off x="2895600" y="4496535"/>
              <a:ext cx="304800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2" name="Straight Connector 51"/>
            <p:cNvCxnSpPr/>
            <p:nvPr/>
          </p:nvCxnSpPr>
          <p:spPr bwMode="auto">
            <a:xfrm>
              <a:off x="2895600" y="3048000"/>
              <a:ext cx="304800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3" name="Straight Connector 52"/>
            <p:cNvCxnSpPr/>
            <p:nvPr/>
          </p:nvCxnSpPr>
          <p:spPr bwMode="auto">
            <a:xfrm>
              <a:off x="3880022" y="2833816"/>
              <a:ext cx="1640132" cy="3469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4" name="Straight Connector 53"/>
            <p:cNvCxnSpPr/>
            <p:nvPr/>
          </p:nvCxnSpPr>
          <p:spPr bwMode="auto">
            <a:xfrm>
              <a:off x="6129754" y="3027658"/>
              <a:ext cx="1828800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5" name="Straight Connector 54"/>
            <p:cNvCxnSpPr/>
            <p:nvPr/>
          </p:nvCxnSpPr>
          <p:spPr bwMode="auto">
            <a:xfrm flipV="1">
              <a:off x="6129755" y="4537806"/>
              <a:ext cx="1292238" cy="5146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56" name="Delay 55"/>
            <p:cNvSpPr/>
            <p:nvPr/>
          </p:nvSpPr>
          <p:spPr bwMode="auto">
            <a:xfrm>
              <a:off x="5520152" y="2624887"/>
              <a:ext cx="609600" cy="805543"/>
            </a:xfrm>
            <a:prstGeom prst="flowChartDelay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57" name="Delay 56"/>
            <p:cNvSpPr/>
            <p:nvPr/>
          </p:nvSpPr>
          <p:spPr bwMode="auto">
            <a:xfrm>
              <a:off x="5520154" y="4140178"/>
              <a:ext cx="609600" cy="805543"/>
            </a:xfrm>
            <a:prstGeom prst="flowChartDelay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cxnSp>
          <p:nvCxnSpPr>
            <p:cNvPr id="58" name="Straight Connector 57"/>
            <p:cNvCxnSpPr/>
            <p:nvPr/>
          </p:nvCxnSpPr>
          <p:spPr bwMode="auto">
            <a:xfrm>
              <a:off x="4910554" y="4344831"/>
              <a:ext cx="609600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9" name="Straight Connector 58"/>
            <p:cNvCxnSpPr/>
            <p:nvPr/>
          </p:nvCxnSpPr>
          <p:spPr bwMode="auto">
            <a:xfrm>
              <a:off x="4910554" y="3201831"/>
              <a:ext cx="609600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0" name="Straight Connector 59"/>
            <p:cNvCxnSpPr/>
            <p:nvPr/>
          </p:nvCxnSpPr>
          <p:spPr bwMode="auto">
            <a:xfrm>
              <a:off x="4910554" y="3201831"/>
              <a:ext cx="0" cy="228599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1" name="Straight Connector 60"/>
            <p:cNvCxnSpPr/>
            <p:nvPr/>
          </p:nvCxnSpPr>
          <p:spPr bwMode="auto">
            <a:xfrm>
              <a:off x="4910554" y="4116232"/>
              <a:ext cx="0" cy="228599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2" name="Straight Connector 61"/>
            <p:cNvCxnSpPr/>
            <p:nvPr/>
          </p:nvCxnSpPr>
          <p:spPr bwMode="auto">
            <a:xfrm flipH="1" flipV="1">
              <a:off x="4910554" y="3430430"/>
              <a:ext cx="2514600" cy="685802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3" name="Straight Connector 62"/>
            <p:cNvCxnSpPr/>
            <p:nvPr/>
          </p:nvCxnSpPr>
          <p:spPr bwMode="auto">
            <a:xfrm flipV="1">
              <a:off x="4910554" y="3454376"/>
              <a:ext cx="2514600" cy="661855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4" name="Straight Connector 63"/>
            <p:cNvCxnSpPr/>
            <p:nvPr/>
          </p:nvCxnSpPr>
          <p:spPr bwMode="auto">
            <a:xfrm>
              <a:off x="7425154" y="4116231"/>
              <a:ext cx="0" cy="426718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5" name="Straight Connector 64"/>
            <p:cNvCxnSpPr/>
            <p:nvPr/>
          </p:nvCxnSpPr>
          <p:spPr bwMode="auto">
            <a:xfrm>
              <a:off x="7425154" y="3022832"/>
              <a:ext cx="0" cy="426718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66" name="Oval 65"/>
            <p:cNvSpPr/>
            <p:nvPr/>
          </p:nvSpPr>
          <p:spPr bwMode="auto">
            <a:xfrm>
              <a:off x="7374354" y="2973231"/>
              <a:ext cx="99454" cy="102296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67" name="Oval 66"/>
            <p:cNvSpPr/>
            <p:nvPr/>
          </p:nvSpPr>
          <p:spPr bwMode="auto">
            <a:xfrm>
              <a:off x="6132929" y="2973231"/>
              <a:ext cx="99454" cy="102296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68" name="Oval 67"/>
            <p:cNvSpPr/>
            <p:nvPr/>
          </p:nvSpPr>
          <p:spPr bwMode="auto">
            <a:xfrm>
              <a:off x="6135075" y="4496535"/>
              <a:ext cx="99454" cy="102296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69" name="Delay 68"/>
            <p:cNvSpPr/>
            <p:nvPr/>
          </p:nvSpPr>
          <p:spPr bwMode="auto">
            <a:xfrm>
              <a:off x="3173968" y="2438400"/>
              <a:ext cx="609600" cy="805543"/>
            </a:xfrm>
            <a:prstGeom prst="flowChartDelay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70" name="Delay 69"/>
            <p:cNvSpPr/>
            <p:nvPr/>
          </p:nvSpPr>
          <p:spPr bwMode="auto">
            <a:xfrm>
              <a:off x="3174130" y="4318391"/>
              <a:ext cx="609600" cy="805543"/>
            </a:xfrm>
            <a:prstGeom prst="flowChartDelay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71" name="Oval 70"/>
            <p:cNvSpPr/>
            <p:nvPr/>
          </p:nvSpPr>
          <p:spPr bwMode="auto">
            <a:xfrm>
              <a:off x="3786746" y="2786744"/>
              <a:ext cx="99454" cy="102296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72" name="Oval 71"/>
            <p:cNvSpPr/>
            <p:nvPr/>
          </p:nvSpPr>
          <p:spPr bwMode="auto">
            <a:xfrm>
              <a:off x="3789051" y="4674748"/>
              <a:ext cx="99454" cy="102296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cxnSp>
          <p:nvCxnSpPr>
            <p:cNvPr id="73" name="Straight Connector 72"/>
            <p:cNvCxnSpPr/>
            <p:nvPr/>
          </p:nvCxnSpPr>
          <p:spPr bwMode="auto">
            <a:xfrm>
              <a:off x="3886200" y="4720931"/>
              <a:ext cx="1640132" cy="3469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74" name="Straight Connector 73"/>
            <p:cNvCxnSpPr/>
            <p:nvPr/>
          </p:nvCxnSpPr>
          <p:spPr bwMode="auto">
            <a:xfrm flipV="1">
              <a:off x="2895600" y="3053751"/>
              <a:ext cx="2875" cy="144205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75" name="Straight Connector 74"/>
            <p:cNvCxnSpPr/>
            <p:nvPr/>
          </p:nvCxnSpPr>
          <p:spPr bwMode="auto">
            <a:xfrm>
              <a:off x="2590800" y="3733800"/>
              <a:ext cx="304800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76" name="Oval 75"/>
            <p:cNvSpPr/>
            <p:nvPr/>
          </p:nvSpPr>
          <p:spPr bwMode="auto">
            <a:xfrm>
              <a:off x="2842550" y="3680750"/>
              <a:ext cx="99454" cy="102296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77" name="Oval 76"/>
            <p:cNvSpPr/>
            <p:nvPr/>
          </p:nvSpPr>
          <p:spPr bwMode="auto">
            <a:xfrm>
              <a:off x="3070440" y="4886924"/>
              <a:ext cx="99454" cy="102296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cxnSp>
          <p:nvCxnSpPr>
            <p:cNvPr id="78" name="Straight Connector 77"/>
            <p:cNvCxnSpPr/>
            <p:nvPr/>
          </p:nvCxnSpPr>
          <p:spPr bwMode="auto">
            <a:xfrm flipV="1">
              <a:off x="1545931" y="4933750"/>
              <a:ext cx="1522119" cy="4322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79" name="Straight Connector 78"/>
            <p:cNvCxnSpPr/>
            <p:nvPr/>
          </p:nvCxnSpPr>
          <p:spPr bwMode="auto">
            <a:xfrm flipV="1">
              <a:off x="838200" y="2646948"/>
              <a:ext cx="2352575" cy="1603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80" name="Straight Connector 79"/>
            <p:cNvCxnSpPr/>
            <p:nvPr/>
          </p:nvCxnSpPr>
          <p:spPr bwMode="auto">
            <a:xfrm flipH="1" flipV="1">
              <a:off x="1550984" y="2654061"/>
              <a:ext cx="3208" cy="2286802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81" name="TextBox 80"/>
          <p:cNvSpPr txBox="1"/>
          <p:nvPr/>
        </p:nvSpPr>
        <p:spPr>
          <a:xfrm>
            <a:off x="3177996" y="2847670"/>
            <a:ext cx="4363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D</a:t>
            </a:r>
            <a:r>
              <a:rPr kumimoji="0" lang="en-US" sz="18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2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3019732" y="5802186"/>
            <a:ext cx="4315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Q</a:t>
            </a:r>
            <a:r>
              <a:rPr kumimoji="0" lang="en-US" sz="18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2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grpSp>
        <p:nvGrpSpPr>
          <p:cNvPr id="83" name="Group 82"/>
          <p:cNvGrpSpPr/>
          <p:nvPr/>
        </p:nvGrpSpPr>
        <p:grpSpPr>
          <a:xfrm rot="5400000">
            <a:off x="2713875" y="3975723"/>
            <a:ext cx="2618810" cy="1066800"/>
            <a:chOff x="838200" y="2438400"/>
            <a:chExt cx="7120354" cy="2685534"/>
          </a:xfrm>
        </p:grpSpPr>
        <p:cxnSp>
          <p:nvCxnSpPr>
            <p:cNvPr id="84" name="Straight Connector 83"/>
            <p:cNvCxnSpPr/>
            <p:nvPr/>
          </p:nvCxnSpPr>
          <p:spPr bwMode="auto">
            <a:xfrm>
              <a:off x="2895600" y="4496535"/>
              <a:ext cx="304800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85" name="Straight Connector 84"/>
            <p:cNvCxnSpPr/>
            <p:nvPr/>
          </p:nvCxnSpPr>
          <p:spPr bwMode="auto">
            <a:xfrm>
              <a:off x="2895600" y="3048000"/>
              <a:ext cx="304800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86" name="Straight Connector 85"/>
            <p:cNvCxnSpPr/>
            <p:nvPr/>
          </p:nvCxnSpPr>
          <p:spPr bwMode="auto">
            <a:xfrm>
              <a:off x="3880022" y="2833816"/>
              <a:ext cx="1640132" cy="3469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87" name="Straight Connector 86"/>
            <p:cNvCxnSpPr/>
            <p:nvPr/>
          </p:nvCxnSpPr>
          <p:spPr bwMode="auto">
            <a:xfrm>
              <a:off x="6129754" y="3027658"/>
              <a:ext cx="1828800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88" name="Straight Connector 87"/>
            <p:cNvCxnSpPr/>
            <p:nvPr/>
          </p:nvCxnSpPr>
          <p:spPr bwMode="auto">
            <a:xfrm flipV="1">
              <a:off x="6129755" y="4537806"/>
              <a:ext cx="1292238" cy="5146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89" name="Delay 88"/>
            <p:cNvSpPr/>
            <p:nvPr/>
          </p:nvSpPr>
          <p:spPr bwMode="auto">
            <a:xfrm>
              <a:off x="5520152" y="2624887"/>
              <a:ext cx="609600" cy="805543"/>
            </a:xfrm>
            <a:prstGeom prst="flowChartDelay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90" name="Delay 89"/>
            <p:cNvSpPr/>
            <p:nvPr/>
          </p:nvSpPr>
          <p:spPr bwMode="auto">
            <a:xfrm>
              <a:off x="5520154" y="4140178"/>
              <a:ext cx="609600" cy="805543"/>
            </a:xfrm>
            <a:prstGeom prst="flowChartDelay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cxnSp>
          <p:nvCxnSpPr>
            <p:cNvPr id="91" name="Straight Connector 90"/>
            <p:cNvCxnSpPr/>
            <p:nvPr/>
          </p:nvCxnSpPr>
          <p:spPr bwMode="auto">
            <a:xfrm>
              <a:off x="4910554" y="4344831"/>
              <a:ext cx="609600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92" name="Straight Connector 91"/>
            <p:cNvCxnSpPr/>
            <p:nvPr/>
          </p:nvCxnSpPr>
          <p:spPr bwMode="auto">
            <a:xfrm>
              <a:off x="4910554" y="3201831"/>
              <a:ext cx="609600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93" name="Straight Connector 92"/>
            <p:cNvCxnSpPr/>
            <p:nvPr/>
          </p:nvCxnSpPr>
          <p:spPr bwMode="auto">
            <a:xfrm>
              <a:off x="4910554" y="3201831"/>
              <a:ext cx="0" cy="228599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94" name="Straight Connector 93"/>
            <p:cNvCxnSpPr/>
            <p:nvPr/>
          </p:nvCxnSpPr>
          <p:spPr bwMode="auto">
            <a:xfrm>
              <a:off x="4910554" y="4116232"/>
              <a:ext cx="0" cy="228599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95" name="Straight Connector 94"/>
            <p:cNvCxnSpPr/>
            <p:nvPr/>
          </p:nvCxnSpPr>
          <p:spPr bwMode="auto">
            <a:xfrm flipH="1" flipV="1">
              <a:off x="4910554" y="3430430"/>
              <a:ext cx="2514600" cy="685802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96" name="Straight Connector 95"/>
            <p:cNvCxnSpPr/>
            <p:nvPr/>
          </p:nvCxnSpPr>
          <p:spPr bwMode="auto">
            <a:xfrm flipV="1">
              <a:off x="4910554" y="3454376"/>
              <a:ext cx="2514600" cy="661855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97" name="Straight Connector 96"/>
            <p:cNvCxnSpPr/>
            <p:nvPr/>
          </p:nvCxnSpPr>
          <p:spPr bwMode="auto">
            <a:xfrm>
              <a:off x="7425154" y="4116231"/>
              <a:ext cx="0" cy="426718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98" name="Straight Connector 97"/>
            <p:cNvCxnSpPr/>
            <p:nvPr/>
          </p:nvCxnSpPr>
          <p:spPr bwMode="auto">
            <a:xfrm>
              <a:off x="7425154" y="3022832"/>
              <a:ext cx="0" cy="426718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99" name="Oval 98"/>
            <p:cNvSpPr/>
            <p:nvPr/>
          </p:nvSpPr>
          <p:spPr bwMode="auto">
            <a:xfrm>
              <a:off x="7374354" y="2973231"/>
              <a:ext cx="99454" cy="102296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00" name="Oval 99"/>
            <p:cNvSpPr/>
            <p:nvPr/>
          </p:nvSpPr>
          <p:spPr bwMode="auto">
            <a:xfrm>
              <a:off x="6132929" y="2973231"/>
              <a:ext cx="99454" cy="102296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01" name="Oval 100"/>
            <p:cNvSpPr/>
            <p:nvPr/>
          </p:nvSpPr>
          <p:spPr bwMode="auto">
            <a:xfrm>
              <a:off x="6135075" y="4496535"/>
              <a:ext cx="99454" cy="102296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02" name="Delay 101"/>
            <p:cNvSpPr/>
            <p:nvPr/>
          </p:nvSpPr>
          <p:spPr bwMode="auto">
            <a:xfrm>
              <a:off x="3173968" y="2438400"/>
              <a:ext cx="609600" cy="805543"/>
            </a:xfrm>
            <a:prstGeom prst="flowChartDelay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03" name="Delay 102"/>
            <p:cNvSpPr/>
            <p:nvPr/>
          </p:nvSpPr>
          <p:spPr bwMode="auto">
            <a:xfrm>
              <a:off x="3174130" y="4318391"/>
              <a:ext cx="609600" cy="805543"/>
            </a:xfrm>
            <a:prstGeom prst="flowChartDelay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04" name="Oval 103"/>
            <p:cNvSpPr/>
            <p:nvPr/>
          </p:nvSpPr>
          <p:spPr bwMode="auto">
            <a:xfrm>
              <a:off x="3786746" y="2786744"/>
              <a:ext cx="99454" cy="102296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05" name="Oval 104"/>
            <p:cNvSpPr/>
            <p:nvPr/>
          </p:nvSpPr>
          <p:spPr bwMode="auto">
            <a:xfrm>
              <a:off x="3789051" y="4674748"/>
              <a:ext cx="99454" cy="102296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cxnSp>
          <p:nvCxnSpPr>
            <p:cNvPr id="106" name="Straight Connector 105"/>
            <p:cNvCxnSpPr/>
            <p:nvPr/>
          </p:nvCxnSpPr>
          <p:spPr bwMode="auto">
            <a:xfrm>
              <a:off x="3886200" y="4720931"/>
              <a:ext cx="1640132" cy="3469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07" name="Straight Connector 106"/>
            <p:cNvCxnSpPr/>
            <p:nvPr/>
          </p:nvCxnSpPr>
          <p:spPr bwMode="auto">
            <a:xfrm flipV="1">
              <a:off x="2895600" y="3053751"/>
              <a:ext cx="2875" cy="144205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08" name="Straight Connector 107"/>
            <p:cNvCxnSpPr/>
            <p:nvPr/>
          </p:nvCxnSpPr>
          <p:spPr bwMode="auto">
            <a:xfrm>
              <a:off x="2590800" y="3733800"/>
              <a:ext cx="304800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09" name="Oval 108"/>
            <p:cNvSpPr/>
            <p:nvPr/>
          </p:nvSpPr>
          <p:spPr bwMode="auto">
            <a:xfrm>
              <a:off x="2842550" y="3680750"/>
              <a:ext cx="99454" cy="102296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10" name="Oval 109"/>
            <p:cNvSpPr/>
            <p:nvPr/>
          </p:nvSpPr>
          <p:spPr bwMode="auto">
            <a:xfrm>
              <a:off x="3070440" y="4886924"/>
              <a:ext cx="99454" cy="102296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cxnSp>
          <p:nvCxnSpPr>
            <p:cNvPr id="111" name="Straight Connector 110"/>
            <p:cNvCxnSpPr/>
            <p:nvPr/>
          </p:nvCxnSpPr>
          <p:spPr bwMode="auto">
            <a:xfrm flipV="1">
              <a:off x="1545931" y="4933750"/>
              <a:ext cx="1522119" cy="4322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12" name="Straight Connector 111"/>
            <p:cNvCxnSpPr/>
            <p:nvPr/>
          </p:nvCxnSpPr>
          <p:spPr bwMode="auto">
            <a:xfrm flipV="1">
              <a:off x="838200" y="2646948"/>
              <a:ext cx="2352575" cy="1603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13" name="Straight Connector 112"/>
            <p:cNvCxnSpPr/>
            <p:nvPr/>
          </p:nvCxnSpPr>
          <p:spPr bwMode="auto">
            <a:xfrm flipH="1" flipV="1">
              <a:off x="1550984" y="2654061"/>
              <a:ext cx="3208" cy="2286802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114" name="TextBox 113"/>
          <p:cNvSpPr txBox="1"/>
          <p:nvPr/>
        </p:nvSpPr>
        <p:spPr>
          <a:xfrm>
            <a:off x="4366726" y="2847670"/>
            <a:ext cx="4363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D</a:t>
            </a:r>
            <a:r>
              <a:rPr kumimoji="0" lang="en-US" sz="18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1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15" name="TextBox 114"/>
          <p:cNvSpPr txBox="1"/>
          <p:nvPr/>
        </p:nvSpPr>
        <p:spPr>
          <a:xfrm>
            <a:off x="4208462" y="5802186"/>
            <a:ext cx="4315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Q</a:t>
            </a:r>
            <a:r>
              <a:rPr kumimoji="0" lang="en-US" sz="18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1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grpSp>
        <p:nvGrpSpPr>
          <p:cNvPr id="149" name="Group 148"/>
          <p:cNvGrpSpPr/>
          <p:nvPr/>
        </p:nvGrpSpPr>
        <p:grpSpPr>
          <a:xfrm rot="5400000">
            <a:off x="3912317" y="3975723"/>
            <a:ext cx="2618810" cy="1066800"/>
            <a:chOff x="838200" y="2438400"/>
            <a:chExt cx="7120354" cy="2685534"/>
          </a:xfrm>
        </p:grpSpPr>
        <p:cxnSp>
          <p:nvCxnSpPr>
            <p:cNvPr id="150" name="Straight Connector 149"/>
            <p:cNvCxnSpPr/>
            <p:nvPr/>
          </p:nvCxnSpPr>
          <p:spPr bwMode="auto">
            <a:xfrm>
              <a:off x="2895600" y="4496535"/>
              <a:ext cx="304800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51" name="Straight Connector 150"/>
            <p:cNvCxnSpPr/>
            <p:nvPr/>
          </p:nvCxnSpPr>
          <p:spPr bwMode="auto">
            <a:xfrm>
              <a:off x="2895600" y="3048000"/>
              <a:ext cx="304800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52" name="Straight Connector 151"/>
            <p:cNvCxnSpPr/>
            <p:nvPr/>
          </p:nvCxnSpPr>
          <p:spPr bwMode="auto">
            <a:xfrm>
              <a:off x="3880022" y="2833816"/>
              <a:ext cx="1640132" cy="3469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53" name="Straight Connector 152"/>
            <p:cNvCxnSpPr/>
            <p:nvPr/>
          </p:nvCxnSpPr>
          <p:spPr bwMode="auto">
            <a:xfrm>
              <a:off x="6129754" y="3027658"/>
              <a:ext cx="1828800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54" name="Straight Connector 153"/>
            <p:cNvCxnSpPr/>
            <p:nvPr/>
          </p:nvCxnSpPr>
          <p:spPr bwMode="auto">
            <a:xfrm flipV="1">
              <a:off x="6129755" y="4537806"/>
              <a:ext cx="1292238" cy="5146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55" name="Delay 154"/>
            <p:cNvSpPr/>
            <p:nvPr/>
          </p:nvSpPr>
          <p:spPr bwMode="auto">
            <a:xfrm>
              <a:off x="5520152" y="2624887"/>
              <a:ext cx="609600" cy="805543"/>
            </a:xfrm>
            <a:prstGeom prst="flowChartDelay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56" name="Delay 155"/>
            <p:cNvSpPr/>
            <p:nvPr/>
          </p:nvSpPr>
          <p:spPr bwMode="auto">
            <a:xfrm>
              <a:off x="5520154" y="4140178"/>
              <a:ext cx="609600" cy="805543"/>
            </a:xfrm>
            <a:prstGeom prst="flowChartDelay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cxnSp>
          <p:nvCxnSpPr>
            <p:cNvPr id="157" name="Straight Connector 156"/>
            <p:cNvCxnSpPr/>
            <p:nvPr/>
          </p:nvCxnSpPr>
          <p:spPr bwMode="auto">
            <a:xfrm>
              <a:off x="4910554" y="4344831"/>
              <a:ext cx="609600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58" name="Straight Connector 157"/>
            <p:cNvCxnSpPr/>
            <p:nvPr/>
          </p:nvCxnSpPr>
          <p:spPr bwMode="auto">
            <a:xfrm>
              <a:off x="4910554" y="3201831"/>
              <a:ext cx="609600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59" name="Straight Connector 158"/>
            <p:cNvCxnSpPr/>
            <p:nvPr/>
          </p:nvCxnSpPr>
          <p:spPr bwMode="auto">
            <a:xfrm>
              <a:off x="4910554" y="3201831"/>
              <a:ext cx="0" cy="228599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60" name="Straight Connector 159"/>
            <p:cNvCxnSpPr/>
            <p:nvPr/>
          </p:nvCxnSpPr>
          <p:spPr bwMode="auto">
            <a:xfrm>
              <a:off x="4910554" y="4116232"/>
              <a:ext cx="0" cy="228599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61" name="Straight Connector 160"/>
            <p:cNvCxnSpPr/>
            <p:nvPr/>
          </p:nvCxnSpPr>
          <p:spPr bwMode="auto">
            <a:xfrm flipH="1" flipV="1">
              <a:off x="4910554" y="3430430"/>
              <a:ext cx="2514600" cy="685802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62" name="Straight Connector 161"/>
            <p:cNvCxnSpPr/>
            <p:nvPr/>
          </p:nvCxnSpPr>
          <p:spPr bwMode="auto">
            <a:xfrm flipV="1">
              <a:off x="4910554" y="3454376"/>
              <a:ext cx="2514600" cy="661855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63" name="Straight Connector 162"/>
            <p:cNvCxnSpPr/>
            <p:nvPr/>
          </p:nvCxnSpPr>
          <p:spPr bwMode="auto">
            <a:xfrm>
              <a:off x="7425154" y="4116231"/>
              <a:ext cx="0" cy="426718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64" name="Straight Connector 163"/>
            <p:cNvCxnSpPr/>
            <p:nvPr/>
          </p:nvCxnSpPr>
          <p:spPr bwMode="auto">
            <a:xfrm>
              <a:off x="7425154" y="3022832"/>
              <a:ext cx="0" cy="426718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65" name="Oval 164"/>
            <p:cNvSpPr/>
            <p:nvPr/>
          </p:nvSpPr>
          <p:spPr bwMode="auto">
            <a:xfrm>
              <a:off x="7374354" y="2973231"/>
              <a:ext cx="99454" cy="102296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66" name="Oval 165"/>
            <p:cNvSpPr/>
            <p:nvPr/>
          </p:nvSpPr>
          <p:spPr bwMode="auto">
            <a:xfrm>
              <a:off x="6132929" y="2973231"/>
              <a:ext cx="99454" cy="102296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67" name="Oval 166"/>
            <p:cNvSpPr/>
            <p:nvPr/>
          </p:nvSpPr>
          <p:spPr bwMode="auto">
            <a:xfrm>
              <a:off x="6135075" y="4496535"/>
              <a:ext cx="99454" cy="102296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68" name="Delay 167"/>
            <p:cNvSpPr/>
            <p:nvPr/>
          </p:nvSpPr>
          <p:spPr bwMode="auto">
            <a:xfrm>
              <a:off x="3173968" y="2438400"/>
              <a:ext cx="609600" cy="805543"/>
            </a:xfrm>
            <a:prstGeom prst="flowChartDelay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69" name="Delay 168"/>
            <p:cNvSpPr/>
            <p:nvPr/>
          </p:nvSpPr>
          <p:spPr bwMode="auto">
            <a:xfrm>
              <a:off x="3174130" y="4318391"/>
              <a:ext cx="609600" cy="805543"/>
            </a:xfrm>
            <a:prstGeom prst="flowChartDelay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70" name="Oval 169"/>
            <p:cNvSpPr/>
            <p:nvPr/>
          </p:nvSpPr>
          <p:spPr bwMode="auto">
            <a:xfrm>
              <a:off x="3786746" y="2786744"/>
              <a:ext cx="99454" cy="102296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71" name="Oval 170"/>
            <p:cNvSpPr/>
            <p:nvPr/>
          </p:nvSpPr>
          <p:spPr bwMode="auto">
            <a:xfrm>
              <a:off x="3789051" y="4674748"/>
              <a:ext cx="99454" cy="102296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cxnSp>
          <p:nvCxnSpPr>
            <p:cNvPr id="172" name="Straight Connector 171"/>
            <p:cNvCxnSpPr/>
            <p:nvPr/>
          </p:nvCxnSpPr>
          <p:spPr bwMode="auto">
            <a:xfrm>
              <a:off x="3886200" y="4720931"/>
              <a:ext cx="1640132" cy="3469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73" name="Straight Connector 172"/>
            <p:cNvCxnSpPr/>
            <p:nvPr/>
          </p:nvCxnSpPr>
          <p:spPr bwMode="auto">
            <a:xfrm flipV="1">
              <a:off x="2895600" y="3053751"/>
              <a:ext cx="2875" cy="144205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74" name="Straight Connector 173"/>
            <p:cNvCxnSpPr/>
            <p:nvPr/>
          </p:nvCxnSpPr>
          <p:spPr bwMode="auto">
            <a:xfrm>
              <a:off x="2590800" y="3733800"/>
              <a:ext cx="304800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75" name="Oval 174"/>
            <p:cNvSpPr/>
            <p:nvPr/>
          </p:nvSpPr>
          <p:spPr bwMode="auto">
            <a:xfrm>
              <a:off x="2842550" y="3680750"/>
              <a:ext cx="99454" cy="102296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76" name="Oval 175"/>
            <p:cNvSpPr/>
            <p:nvPr/>
          </p:nvSpPr>
          <p:spPr bwMode="auto">
            <a:xfrm>
              <a:off x="3070440" y="4886924"/>
              <a:ext cx="99454" cy="102296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cxnSp>
          <p:nvCxnSpPr>
            <p:cNvPr id="177" name="Straight Connector 176"/>
            <p:cNvCxnSpPr/>
            <p:nvPr/>
          </p:nvCxnSpPr>
          <p:spPr bwMode="auto">
            <a:xfrm flipV="1">
              <a:off x="1545931" y="4933750"/>
              <a:ext cx="1522119" cy="4322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78" name="Straight Connector 177"/>
            <p:cNvCxnSpPr/>
            <p:nvPr/>
          </p:nvCxnSpPr>
          <p:spPr bwMode="auto">
            <a:xfrm flipV="1">
              <a:off x="838200" y="2646948"/>
              <a:ext cx="2352575" cy="1603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79" name="Straight Connector 178"/>
            <p:cNvCxnSpPr/>
            <p:nvPr/>
          </p:nvCxnSpPr>
          <p:spPr bwMode="auto">
            <a:xfrm flipH="1" flipV="1">
              <a:off x="1550984" y="2654061"/>
              <a:ext cx="3208" cy="2286802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180" name="TextBox 179"/>
          <p:cNvSpPr txBox="1"/>
          <p:nvPr/>
        </p:nvSpPr>
        <p:spPr>
          <a:xfrm>
            <a:off x="5493764" y="2847670"/>
            <a:ext cx="4363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D</a:t>
            </a:r>
            <a:r>
              <a:rPr kumimoji="0" lang="en-US" sz="18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0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81" name="TextBox 180"/>
          <p:cNvSpPr txBox="1"/>
          <p:nvPr/>
        </p:nvSpPr>
        <p:spPr>
          <a:xfrm>
            <a:off x="5335500" y="5802186"/>
            <a:ext cx="4315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Q</a:t>
            </a:r>
            <a:r>
              <a:rPr kumimoji="0" lang="en-US" sz="18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0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82" name="Rectangle 181"/>
          <p:cNvSpPr/>
          <p:nvPr/>
        </p:nvSpPr>
        <p:spPr>
          <a:xfrm>
            <a:off x="2176008" y="2851292"/>
            <a:ext cx="26962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3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83" name="Rectangle 182"/>
          <p:cNvSpPr/>
          <p:nvPr/>
        </p:nvSpPr>
        <p:spPr>
          <a:xfrm>
            <a:off x="2042080" y="5795504"/>
            <a:ext cx="26962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-2500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3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85" name="TextBox 184"/>
          <p:cNvSpPr txBox="1"/>
          <p:nvPr/>
        </p:nvSpPr>
        <p:spPr>
          <a:xfrm>
            <a:off x="192589" y="3524566"/>
            <a:ext cx="9523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Write Enable</a:t>
            </a:r>
          </a:p>
        </p:txBody>
      </p:sp>
      <p:cxnSp>
        <p:nvCxnSpPr>
          <p:cNvPr id="186" name="Straight Connector 185"/>
          <p:cNvCxnSpPr/>
          <p:nvPr/>
        </p:nvCxnSpPr>
        <p:spPr bwMode="auto">
          <a:xfrm>
            <a:off x="1756096" y="3834743"/>
            <a:ext cx="3490304" cy="3886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88" name="Straight Connector 187"/>
          <p:cNvCxnSpPr/>
          <p:nvPr/>
        </p:nvCxnSpPr>
        <p:spPr bwMode="auto">
          <a:xfrm flipV="1">
            <a:off x="994010" y="3837474"/>
            <a:ext cx="762085" cy="1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91" name="TextBox 190"/>
          <p:cNvSpPr txBox="1"/>
          <p:nvPr/>
        </p:nvSpPr>
        <p:spPr>
          <a:xfrm>
            <a:off x="6300533" y="2286000"/>
            <a:ext cx="2655001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rPr>
              <a:t>Here we have a </a:t>
            </a:r>
            <a:r>
              <a:rPr kumimoji="0" lang="en-US" sz="2200" b="1" i="0" u="none" strike="noStrike" kern="120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rPr>
              <a:t>register,</a:t>
            </a: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rPr>
              <a:t> </a:t>
            </a: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rPr>
              <a:t>or a structure that stores more than one bit and can be read from and written to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2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Cambria" charset="0"/>
              <a:cs typeface="Cambria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rPr>
              <a:t>This </a:t>
            </a:r>
            <a:r>
              <a:rPr kumimoji="0" lang="en-US" sz="2200" b="1" i="0" u="none" strike="noStrike" kern="120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rPr>
              <a:t>register</a:t>
            </a: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rPr>
              <a:t> </a:t>
            </a: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rPr>
              <a:t>holds 4 bits, and its data is referenced as Q[3:0]</a:t>
            </a:r>
          </a:p>
        </p:txBody>
      </p:sp>
      <p:cxnSp>
        <p:nvCxnSpPr>
          <p:cNvPr id="193" name="Straight Connector 192"/>
          <p:cNvCxnSpPr/>
          <p:nvPr/>
        </p:nvCxnSpPr>
        <p:spPr bwMode="auto">
          <a:xfrm>
            <a:off x="6096000" y="2148293"/>
            <a:ext cx="0" cy="3947707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213026068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" grpId="0"/>
      <p:bldP spid="82" grpId="0"/>
      <p:bldP spid="114" grpId="0"/>
      <p:bldP spid="115" grpId="0"/>
      <p:bldP spid="180" grpId="0"/>
      <p:bldP spid="181" grpId="0"/>
      <p:bldP spid="182" grpId="0"/>
      <p:bldP spid="183" grpId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Register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42</a:t>
            </a:fld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308614" y="1093608"/>
            <a:ext cx="6640344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rPr>
              <a:t>How can we use D latches to store </a:t>
            </a: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rPr>
              <a:t>more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rPr>
              <a:t> 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rPr>
              <a:t>data?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rPr>
              <a:t>Use </a:t>
            </a: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rPr>
              <a:t>more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rPr>
              <a:t> D latches!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rPr>
              <a:t>A single WE signal for all latches for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rPr>
              <a:t>simultaneous writes</a:t>
            </a:r>
          </a:p>
        </p:txBody>
      </p:sp>
      <p:cxnSp>
        <p:nvCxnSpPr>
          <p:cNvPr id="193" name="Straight Connector 192"/>
          <p:cNvCxnSpPr/>
          <p:nvPr/>
        </p:nvCxnSpPr>
        <p:spPr bwMode="auto">
          <a:xfrm>
            <a:off x="6096000" y="2148293"/>
            <a:ext cx="0" cy="3947707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grpSp>
        <p:nvGrpSpPr>
          <p:cNvPr id="46" name="Group 45"/>
          <p:cNvGrpSpPr/>
          <p:nvPr/>
        </p:nvGrpSpPr>
        <p:grpSpPr>
          <a:xfrm>
            <a:off x="297539" y="2738735"/>
            <a:ext cx="5510733" cy="3509665"/>
            <a:chOff x="297539" y="2738735"/>
            <a:chExt cx="5510733" cy="3509665"/>
          </a:xfrm>
        </p:grpSpPr>
        <p:cxnSp>
          <p:nvCxnSpPr>
            <p:cNvPr id="145" name="Straight Connector 144"/>
            <p:cNvCxnSpPr/>
            <p:nvPr/>
          </p:nvCxnSpPr>
          <p:spPr bwMode="auto">
            <a:xfrm>
              <a:off x="3429000" y="3272135"/>
              <a:ext cx="0" cy="2590800"/>
            </a:xfrm>
            <a:prstGeom prst="line">
              <a:avLst/>
            </a:prstGeom>
            <a:solidFill>
              <a:srgbClr val="C0C0C0"/>
            </a:solidFill>
            <a:ln w="698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</p:cxnSp>
        <p:cxnSp>
          <p:nvCxnSpPr>
            <p:cNvPr id="148" name="Straight Connector 147"/>
            <p:cNvCxnSpPr/>
            <p:nvPr/>
          </p:nvCxnSpPr>
          <p:spPr bwMode="auto">
            <a:xfrm>
              <a:off x="914400" y="4495800"/>
              <a:ext cx="1295400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3" name="Rectangle 2"/>
            <p:cNvSpPr/>
            <p:nvPr/>
          </p:nvSpPr>
          <p:spPr bwMode="auto">
            <a:xfrm>
              <a:off x="1295400" y="3886200"/>
              <a:ext cx="4512872" cy="1371600"/>
            </a:xfrm>
            <a:prstGeom prst="rect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8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  <a:ea typeface="ＭＳ Ｐゴシック" panose="020B0600070205080204" pitchFamily="34" charset="-128"/>
                  <a:cs typeface="+mn-cs"/>
                </a:rPr>
                <a:t>Register x (Rx)</a:t>
              </a: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3109644" y="2738735"/>
              <a:ext cx="68961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  <a:ea typeface="Cambria" charset="0"/>
                  <a:cs typeface="Cambria" charset="0"/>
                </a:rPr>
                <a:t>D</a:t>
              </a:r>
              <a:r>
                <a:rPr kumimoji="0" lang="en-US" sz="2400" b="0" i="0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  <a:ea typeface="Cambria" charset="0"/>
                  <a:cs typeface="Cambria" charset="0"/>
                </a:rPr>
                <a:t>3:0</a:t>
              </a:r>
            </a:p>
          </p:txBody>
        </p:sp>
        <p:sp>
          <p:nvSpPr>
            <p:cNvPr id="184" name="TextBox 183"/>
            <p:cNvSpPr txBox="1"/>
            <p:nvPr/>
          </p:nvSpPr>
          <p:spPr>
            <a:xfrm>
              <a:off x="3096610" y="5786735"/>
              <a:ext cx="69923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  <a:ea typeface="Cambria" charset="0"/>
                  <a:cs typeface="Cambria" charset="0"/>
                </a:rPr>
                <a:t>Q</a:t>
              </a:r>
              <a:r>
                <a:rPr kumimoji="0" lang="en-US" sz="2400" b="0" i="0" u="none" strike="noStrike" kern="120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  <a:ea typeface="Cambria" charset="0"/>
                  <a:cs typeface="Cambria" charset="0"/>
                </a:rPr>
                <a:t>3:0</a:t>
              </a:r>
              <a:endPara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endParaRPr>
            </a:p>
          </p:txBody>
        </p:sp>
        <p:sp>
          <p:nvSpPr>
            <p:cNvPr id="187" name="TextBox 186"/>
            <p:cNvSpPr txBox="1"/>
            <p:nvPr/>
          </p:nvSpPr>
          <p:spPr>
            <a:xfrm>
              <a:off x="297539" y="4264967"/>
              <a:ext cx="64472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  <a:ea typeface="Cambria" charset="0"/>
                  <a:cs typeface="Cambria" charset="0"/>
                </a:rPr>
                <a:t>WE</a:t>
              </a:r>
              <a:endPara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endParaRPr>
            </a:p>
          </p:txBody>
        </p:sp>
        <p:cxnSp>
          <p:nvCxnSpPr>
            <p:cNvPr id="45" name="Straight Connector 44"/>
            <p:cNvCxnSpPr/>
            <p:nvPr/>
          </p:nvCxnSpPr>
          <p:spPr bwMode="auto">
            <a:xfrm>
              <a:off x="3200400" y="3429000"/>
              <a:ext cx="457200" cy="22860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89" name="Straight Connector 188"/>
            <p:cNvCxnSpPr/>
            <p:nvPr/>
          </p:nvCxnSpPr>
          <p:spPr bwMode="auto">
            <a:xfrm>
              <a:off x="3200400" y="5410200"/>
              <a:ext cx="457200" cy="22860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90" name="TextBox 189"/>
            <p:cNvSpPr txBox="1"/>
            <p:nvPr/>
          </p:nvSpPr>
          <p:spPr>
            <a:xfrm>
              <a:off x="3563836" y="3267670"/>
              <a:ext cx="35458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  <a:ea typeface="Cambria" charset="0"/>
                  <a:cs typeface="Cambria" charset="0"/>
                </a:rPr>
                <a:t>4</a:t>
              </a:r>
              <a:endPara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endParaRPr>
            </a:p>
          </p:txBody>
        </p:sp>
        <p:sp>
          <p:nvSpPr>
            <p:cNvPr id="192" name="TextBox 191"/>
            <p:cNvSpPr txBox="1"/>
            <p:nvPr/>
          </p:nvSpPr>
          <p:spPr>
            <a:xfrm>
              <a:off x="3537603" y="5257800"/>
              <a:ext cx="35458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  <a:ea typeface="Cambria" charset="0"/>
                  <a:cs typeface="Cambria" charset="0"/>
                </a:rPr>
                <a:t>4</a:t>
              </a:r>
              <a:endPara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endParaRPr>
            </a:p>
          </p:txBody>
        </p:sp>
      </p:grpSp>
      <p:sp>
        <p:nvSpPr>
          <p:cNvPr id="18" name="TextBox 17"/>
          <p:cNvSpPr txBox="1"/>
          <p:nvPr/>
        </p:nvSpPr>
        <p:spPr>
          <a:xfrm>
            <a:off x="6300533" y="2286000"/>
            <a:ext cx="2655001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rPr>
              <a:t>Here we have a </a:t>
            </a:r>
            <a:r>
              <a:rPr kumimoji="0" lang="en-US" sz="2200" b="1" i="0" u="none" strike="noStrike" kern="120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rPr>
              <a:t>register,</a:t>
            </a: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rPr>
              <a:t> </a:t>
            </a: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rPr>
              <a:t>or a structure that stores more than one bit and can be read from and written to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2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Cambria" charset="0"/>
              <a:cs typeface="Cambria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rPr>
              <a:t>This </a:t>
            </a:r>
            <a:r>
              <a:rPr kumimoji="0" lang="en-US" sz="2200" b="1" i="0" u="none" strike="noStrike" kern="120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rPr>
              <a:t>register</a:t>
            </a: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rPr>
              <a:t> </a:t>
            </a: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rPr>
              <a:t>holds 4 bits, and its data is referenced as Q[3:0]</a:t>
            </a:r>
          </a:p>
        </p:txBody>
      </p:sp>
    </p:spTree>
    <p:extLst>
      <p:ext uri="{BB962C8B-B14F-4D97-AF65-F5344CB8AC3E}">
        <p14:creationId xmlns:p14="http://schemas.microsoft.com/office/powerpoint/2010/main" val="66758458"/>
      </p:ext>
    </p:extLst>
  </p:cSld>
  <p:clrMapOvr>
    <a:masterClrMapping/>
  </p:clrMapOvr>
  <p:transition/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D5541A-6E50-4E10-9A0D-0173EADF0A3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Memory</a:t>
            </a: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596F28-B373-4613-A3E5-37E376E1EE0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BEF67B4-941F-4736-A122-66E8AE1B4197}" type="slidenum">
              <a:rPr kumimoji="0" lang="en-US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43</a:t>
            </a:fld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17911365"/>
      </p:ext>
    </p:extLst>
  </p:cSld>
  <p:clrMapOvr>
    <a:masterClrMapping/>
  </p:clrMapOvr>
  <p:transition/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Memory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>
                <a:solidFill>
                  <a:srgbClr val="7030A0"/>
                </a:solidFill>
                <a:ea typeface="Cambria" charset="0"/>
                <a:cs typeface="Cambria" charset="0"/>
              </a:rPr>
              <a:t>Memory</a:t>
            </a:r>
            <a:r>
              <a:rPr lang="en-US" dirty="0">
                <a:ea typeface="Cambria" charset="0"/>
                <a:cs typeface="Cambria" charset="0"/>
              </a:rPr>
              <a:t> is comprised of locations that can be written to or read from. An example memory array with 4 locations:</a:t>
            </a:r>
            <a:endParaRPr lang="en-US" b="1" dirty="0">
              <a:solidFill>
                <a:srgbClr val="7030A0"/>
              </a:solidFill>
              <a:ea typeface="Cambria" charset="0"/>
              <a:cs typeface="Cambria" charset="0"/>
            </a:endParaRPr>
          </a:p>
          <a:p>
            <a:endParaRPr lang="en-US" dirty="0">
              <a:ea typeface="Cambria" charset="0"/>
              <a:cs typeface="Cambria" charset="0"/>
            </a:endParaRPr>
          </a:p>
          <a:p>
            <a:endParaRPr lang="en-US" dirty="0">
              <a:ea typeface="Cambria" charset="0"/>
              <a:cs typeface="Cambria" charset="0"/>
            </a:endParaRPr>
          </a:p>
          <a:p>
            <a:pPr marL="0" indent="0">
              <a:buNone/>
            </a:pPr>
            <a:endParaRPr lang="en-US" dirty="0">
              <a:ea typeface="Cambria" charset="0"/>
              <a:cs typeface="Cambria" charset="0"/>
            </a:endParaRPr>
          </a:p>
          <a:p>
            <a:pPr marL="0" indent="0">
              <a:buNone/>
            </a:pPr>
            <a:endParaRPr lang="en-US" sz="900" dirty="0">
              <a:ea typeface="Cambria" charset="0"/>
              <a:cs typeface="Cambria" charset="0"/>
            </a:endParaRPr>
          </a:p>
          <a:p>
            <a:r>
              <a:rPr lang="en-US" dirty="0">
                <a:ea typeface="Cambria" charset="0"/>
                <a:cs typeface="Cambria" charset="0"/>
              </a:rPr>
              <a:t>Every unique location in memory is indexed with a unique </a:t>
            </a:r>
            <a:r>
              <a:rPr lang="en-US" b="1" dirty="0">
                <a:solidFill>
                  <a:srgbClr val="7030A0"/>
                </a:solidFill>
                <a:ea typeface="Cambria" charset="0"/>
                <a:cs typeface="Cambria" charset="0"/>
              </a:rPr>
              <a:t>address. </a:t>
            </a:r>
            <a:r>
              <a:rPr lang="en-US" dirty="0">
                <a:ea typeface="Cambria" charset="0"/>
                <a:cs typeface="Cambria" charset="0"/>
              </a:rPr>
              <a:t>4 locations require 2 address bits (log[#locations]).</a:t>
            </a:r>
          </a:p>
          <a:p>
            <a:r>
              <a:rPr lang="en-US" b="1" dirty="0">
                <a:solidFill>
                  <a:srgbClr val="7030A0"/>
                </a:solidFill>
                <a:ea typeface="Cambria" charset="0"/>
                <a:cs typeface="Cambria" charset="0"/>
              </a:rPr>
              <a:t>Addressability: </a:t>
            </a:r>
            <a:r>
              <a:rPr lang="en-US" dirty="0">
                <a:ea typeface="Cambria" charset="0"/>
                <a:cs typeface="Cambria" charset="0"/>
              </a:rPr>
              <a:t>the number of bits of information stored in each location. This example: addressability is 8 bits.</a:t>
            </a:r>
          </a:p>
          <a:p>
            <a:r>
              <a:rPr lang="en-US" dirty="0">
                <a:ea typeface="Cambria" charset="0"/>
                <a:cs typeface="Cambria" charset="0"/>
              </a:rPr>
              <a:t>The entire set of unique locations in memory is referred to as the </a:t>
            </a:r>
            <a:r>
              <a:rPr lang="en-US" b="1" dirty="0">
                <a:solidFill>
                  <a:srgbClr val="7030A0"/>
                </a:solidFill>
                <a:ea typeface="Cambria" charset="0"/>
                <a:cs typeface="Cambria" charset="0"/>
              </a:rPr>
              <a:t>address space.</a:t>
            </a:r>
            <a:endParaRPr lang="en-US" b="1" dirty="0">
              <a:ea typeface="Cambria" charset="0"/>
              <a:cs typeface="Cambria" charset="0"/>
            </a:endParaRPr>
          </a:p>
          <a:p>
            <a:r>
              <a:rPr lang="en-US" dirty="0">
                <a:ea typeface="Cambria" charset="0"/>
                <a:cs typeface="Cambria" charset="0"/>
              </a:rPr>
              <a:t>Typical memory is </a:t>
            </a:r>
            <a:r>
              <a:rPr lang="en-US" b="1" dirty="0">
                <a:ea typeface="Cambria" charset="0"/>
                <a:cs typeface="Cambria" charset="0"/>
              </a:rPr>
              <a:t>MUCH</a:t>
            </a:r>
            <a:r>
              <a:rPr lang="en-US" dirty="0">
                <a:ea typeface="Cambria" charset="0"/>
                <a:cs typeface="Cambria" charset="0"/>
              </a:rPr>
              <a:t> larger (billions of locations)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44</a:t>
            </a:fld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5" name="Rectangle 4"/>
          <p:cNvSpPr/>
          <p:nvPr/>
        </p:nvSpPr>
        <p:spPr bwMode="auto">
          <a:xfrm>
            <a:off x="609600" y="1950023"/>
            <a:ext cx="7848600" cy="11430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7" name="Straight Connector 6"/>
          <p:cNvCxnSpPr>
            <a:stCxn id="5" idx="0"/>
            <a:endCxn id="5" idx="2"/>
          </p:cNvCxnSpPr>
          <p:nvPr/>
        </p:nvCxnSpPr>
        <p:spPr bwMode="auto">
          <a:xfrm>
            <a:off x="4533900" y="1950023"/>
            <a:ext cx="0" cy="1143000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" name="Straight Connector 8"/>
          <p:cNvCxnSpPr>
            <a:stCxn id="5" idx="1"/>
            <a:endCxn id="5" idx="3"/>
          </p:cNvCxnSpPr>
          <p:nvPr/>
        </p:nvCxnSpPr>
        <p:spPr bwMode="auto">
          <a:xfrm>
            <a:off x="609600" y="2521523"/>
            <a:ext cx="7848600" cy="0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0" name="TextBox 19"/>
          <p:cNvSpPr txBox="1"/>
          <p:nvPr/>
        </p:nvSpPr>
        <p:spPr>
          <a:xfrm>
            <a:off x="620486" y="2004941"/>
            <a:ext cx="1981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rPr>
              <a:t>Addr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rPr>
              <a:t>(00):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625929" y="2585600"/>
            <a:ext cx="1981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rPr>
              <a:t>Addr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rPr>
              <a:t>(10):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4544786" y="2004940"/>
            <a:ext cx="1981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rPr>
              <a:t>Addr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rPr>
              <a:t>(01):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4544786" y="2585599"/>
            <a:ext cx="1981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rPr>
              <a:t>Addr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rPr>
              <a:t>(11):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2639786" y="2027820"/>
            <a:ext cx="17235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rPr>
              <a:t>0100  1001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2645229" y="2600689"/>
            <a:ext cx="17235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rPr>
              <a:t>0010  0010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6564086" y="2029189"/>
            <a:ext cx="17235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rPr>
              <a:t>0100  1011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6564086" y="2585599"/>
            <a:ext cx="17235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rPr>
              <a:t>1100  1001</a:t>
            </a:r>
          </a:p>
        </p:txBody>
      </p:sp>
    </p:spTree>
    <p:extLst>
      <p:ext uri="{BB962C8B-B14F-4D97-AF65-F5344CB8AC3E}">
        <p14:creationId xmlns:p14="http://schemas.microsoft.com/office/powerpoint/2010/main" val="220127654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5" grpId="0" animBg="1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Addressing Memory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45</a:t>
            </a:fld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464" name="Rectangle 463"/>
          <p:cNvSpPr/>
          <p:nvPr/>
        </p:nvSpPr>
        <p:spPr bwMode="auto">
          <a:xfrm>
            <a:off x="3094798" y="2310718"/>
            <a:ext cx="2741688" cy="1251845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304800" y="997803"/>
            <a:ext cx="881619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rPr>
              <a:t>Let’s implement a simple memory array with: 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rPr>
              <a:t>3-bit addressability </a:t>
            </a: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rPr>
              <a:t>&amp;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rPr>
              <a:t> address space size of 2 (total of 6 bits)</a:t>
            </a:r>
          </a:p>
        </p:txBody>
      </p:sp>
      <p:grpSp>
        <p:nvGrpSpPr>
          <p:cNvPr id="46" name="Group 45"/>
          <p:cNvGrpSpPr/>
          <p:nvPr/>
        </p:nvGrpSpPr>
        <p:grpSpPr>
          <a:xfrm>
            <a:off x="2169061" y="1841242"/>
            <a:ext cx="4639464" cy="1537632"/>
            <a:chOff x="2169061" y="1841242"/>
            <a:chExt cx="4639464" cy="1537632"/>
          </a:xfrm>
        </p:grpSpPr>
        <p:cxnSp>
          <p:nvCxnSpPr>
            <p:cNvPr id="465" name="Straight Connector 464"/>
            <p:cNvCxnSpPr/>
            <p:nvPr/>
          </p:nvCxnSpPr>
          <p:spPr bwMode="auto">
            <a:xfrm>
              <a:off x="3779868" y="3179557"/>
              <a:ext cx="115837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66" name="Straight Connector 465"/>
            <p:cNvCxnSpPr/>
            <p:nvPr/>
          </p:nvCxnSpPr>
          <p:spPr bwMode="auto">
            <a:xfrm>
              <a:off x="3779868" y="2719376"/>
              <a:ext cx="115837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70" name="Straight Connector 469"/>
            <p:cNvCxnSpPr/>
            <p:nvPr/>
          </p:nvCxnSpPr>
          <p:spPr bwMode="auto">
            <a:xfrm>
              <a:off x="4153988" y="2651334"/>
              <a:ext cx="623315" cy="1102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71" name="Straight Connector 470"/>
            <p:cNvCxnSpPr/>
            <p:nvPr/>
          </p:nvCxnSpPr>
          <p:spPr bwMode="auto">
            <a:xfrm flipV="1">
              <a:off x="5008978" y="3192670"/>
              <a:ext cx="491102" cy="1634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472" name="Delay 471"/>
            <p:cNvSpPr/>
            <p:nvPr/>
          </p:nvSpPr>
          <p:spPr bwMode="auto">
            <a:xfrm>
              <a:off x="4777304" y="2584959"/>
              <a:ext cx="231674" cy="255910"/>
            </a:xfrm>
            <a:prstGeom prst="flowChartDelay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485" name="Delay 484"/>
            <p:cNvSpPr/>
            <p:nvPr/>
          </p:nvSpPr>
          <p:spPr bwMode="auto">
            <a:xfrm>
              <a:off x="4777304" y="3066346"/>
              <a:ext cx="231674" cy="255910"/>
            </a:xfrm>
            <a:prstGeom prst="flowChartDelay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endParaRPr>
            </a:p>
          </p:txBody>
        </p:sp>
        <p:cxnSp>
          <p:nvCxnSpPr>
            <p:cNvPr id="486" name="Straight Connector 485"/>
            <p:cNvCxnSpPr/>
            <p:nvPr/>
          </p:nvCxnSpPr>
          <p:spPr bwMode="auto">
            <a:xfrm>
              <a:off x="4545630" y="3131362"/>
              <a:ext cx="231674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90" name="Straight Connector 489"/>
            <p:cNvCxnSpPr/>
            <p:nvPr/>
          </p:nvCxnSpPr>
          <p:spPr bwMode="auto">
            <a:xfrm>
              <a:off x="4545630" y="2768245"/>
              <a:ext cx="231674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91" name="Straight Connector 490"/>
            <p:cNvCxnSpPr/>
            <p:nvPr/>
          </p:nvCxnSpPr>
          <p:spPr bwMode="auto">
            <a:xfrm>
              <a:off x="4545630" y="2768245"/>
              <a:ext cx="0" cy="72624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92" name="Straight Connector 491"/>
            <p:cNvCxnSpPr/>
            <p:nvPr/>
          </p:nvCxnSpPr>
          <p:spPr bwMode="auto">
            <a:xfrm>
              <a:off x="4545630" y="3058741"/>
              <a:ext cx="0" cy="72624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93" name="Straight Connector 492"/>
            <p:cNvCxnSpPr/>
            <p:nvPr/>
          </p:nvCxnSpPr>
          <p:spPr bwMode="auto">
            <a:xfrm flipH="1" flipV="1">
              <a:off x="4545630" y="2840869"/>
              <a:ext cx="955651" cy="217872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95" name="Straight Connector 494"/>
            <p:cNvCxnSpPr/>
            <p:nvPr/>
          </p:nvCxnSpPr>
          <p:spPr bwMode="auto">
            <a:xfrm flipV="1">
              <a:off x="4545630" y="2848478"/>
              <a:ext cx="955651" cy="210263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96" name="Straight Connector 495"/>
            <p:cNvCxnSpPr/>
            <p:nvPr/>
          </p:nvCxnSpPr>
          <p:spPr bwMode="auto">
            <a:xfrm>
              <a:off x="5501281" y="3058741"/>
              <a:ext cx="0" cy="135563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97" name="Straight Connector 496"/>
            <p:cNvCxnSpPr/>
            <p:nvPr/>
          </p:nvCxnSpPr>
          <p:spPr bwMode="auto">
            <a:xfrm>
              <a:off x="5501281" y="2711380"/>
              <a:ext cx="0" cy="135563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498" name="Oval 497"/>
            <p:cNvSpPr/>
            <p:nvPr/>
          </p:nvSpPr>
          <p:spPr bwMode="auto">
            <a:xfrm>
              <a:off x="5481974" y="2695625"/>
              <a:ext cx="37795" cy="32497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499" name="Oval 498"/>
            <p:cNvSpPr/>
            <p:nvPr/>
          </p:nvSpPr>
          <p:spPr bwMode="auto">
            <a:xfrm>
              <a:off x="5010182" y="2695625"/>
              <a:ext cx="37795" cy="32497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500" name="Oval 499"/>
            <p:cNvSpPr/>
            <p:nvPr/>
          </p:nvSpPr>
          <p:spPr bwMode="auto">
            <a:xfrm>
              <a:off x="5010998" y="3179557"/>
              <a:ext cx="37795" cy="32497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501" name="Delay 500"/>
            <p:cNvSpPr/>
            <p:nvPr/>
          </p:nvSpPr>
          <p:spPr bwMode="auto">
            <a:xfrm>
              <a:off x="3885659" y="2525715"/>
              <a:ext cx="231674" cy="255910"/>
            </a:xfrm>
            <a:prstGeom prst="flowChartDelay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502" name="Delay 501"/>
            <p:cNvSpPr/>
            <p:nvPr/>
          </p:nvSpPr>
          <p:spPr bwMode="auto">
            <a:xfrm>
              <a:off x="3885722" y="3122964"/>
              <a:ext cx="231674" cy="255910"/>
            </a:xfrm>
            <a:prstGeom prst="flowChartDelay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503" name="Oval 502"/>
            <p:cNvSpPr/>
            <p:nvPr/>
          </p:nvSpPr>
          <p:spPr bwMode="auto">
            <a:xfrm>
              <a:off x="4118540" y="2636380"/>
              <a:ext cx="37795" cy="32497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504" name="Oval 503"/>
            <p:cNvSpPr/>
            <p:nvPr/>
          </p:nvSpPr>
          <p:spPr bwMode="auto">
            <a:xfrm>
              <a:off x="4119416" y="3236174"/>
              <a:ext cx="37795" cy="32497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endParaRPr>
            </a:p>
          </p:txBody>
        </p:sp>
        <p:cxnSp>
          <p:nvCxnSpPr>
            <p:cNvPr id="505" name="Straight Connector 504"/>
            <p:cNvCxnSpPr/>
            <p:nvPr/>
          </p:nvCxnSpPr>
          <p:spPr bwMode="auto">
            <a:xfrm>
              <a:off x="4156335" y="3250846"/>
              <a:ext cx="623315" cy="1102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06" name="Straight Connector 505"/>
            <p:cNvCxnSpPr/>
            <p:nvPr/>
          </p:nvCxnSpPr>
          <p:spPr bwMode="auto">
            <a:xfrm flipV="1">
              <a:off x="3779868" y="2721203"/>
              <a:ext cx="1093" cy="458121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07" name="Straight Connector 506"/>
            <p:cNvCxnSpPr>
              <a:stCxn id="524" idx="2"/>
            </p:cNvCxnSpPr>
            <p:nvPr/>
          </p:nvCxnSpPr>
          <p:spPr bwMode="auto">
            <a:xfrm flipH="1">
              <a:off x="2838796" y="2936642"/>
              <a:ext cx="920911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508" name="Oval 507"/>
            <p:cNvSpPr/>
            <p:nvPr/>
          </p:nvSpPr>
          <p:spPr bwMode="auto">
            <a:xfrm>
              <a:off x="3759707" y="2920393"/>
              <a:ext cx="37795" cy="32497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509" name="Oval 508"/>
            <p:cNvSpPr/>
            <p:nvPr/>
          </p:nvSpPr>
          <p:spPr bwMode="auto">
            <a:xfrm>
              <a:off x="3846313" y="3303578"/>
              <a:ext cx="37795" cy="32497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endParaRPr>
            </a:p>
          </p:txBody>
        </p:sp>
        <p:cxnSp>
          <p:nvCxnSpPr>
            <p:cNvPr id="522" name="Straight Connector 521"/>
            <p:cNvCxnSpPr/>
            <p:nvPr/>
          </p:nvCxnSpPr>
          <p:spPr bwMode="auto">
            <a:xfrm flipV="1">
              <a:off x="3266938" y="3318456"/>
              <a:ext cx="578467" cy="1374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23" name="Straight Connector 522"/>
            <p:cNvCxnSpPr/>
            <p:nvPr/>
          </p:nvCxnSpPr>
          <p:spPr bwMode="auto">
            <a:xfrm flipV="1">
              <a:off x="2520439" y="2591968"/>
              <a:ext cx="1371608" cy="433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24" name="Straight Connector 523"/>
            <p:cNvCxnSpPr/>
            <p:nvPr/>
          </p:nvCxnSpPr>
          <p:spPr bwMode="auto">
            <a:xfrm flipH="1" flipV="1">
              <a:off x="3268860" y="2594229"/>
              <a:ext cx="1218" cy="726487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25" name="Straight Connector 524"/>
            <p:cNvCxnSpPr/>
            <p:nvPr/>
          </p:nvCxnSpPr>
          <p:spPr bwMode="auto">
            <a:xfrm flipV="1">
              <a:off x="5049830" y="2707543"/>
              <a:ext cx="1371608" cy="433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43" name="TextBox 42"/>
            <p:cNvSpPr txBox="1"/>
            <p:nvPr/>
          </p:nvSpPr>
          <p:spPr>
            <a:xfrm>
              <a:off x="2169061" y="2363472"/>
              <a:ext cx="39305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  <a:ea typeface="Cambria" charset="0"/>
                  <a:cs typeface="Cambria" charset="0"/>
                </a:rPr>
                <a:t>D</a:t>
              </a:r>
            </a:p>
          </p:txBody>
        </p:sp>
        <p:sp>
          <p:nvSpPr>
            <p:cNvPr id="526" name="TextBox 525"/>
            <p:cNvSpPr txBox="1"/>
            <p:nvPr/>
          </p:nvSpPr>
          <p:spPr>
            <a:xfrm>
              <a:off x="6405851" y="2492371"/>
              <a:ext cx="40267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  <a:ea typeface="Cambria" charset="0"/>
                  <a:cs typeface="Cambria" charset="0"/>
                </a:rPr>
                <a:t>Q</a:t>
              </a:r>
            </a:p>
          </p:txBody>
        </p:sp>
        <p:sp>
          <p:nvSpPr>
            <p:cNvPr id="527" name="TextBox 526"/>
            <p:cNvSpPr txBox="1"/>
            <p:nvPr/>
          </p:nvSpPr>
          <p:spPr>
            <a:xfrm>
              <a:off x="2242872" y="2726861"/>
              <a:ext cx="64472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  <a:ea typeface="Cambria" charset="0"/>
                  <a:cs typeface="Cambria" charset="0"/>
                </a:rPr>
                <a:t>WE</a:t>
              </a:r>
            </a:p>
          </p:txBody>
        </p:sp>
        <p:sp>
          <p:nvSpPr>
            <p:cNvPr id="528" name="TextBox 527"/>
            <p:cNvSpPr txBox="1"/>
            <p:nvPr/>
          </p:nvSpPr>
          <p:spPr>
            <a:xfrm>
              <a:off x="4043891" y="1841242"/>
              <a:ext cx="90281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  <a:ea typeface="Cambria" charset="0"/>
                  <a:cs typeface="Cambria" charset="0"/>
                </a:rPr>
                <a:t>1 Bit</a:t>
              </a:r>
            </a:p>
          </p:txBody>
        </p:sp>
      </p:grpSp>
      <p:sp>
        <p:nvSpPr>
          <p:cNvPr id="565" name="Rectangle 564"/>
          <p:cNvSpPr/>
          <p:nvPr/>
        </p:nvSpPr>
        <p:spPr bwMode="auto">
          <a:xfrm>
            <a:off x="1639225" y="4553716"/>
            <a:ext cx="1920223" cy="893756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rPr>
              <a:t>Bit</a:t>
            </a:r>
            <a:r>
              <a:rPr kumimoji="0" lang="en-US" sz="28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rPr>
              <a:t>2</a:t>
            </a:r>
          </a:p>
        </p:txBody>
      </p:sp>
      <p:sp>
        <p:nvSpPr>
          <p:cNvPr id="572" name="Rectangle 571"/>
          <p:cNvSpPr/>
          <p:nvPr/>
        </p:nvSpPr>
        <p:spPr bwMode="auto">
          <a:xfrm>
            <a:off x="3561751" y="4553716"/>
            <a:ext cx="1920223" cy="893756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rPr>
              <a:t>Bit</a:t>
            </a:r>
            <a:r>
              <a:rPr kumimoji="0" lang="en-US" sz="28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rPr>
              <a:t>1</a:t>
            </a:r>
          </a:p>
        </p:txBody>
      </p:sp>
      <p:sp>
        <p:nvSpPr>
          <p:cNvPr id="573" name="Rectangle 572"/>
          <p:cNvSpPr/>
          <p:nvPr/>
        </p:nvSpPr>
        <p:spPr bwMode="auto">
          <a:xfrm>
            <a:off x="5480588" y="4553716"/>
            <a:ext cx="1920223" cy="893756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rPr>
              <a:t>Bit</a:t>
            </a:r>
            <a:r>
              <a:rPr kumimoji="0" lang="en-US" sz="28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rPr>
              <a:t>0</a:t>
            </a:r>
          </a:p>
        </p:txBody>
      </p:sp>
      <p:sp>
        <p:nvSpPr>
          <p:cNvPr id="576" name="Rectangle 575"/>
          <p:cNvSpPr/>
          <p:nvPr/>
        </p:nvSpPr>
        <p:spPr bwMode="auto">
          <a:xfrm>
            <a:off x="1636922" y="5444293"/>
            <a:ext cx="1920223" cy="893756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rPr>
              <a:t>Bit</a:t>
            </a:r>
            <a:r>
              <a:rPr kumimoji="0" lang="en-US" sz="28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rPr>
              <a:t>2</a:t>
            </a:r>
          </a:p>
        </p:txBody>
      </p:sp>
      <p:sp>
        <p:nvSpPr>
          <p:cNvPr id="577" name="Rectangle 576"/>
          <p:cNvSpPr/>
          <p:nvPr/>
        </p:nvSpPr>
        <p:spPr bwMode="auto">
          <a:xfrm>
            <a:off x="3559448" y="5444293"/>
            <a:ext cx="1920223" cy="893756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rPr>
              <a:t>Bit</a:t>
            </a:r>
            <a:r>
              <a:rPr kumimoji="0" lang="en-US" sz="28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rPr>
              <a:t>1</a:t>
            </a:r>
          </a:p>
        </p:txBody>
      </p:sp>
      <p:sp>
        <p:nvSpPr>
          <p:cNvPr id="579" name="Rectangle 578"/>
          <p:cNvSpPr/>
          <p:nvPr/>
        </p:nvSpPr>
        <p:spPr bwMode="auto">
          <a:xfrm>
            <a:off x="5478285" y="5444293"/>
            <a:ext cx="1920223" cy="893756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rPr>
              <a:t>Bit</a:t>
            </a:r>
            <a:r>
              <a:rPr kumimoji="0" lang="en-US" sz="28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rPr>
              <a:t>0</a:t>
            </a:r>
          </a:p>
        </p:txBody>
      </p:sp>
      <p:sp>
        <p:nvSpPr>
          <p:cNvPr id="580" name="TextBox 579"/>
          <p:cNvSpPr txBox="1"/>
          <p:nvPr/>
        </p:nvSpPr>
        <p:spPr>
          <a:xfrm>
            <a:off x="275772" y="4769761"/>
            <a:ext cx="139012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rPr>
              <a:t>Addr</a:t>
            </a: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rPr>
              <a:t>(0)</a:t>
            </a:r>
          </a:p>
        </p:txBody>
      </p:sp>
      <p:sp>
        <p:nvSpPr>
          <p:cNvPr id="582" name="TextBox 581"/>
          <p:cNvSpPr txBox="1"/>
          <p:nvPr/>
        </p:nvSpPr>
        <p:spPr>
          <a:xfrm>
            <a:off x="275772" y="5660338"/>
            <a:ext cx="139012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rPr>
              <a:t>Addr</a:t>
            </a: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rPr>
              <a:t>(1)</a:t>
            </a:r>
          </a:p>
        </p:txBody>
      </p:sp>
      <p:sp>
        <p:nvSpPr>
          <p:cNvPr id="583" name="TextBox 582"/>
          <p:cNvSpPr txBox="1"/>
          <p:nvPr/>
        </p:nvSpPr>
        <p:spPr>
          <a:xfrm>
            <a:off x="3023188" y="4139442"/>
            <a:ext cx="321594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rPr>
              <a:t>6-Bit Memory Array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Cambria" charset="0"/>
              <a:cs typeface="Cambri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1151894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4" grpId="0" animBg="1"/>
      <p:bldP spid="45" grpId="0" build="p"/>
      <p:bldP spid="565" grpId="0" animBg="1"/>
      <p:bldP spid="572" grpId="0" animBg="1"/>
      <p:bldP spid="573" grpId="0" animBg="1"/>
      <p:bldP spid="576" grpId="0" animBg="1"/>
      <p:bldP spid="577" grpId="0" animBg="1"/>
      <p:bldP spid="579" grpId="0" animBg="1"/>
      <p:bldP spid="580" grpId="0"/>
      <p:bldP spid="582" grpId="0"/>
      <p:bldP spid="583" grpId="0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Reading from Memory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46</a:t>
            </a:fld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304800" y="997803"/>
            <a:ext cx="857824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rPr>
              <a:t>How can we select the address to read?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rPr>
              <a:t>Because there are 2 addresses, address size is log(2)=1 bit</a:t>
            </a:r>
          </a:p>
        </p:txBody>
      </p:sp>
      <p:sp>
        <p:nvSpPr>
          <p:cNvPr id="88" name="Rectangle 87"/>
          <p:cNvSpPr/>
          <p:nvPr/>
        </p:nvSpPr>
        <p:spPr bwMode="auto">
          <a:xfrm>
            <a:off x="2429020" y="3124201"/>
            <a:ext cx="1001274" cy="413645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49" name="Rectangle 148"/>
          <p:cNvSpPr/>
          <p:nvPr/>
        </p:nvSpPr>
        <p:spPr bwMode="auto">
          <a:xfrm>
            <a:off x="2429020" y="4108047"/>
            <a:ext cx="1001274" cy="413645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81" name="Rectangle 180"/>
          <p:cNvSpPr/>
          <p:nvPr/>
        </p:nvSpPr>
        <p:spPr bwMode="auto">
          <a:xfrm>
            <a:off x="7099481" y="4108048"/>
            <a:ext cx="1001274" cy="413645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82" name="Rectangle 181"/>
          <p:cNvSpPr/>
          <p:nvPr/>
        </p:nvSpPr>
        <p:spPr bwMode="auto">
          <a:xfrm>
            <a:off x="4826480" y="4108048"/>
            <a:ext cx="1001274" cy="413645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83" name="Rectangle 182"/>
          <p:cNvSpPr/>
          <p:nvPr/>
        </p:nvSpPr>
        <p:spPr bwMode="auto">
          <a:xfrm>
            <a:off x="7099481" y="3124200"/>
            <a:ext cx="1001274" cy="413645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84" name="Rectangle 183"/>
          <p:cNvSpPr/>
          <p:nvPr/>
        </p:nvSpPr>
        <p:spPr bwMode="auto">
          <a:xfrm>
            <a:off x="4826480" y="3124200"/>
            <a:ext cx="1001274" cy="413645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0183301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" grpId="0" build="p"/>
      <p:bldP spid="88" grpId="0" animBg="1"/>
      <p:bldP spid="149" grpId="0" animBg="1"/>
      <p:bldP spid="181" grpId="0" animBg="1"/>
      <p:bldP spid="182" grpId="0" animBg="1"/>
      <p:bldP spid="183" grpId="0" animBg="1"/>
      <p:bldP spid="184" grpId="0" animBg="1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Reading from Memory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47</a:t>
            </a:fld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304800" y="997803"/>
            <a:ext cx="857824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rPr>
              <a:t>How can we select an address to read?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rPr>
              <a:t>Because there are 2 addresses, address size is log(2)=1 bit</a:t>
            </a:r>
          </a:p>
        </p:txBody>
      </p:sp>
      <p:cxnSp>
        <p:nvCxnSpPr>
          <p:cNvPr id="52" name="Straight Connector 51"/>
          <p:cNvCxnSpPr/>
          <p:nvPr/>
        </p:nvCxnSpPr>
        <p:spPr bwMode="auto">
          <a:xfrm>
            <a:off x="1052945" y="2784764"/>
            <a:ext cx="7154541" cy="8132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0" name="Straight Connector 69"/>
          <p:cNvCxnSpPr/>
          <p:nvPr/>
        </p:nvCxnSpPr>
        <p:spPr bwMode="auto">
          <a:xfrm>
            <a:off x="1068438" y="2310799"/>
            <a:ext cx="12217" cy="1471492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5" name="Straight Connector 74"/>
          <p:cNvCxnSpPr/>
          <p:nvPr/>
        </p:nvCxnSpPr>
        <p:spPr bwMode="auto">
          <a:xfrm>
            <a:off x="1052945" y="3768436"/>
            <a:ext cx="7141289" cy="5121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19" name="TextBox 118"/>
          <p:cNvSpPr txBox="1"/>
          <p:nvPr/>
        </p:nvSpPr>
        <p:spPr>
          <a:xfrm>
            <a:off x="3860746" y="4942530"/>
            <a:ext cx="6447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D[2]</a:t>
            </a:r>
          </a:p>
        </p:txBody>
      </p:sp>
      <p:sp>
        <p:nvSpPr>
          <p:cNvPr id="120" name="TextBox 119"/>
          <p:cNvSpPr txBox="1"/>
          <p:nvPr/>
        </p:nvSpPr>
        <p:spPr>
          <a:xfrm>
            <a:off x="6270200" y="4938769"/>
            <a:ext cx="6447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D[1]</a:t>
            </a:r>
          </a:p>
        </p:txBody>
      </p:sp>
      <p:sp>
        <p:nvSpPr>
          <p:cNvPr id="121" name="TextBox 120"/>
          <p:cNvSpPr txBox="1"/>
          <p:nvPr/>
        </p:nvSpPr>
        <p:spPr>
          <a:xfrm>
            <a:off x="8543068" y="4938769"/>
            <a:ext cx="6447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D[0]</a:t>
            </a:r>
          </a:p>
        </p:txBody>
      </p:sp>
      <p:sp>
        <p:nvSpPr>
          <p:cNvPr id="122" name="TextBox 121"/>
          <p:cNvSpPr txBox="1"/>
          <p:nvPr/>
        </p:nvSpPr>
        <p:spPr>
          <a:xfrm>
            <a:off x="386407" y="1900959"/>
            <a:ext cx="9653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Addr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[0]</a:t>
            </a:r>
          </a:p>
        </p:txBody>
      </p:sp>
      <p:cxnSp>
        <p:nvCxnSpPr>
          <p:cNvPr id="123" name="Straight Connector 122"/>
          <p:cNvCxnSpPr/>
          <p:nvPr/>
        </p:nvCxnSpPr>
        <p:spPr bwMode="auto">
          <a:xfrm flipV="1">
            <a:off x="2493462" y="4241960"/>
            <a:ext cx="1338927" cy="1645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24" name="Straight Connector 123"/>
          <p:cNvCxnSpPr/>
          <p:nvPr/>
        </p:nvCxnSpPr>
        <p:spPr bwMode="auto">
          <a:xfrm>
            <a:off x="3516832" y="4158657"/>
            <a:ext cx="323590" cy="1196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25" name="Delay 124"/>
          <p:cNvSpPr/>
          <p:nvPr/>
        </p:nvSpPr>
        <p:spPr bwMode="auto">
          <a:xfrm>
            <a:off x="3639625" y="4102497"/>
            <a:ext cx="224786" cy="215977"/>
          </a:xfrm>
          <a:prstGeom prst="flowChartDelay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126" name="Straight Connector 125"/>
          <p:cNvCxnSpPr/>
          <p:nvPr/>
        </p:nvCxnSpPr>
        <p:spPr bwMode="auto">
          <a:xfrm>
            <a:off x="3520550" y="3769720"/>
            <a:ext cx="3211" cy="395951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27" name="Straight Connector 126"/>
          <p:cNvCxnSpPr/>
          <p:nvPr/>
        </p:nvCxnSpPr>
        <p:spPr bwMode="auto">
          <a:xfrm>
            <a:off x="4881586" y="4232964"/>
            <a:ext cx="1357509" cy="3199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28" name="Straight Connector 127"/>
          <p:cNvCxnSpPr/>
          <p:nvPr/>
        </p:nvCxnSpPr>
        <p:spPr bwMode="auto">
          <a:xfrm>
            <a:off x="5923538" y="4152860"/>
            <a:ext cx="323590" cy="1196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29" name="Delay 128"/>
          <p:cNvSpPr/>
          <p:nvPr/>
        </p:nvSpPr>
        <p:spPr bwMode="auto">
          <a:xfrm>
            <a:off x="6046331" y="4096700"/>
            <a:ext cx="224786" cy="215977"/>
          </a:xfrm>
          <a:prstGeom prst="flowChartDelay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130" name="Straight Connector 129"/>
          <p:cNvCxnSpPr/>
          <p:nvPr/>
        </p:nvCxnSpPr>
        <p:spPr bwMode="auto">
          <a:xfrm>
            <a:off x="5927256" y="3763923"/>
            <a:ext cx="3211" cy="395951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31" name="Straight Connector 130"/>
          <p:cNvCxnSpPr/>
          <p:nvPr/>
        </p:nvCxnSpPr>
        <p:spPr bwMode="auto">
          <a:xfrm>
            <a:off x="7220549" y="4236162"/>
            <a:ext cx="1285674" cy="3358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32" name="Straight Connector 131"/>
          <p:cNvCxnSpPr/>
          <p:nvPr/>
        </p:nvCxnSpPr>
        <p:spPr bwMode="auto">
          <a:xfrm>
            <a:off x="8190666" y="4156218"/>
            <a:ext cx="323590" cy="1196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33" name="Delay 132"/>
          <p:cNvSpPr/>
          <p:nvPr/>
        </p:nvSpPr>
        <p:spPr bwMode="auto">
          <a:xfrm>
            <a:off x="8313459" y="4100058"/>
            <a:ext cx="224786" cy="215977"/>
          </a:xfrm>
          <a:prstGeom prst="flowChartDelay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134" name="Straight Connector 133"/>
          <p:cNvCxnSpPr/>
          <p:nvPr/>
        </p:nvCxnSpPr>
        <p:spPr bwMode="auto">
          <a:xfrm>
            <a:off x="8194384" y="3767281"/>
            <a:ext cx="3211" cy="395951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35" name="Straight Connector 134"/>
          <p:cNvCxnSpPr/>
          <p:nvPr/>
        </p:nvCxnSpPr>
        <p:spPr bwMode="auto">
          <a:xfrm>
            <a:off x="3128085" y="3257098"/>
            <a:ext cx="713528" cy="4203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36" name="Straight Connector 135"/>
          <p:cNvCxnSpPr/>
          <p:nvPr/>
        </p:nvCxnSpPr>
        <p:spPr bwMode="auto">
          <a:xfrm>
            <a:off x="3526056" y="3177997"/>
            <a:ext cx="323590" cy="1196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37" name="Delay 136"/>
          <p:cNvSpPr/>
          <p:nvPr/>
        </p:nvSpPr>
        <p:spPr bwMode="auto">
          <a:xfrm>
            <a:off x="3648849" y="3121837"/>
            <a:ext cx="224786" cy="215977"/>
          </a:xfrm>
          <a:prstGeom prst="flowChartDelay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138" name="Straight Connector 137"/>
          <p:cNvCxnSpPr/>
          <p:nvPr/>
        </p:nvCxnSpPr>
        <p:spPr bwMode="auto">
          <a:xfrm>
            <a:off x="3529774" y="2789060"/>
            <a:ext cx="3211" cy="395951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39" name="Straight Connector 138"/>
          <p:cNvCxnSpPr/>
          <p:nvPr/>
        </p:nvCxnSpPr>
        <p:spPr bwMode="auto">
          <a:xfrm>
            <a:off x="4890810" y="3252304"/>
            <a:ext cx="1357509" cy="3199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40" name="Straight Connector 139"/>
          <p:cNvCxnSpPr/>
          <p:nvPr/>
        </p:nvCxnSpPr>
        <p:spPr bwMode="auto">
          <a:xfrm>
            <a:off x="5932762" y="3172200"/>
            <a:ext cx="323590" cy="1196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41" name="Delay 140"/>
          <p:cNvSpPr/>
          <p:nvPr/>
        </p:nvSpPr>
        <p:spPr bwMode="auto">
          <a:xfrm>
            <a:off x="6055555" y="3116040"/>
            <a:ext cx="224786" cy="215977"/>
          </a:xfrm>
          <a:prstGeom prst="flowChartDelay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142" name="Straight Connector 141"/>
          <p:cNvCxnSpPr/>
          <p:nvPr/>
        </p:nvCxnSpPr>
        <p:spPr bwMode="auto">
          <a:xfrm>
            <a:off x="5936480" y="2783263"/>
            <a:ext cx="3211" cy="395951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43" name="Straight Connector 142"/>
          <p:cNvCxnSpPr/>
          <p:nvPr/>
        </p:nvCxnSpPr>
        <p:spPr bwMode="auto">
          <a:xfrm>
            <a:off x="7229773" y="3255502"/>
            <a:ext cx="1285674" cy="3358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44" name="Straight Connector 143"/>
          <p:cNvCxnSpPr/>
          <p:nvPr/>
        </p:nvCxnSpPr>
        <p:spPr bwMode="auto">
          <a:xfrm>
            <a:off x="8199890" y="3175558"/>
            <a:ext cx="323590" cy="1196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45" name="Delay 144"/>
          <p:cNvSpPr/>
          <p:nvPr/>
        </p:nvSpPr>
        <p:spPr bwMode="auto">
          <a:xfrm>
            <a:off x="8322683" y="3119398"/>
            <a:ext cx="224786" cy="215977"/>
          </a:xfrm>
          <a:prstGeom prst="flowChartDelay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146" name="Straight Connector 145"/>
          <p:cNvCxnSpPr/>
          <p:nvPr/>
        </p:nvCxnSpPr>
        <p:spPr bwMode="auto">
          <a:xfrm>
            <a:off x="8203608" y="2786621"/>
            <a:ext cx="3211" cy="395951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grpSp>
        <p:nvGrpSpPr>
          <p:cNvPr id="147" name="Group 146"/>
          <p:cNvGrpSpPr/>
          <p:nvPr/>
        </p:nvGrpSpPr>
        <p:grpSpPr>
          <a:xfrm>
            <a:off x="2429020" y="4108047"/>
            <a:ext cx="1001274" cy="413645"/>
            <a:chOff x="1736388" y="2756071"/>
            <a:chExt cx="1195699" cy="615296"/>
          </a:xfrm>
        </p:grpSpPr>
        <p:grpSp>
          <p:nvGrpSpPr>
            <p:cNvPr id="150" name="Group 149"/>
            <p:cNvGrpSpPr/>
            <p:nvPr/>
          </p:nvGrpSpPr>
          <p:grpSpPr>
            <a:xfrm>
              <a:off x="1811462" y="2861744"/>
              <a:ext cx="982500" cy="419338"/>
              <a:chOff x="1545931" y="2438400"/>
              <a:chExt cx="5927877" cy="2685534"/>
            </a:xfrm>
          </p:grpSpPr>
          <p:cxnSp>
            <p:nvCxnSpPr>
              <p:cNvPr id="152" name="Straight Connector 151"/>
              <p:cNvCxnSpPr/>
              <p:nvPr/>
            </p:nvCxnSpPr>
            <p:spPr bwMode="auto">
              <a:xfrm>
                <a:off x="2895600" y="4496535"/>
                <a:ext cx="304800" cy="0"/>
              </a:xfrm>
              <a:prstGeom prst="line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53" name="Straight Connector 152"/>
              <p:cNvCxnSpPr/>
              <p:nvPr/>
            </p:nvCxnSpPr>
            <p:spPr bwMode="auto">
              <a:xfrm>
                <a:off x="2895600" y="3048000"/>
                <a:ext cx="304800" cy="0"/>
              </a:xfrm>
              <a:prstGeom prst="line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54" name="Straight Connector 153"/>
              <p:cNvCxnSpPr/>
              <p:nvPr/>
            </p:nvCxnSpPr>
            <p:spPr bwMode="auto">
              <a:xfrm>
                <a:off x="3880022" y="2833816"/>
                <a:ext cx="1640132" cy="3469"/>
              </a:xfrm>
              <a:prstGeom prst="line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55" name="Straight Connector 154"/>
              <p:cNvCxnSpPr/>
              <p:nvPr/>
            </p:nvCxnSpPr>
            <p:spPr bwMode="auto">
              <a:xfrm flipV="1">
                <a:off x="6129755" y="4537806"/>
                <a:ext cx="1292238" cy="5146"/>
              </a:xfrm>
              <a:prstGeom prst="line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sp>
            <p:nvSpPr>
              <p:cNvPr id="156" name="Delay 155"/>
              <p:cNvSpPr/>
              <p:nvPr/>
            </p:nvSpPr>
            <p:spPr bwMode="auto">
              <a:xfrm>
                <a:off x="5520152" y="2624887"/>
                <a:ext cx="609600" cy="805543"/>
              </a:xfrm>
              <a:prstGeom prst="flowChartDelay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57" name="Delay 156"/>
              <p:cNvSpPr/>
              <p:nvPr/>
            </p:nvSpPr>
            <p:spPr bwMode="auto">
              <a:xfrm>
                <a:off x="5520154" y="4140178"/>
                <a:ext cx="609600" cy="805543"/>
              </a:xfrm>
              <a:prstGeom prst="flowChartDelay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cxnSp>
            <p:nvCxnSpPr>
              <p:cNvPr id="158" name="Straight Connector 157"/>
              <p:cNvCxnSpPr/>
              <p:nvPr/>
            </p:nvCxnSpPr>
            <p:spPr bwMode="auto">
              <a:xfrm>
                <a:off x="4910554" y="4344831"/>
                <a:ext cx="609600" cy="0"/>
              </a:xfrm>
              <a:prstGeom prst="line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59" name="Straight Connector 158"/>
              <p:cNvCxnSpPr/>
              <p:nvPr/>
            </p:nvCxnSpPr>
            <p:spPr bwMode="auto">
              <a:xfrm>
                <a:off x="4910554" y="3201831"/>
                <a:ext cx="609600" cy="0"/>
              </a:xfrm>
              <a:prstGeom prst="line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60" name="Straight Connector 159"/>
              <p:cNvCxnSpPr/>
              <p:nvPr/>
            </p:nvCxnSpPr>
            <p:spPr bwMode="auto">
              <a:xfrm>
                <a:off x="4910554" y="3201831"/>
                <a:ext cx="0" cy="228599"/>
              </a:xfrm>
              <a:prstGeom prst="line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61" name="Straight Connector 160"/>
              <p:cNvCxnSpPr/>
              <p:nvPr/>
            </p:nvCxnSpPr>
            <p:spPr bwMode="auto">
              <a:xfrm>
                <a:off x="4910554" y="4116232"/>
                <a:ext cx="0" cy="228599"/>
              </a:xfrm>
              <a:prstGeom prst="line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62" name="Straight Connector 161"/>
              <p:cNvCxnSpPr/>
              <p:nvPr/>
            </p:nvCxnSpPr>
            <p:spPr bwMode="auto">
              <a:xfrm flipH="1" flipV="1">
                <a:off x="4910554" y="3430430"/>
                <a:ext cx="2514600" cy="685802"/>
              </a:xfrm>
              <a:prstGeom prst="line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63" name="Straight Connector 162"/>
              <p:cNvCxnSpPr/>
              <p:nvPr/>
            </p:nvCxnSpPr>
            <p:spPr bwMode="auto">
              <a:xfrm flipV="1">
                <a:off x="4910554" y="3454376"/>
                <a:ext cx="2514600" cy="661855"/>
              </a:xfrm>
              <a:prstGeom prst="line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64" name="Straight Connector 163"/>
              <p:cNvCxnSpPr/>
              <p:nvPr/>
            </p:nvCxnSpPr>
            <p:spPr bwMode="auto">
              <a:xfrm>
                <a:off x="7425154" y="4116231"/>
                <a:ext cx="0" cy="426718"/>
              </a:xfrm>
              <a:prstGeom prst="line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65" name="Straight Connector 164"/>
              <p:cNvCxnSpPr/>
              <p:nvPr/>
            </p:nvCxnSpPr>
            <p:spPr bwMode="auto">
              <a:xfrm>
                <a:off x="7425154" y="3022832"/>
                <a:ext cx="0" cy="426718"/>
              </a:xfrm>
              <a:prstGeom prst="line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sp>
            <p:nvSpPr>
              <p:cNvPr id="166" name="Oval 165"/>
              <p:cNvSpPr/>
              <p:nvPr/>
            </p:nvSpPr>
            <p:spPr bwMode="auto">
              <a:xfrm>
                <a:off x="7374354" y="2973231"/>
                <a:ext cx="99454" cy="102296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67" name="Oval 166"/>
              <p:cNvSpPr/>
              <p:nvPr/>
            </p:nvSpPr>
            <p:spPr bwMode="auto">
              <a:xfrm>
                <a:off x="6132929" y="2973231"/>
                <a:ext cx="99454" cy="102296"/>
              </a:xfrm>
              <a:prstGeom prst="ellipse">
                <a:avLst/>
              </a:prstGeom>
              <a:solidFill>
                <a:schemeClr val="bg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68" name="Oval 167"/>
              <p:cNvSpPr/>
              <p:nvPr/>
            </p:nvSpPr>
            <p:spPr bwMode="auto">
              <a:xfrm>
                <a:off x="6135075" y="4496535"/>
                <a:ext cx="99454" cy="102296"/>
              </a:xfrm>
              <a:prstGeom prst="ellipse">
                <a:avLst/>
              </a:prstGeom>
              <a:solidFill>
                <a:schemeClr val="bg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69" name="Delay 168"/>
              <p:cNvSpPr/>
              <p:nvPr/>
            </p:nvSpPr>
            <p:spPr bwMode="auto">
              <a:xfrm>
                <a:off x="3173968" y="2438400"/>
                <a:ext cx="609600" cy="805543"/>
              </a:xfrm>
              <a:prstGeom prst="flowChartDelay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70" name="Delay 169"/>
              <p:cNvSpPr/>
              <p:nvPr/>
            </p:nvSpPr>
            <p:spPr bwMode="auto">
              <a:xfrm>
                <a:off x="3174130" y="4318391"/>
                <a:ext cx="609600" cy="805543"/>
              </a:xfrm>
              <a:prstGeom prst="flowChartDelay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71" name="Oval 170"/>
              <p:cNvSpPr/>
              <p:nvPr/>
            </p:nvSpPr>
            <p:spPr bwMode="auto">
              <a:xfrm>
                <a:off x="3786746" y="2786744"/>
                <a:ext cx="99454" cy="102296"/>
              </a:xfrm>
              <a:prstGeom prst="ellipse">
                <a:avLst/>
              </a:prstGeom>
              <a:solidFill>
                <a:schemeClr val="bg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72" name="Oval 171"/>
              <p:cNvSpPr/>
              <p:nvPr/>
            </p:nvSpPr>
            <p:spPr bwMode="auto">
              <a:xfrm>
                <a:off x="3789051" y="4674748"/>
                <a:ext cx="99454" cy="102296"/>
              </a:xfrm>
              <a:prstGeom prst="ellipse">
                <a:avLst/>
              </a:prstGeom>
              <a:solidFill>
                <a:schemeClr val="bg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cxnSp>
            <p:nvCxnSpPr>
              <p:cNvPr id="173" name="Straight Connector 172"/>
              <p:cNvCxnSpPr/>
              <p:nvPr/>
            </p:nvCxnSpPr>
            <p:spPr bwMode="auto">
              <a:xfrm>
                <a:off x="3886200" y="4720931"/>
                <a:ext cx="1640132" cy="3469"/>
              </a:xfrm>
              <a:prstGeom prst="line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74" name="Straight Connector 173"/>
              <p:cNvCxnSpPr/>
              <p:nvPr/>
            </p:nvCxnSpPr>
            <p:spPr bwMode="auto">
              <a:xfrm flipV="1">
                <a:off x="2895600" y="3053751"/>
                <a:ext cx="2875" cy="1442050"/>
              </a:xfrm>
              <a:prstGeom prst="line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sp>
            <p:nvSpPr>
              <p:cNvPr id="176" name="Oval 175"/>
              <p:cNvSpPr/>
              <p:nvPr/>
            </p:nvSpPr>
            <p:spPr bwMode="auto">
              <a:xfrm>
                <a:off x="2842550" y="3680750"/>
                <a:ext cx="99454" cy="102296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77" name="Oval 176"/>
              <p:cNvSpPr/>
              <p:nvPr/>
            </p:nvSpPr>
            <p:spPr bwMode="auto">
              <a:xfrm>
                <a:off x="3070440" y="4886924"/>
                <a:ext cx="99454" cy="102296"/>
              </a:xfrm>
              <a:prstGeom prst="ellipse">
                <a:avLst/>
              </a:prstGeom>
              <a:solidFill>
                <a:schemeClr val="bg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cxnSp>
            <p:nvCxnSpPr>
              <p:cNvPr id="178" name="Straight Connector 177"/>
              <p:cNvCxnSpPr/>
              <p:nvPr/>
            </p:nvCxnSpPr>
            <p:spPr bwMode="auto">
              <a:xfrm flipV="1">
                <a:off x="1545931" y="4933750"/>
                <a:ext cx="1522119" cy="4322"/>
              </a:xfrm>
              <a:prstGeom prst="line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80" name="Straight Connector 179"/>
              <p:cNvCxnSpPr/>
              <p:nvPr/>
            </p:nvCxnSpPr>
            <p:spPr bwMode="auto">
              <a:xfrm flipH="1" flipV="1">
                <a:off x="1550984" y="2654061"/>
                <a:ext cx="3208" cy="2286802"/>
              </a:xfrm>
              <a:prstGeom prst="line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  <p:sp>
          <p:nvSpPr>
            <p:cNvPr id="149" name="Rectangle 148"/>
            <p:cNvSpPr/>
            <p:nvPr/>
          </p:nvSpPr>
          <p:spPr bwMode="auto">
            <a:xfrm>
              <a:off x="1736388" y="2756071"/>
              <a:ext cx="1195699" cy="61529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</p:grpSp>
      <p:sp>
        <p:nvSpPr>
          <p:cNvPr id="181" name="Rectangle 180"/>
          <p:cNvSpPr/>
          <p:nvPr/>
        </p:nvSpPr>
        <p:spPr bwMode="auto">
          <a:xfrm>
            <a:off x="7099481" y="4108048"/>
            <a:ext cx="1001274" cy="413645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82" name="Rectangle 181"/>
          <p:cNvSpPr/>
          <p:nvPr/>
        </p:nvSpPr>
        <p:spPr bwMode="auto">
          <a:xfrm>
            <a:off x="4826480" y="4108048"/>
            <a:ext cx="1001274" cy="413645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83" name="Rectangle 182"/>
          <p:cNvSpPr/>
          <p:nvPr/>
        </p:nvSpPr>
        <p:spPr bwMode="auto">
          <a:xfrm>
            <a:off x="7099481" y="3124200"/>
            <a:ext cx="1001274" cy="413645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84" name="Rectangle 183"/>
          <p:cNvSpPr/>
          <p:nvPr/>
        </p:nvSpPr>
        <p:spPr bwMode="auto">
          <a:xfrm>
            <a:off x="4826480" y="3124200"/>
            <a:ext cx="1001274" cy="413645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185" name="Straight Connector 184"/>
          <p:cNvCxnSpPr/>
          <p:nvPr/>
        </p:nvCxnSpPr>
        <p:spPr bwMode="auto">
          <a:xfrm flipV="1">
            <a:off x="3873635" y="3229825"/>
            <a:ext cx="323492" cy="1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86" name="Straight Connector 185"/>
          <p:cNvCxnSpPr/>
          <p:nvPr/>
        </p:nvCxnSpPr>
        <p:spPr bwMode="auto">
          <a:xfrm flipV="1">
            <a:off x="3864411" y="4206139"/>
            <a:ext cx="291245" cy="4347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187" name="Picture 18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86823" y="4488995"/>
            <a:ext cx="351694" cy="344628"/>
          </a:xfrm>
          <a:prstGeom prst="rect">
            <a:avLst/>
          </a:prstGeom>
        </p:spPr>
      </p:pic>
      <p:cxnSp>
        <p:nvCxnSpPr>
          <p:cNvPr id="188" name="Straight Connector 187"/>
          <p:cNvCxnSpPr/>
          <p:nvPr/>
        </p:nvCxnSpPr>
        <p:spPr bwMode="auto">
          <a:xfrm flipV="1">
            <a:off x="6282821" y="3218638"/>
            <a:ext cx="323492" cy="1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89" name="Straight Connector 188"/>
          <p:cNvCxnSpPr/>
          <p:nvPr/>
        </p:nvCxnSpPr>
        <p:spPr bwMode="auto">
          <a:xfrm flipV="1">
            <a:off x="6273597" y="4194952"/>
            <a:ext cx="291245" cy="4347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190" name="Picture 18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96009" y="4477808"/>
            <a:ext cx="351694" cy="344628"/>
          </a:xfrm>
          <a:prstGeom prst="rect">
            <a:avLst/>
          </a:prstGeom>
        </p:spPr>
      </p:pic>
      <p:cxnSp>
        <p:nvCxnSpPr>
          <p:cNvPr id="191" name="Straight Connector 190"/>
          <p:cNvCxnSpPr/>
          <p:nvPr/>
        </p:nvCxnSpPr>
        <p:spPr bwMode="auto">
          <a:xfrm flipV="1">
            <a:off x="8559539" y="3234871"/>
            <a:ext cx="323492" cy="1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92" name="Straight Connector 191"/>
          <p:cNvCxnSpPr/>
          <p:nvPr/>
        </p:nvCxnSpPr>
        <p:spPr bwMode="auto">
          <a:xfrm flipV="1">
            <a:off x="8550315" y="4211185"/>
            <a:ext cx="291245" cy="4347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93" name="Straight Connector 192"/>
          <p:cNvCxnSpPr/>
          <p:nvPr/>
        </p:nvCxnSpPr>
        <p:spPr bwMode="auto">
          <a:xfrm flipV="1">
            <a:off x="4188288" y="3215083"/>
            <a:ext cx="0" cy="1335783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94" name="Straight Connector 193"/>
          <p:cNvCxnSpPr/>
          <p:nvPr/>
        </p:nvCxnSpPr>
        <p:spPr bwMode="auto">
          <a:xfrm flipV="1">
            <a:off x="6597474" y="3210834"/>
            <a:ext cx="0" cy="1335783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95" name="Straight Connector 194"/>
          <p:cNvCxnSpPr/>
          <p:nvPr/>
        </p:nvCxnSpPr>
        <p:spPr bwMode="auto">
          <a:xfrm flipV="1">
            <a:off x="8874192" y="3217000"/>
            <a:ext cx="0" cy="1335783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grpSp>
        <p:nvGrpSpPr>
          <p:cNvPr id="196" name="Group 195"/>
          <p:cNvGrpSpPr/>
          <p:nvPr/>
        </p:nvGrpSpPr>
        <p:grpSpPr>
          <a:xfrm>
            <a:off x="4150611" y="4193137"/>
            <a:ext cx="4686965" cy="359646"/>
            <a:chOff x="4023626" y="2591208"/>
            <a:chExt cx="4686965" cy="970975"/>
          </a:xfrm>
        </p:grpSpPr>
        <p:cxnSp>
          <p:nvCxnSpPr>
            <p:cNvPr id="197" name="Straight Connector 196"/>
            <p:cNvCxnSpPr/>
            <p:nvPr/>
          </p:nvCxnSpPr>
          <p:spPr bwMode="auto">
            <a:xfrm flipH="1" flipV="1">
              <a:off x="4023626" y="2595458"/>
              <a:ext cx="1061" cy="964809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98" name="Straight Connector 197"/>
            <p:cNvCxnSpPr/>
            <p:nvPr/>
          </p:nvCxnSpPr>
          <p:spPr bwMode="auto">
            <a:xfrm flipH="1" flipV="1">
              <a:off x="6432812" y="2591208"/>
              <a:ext cx="1061" cy="964809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99" name="Straight Connector 198"/>
            <p:cNvCxnSpPr/>
            <p:nvPr/>
          </p:nvCxnSpPr>
          <p:spPr bwMode="auto">
            <a:xfrm flipH="1" flipV="1">
              <a:off x="8709530" y="2597374"/>
              <a:ext cx="1061" cy="964809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pic>
        <p:nvPicPr>
          <p:cNvPr id="200" name="Picture 19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72727" y="4494041"/>
            <a:ext cx="351694" cy="344628"/>
          </a:xfrm>
          <a:prstGeom prst="rect">
            <a:avLst/>
          </a:prstGeom>
        </p:spPr>
      </p:pic>
      <p:cxnSp>
        <p:nvCxnSpPr>
          <p:cNvPr id="201" name="Straight Connector 200"/>
          <p:cNvCxnSpPr/>
          <p:nvPr/>
        </p:nvCxnSpPr>
        <p:spPr bwMode="auto">
          <a:xfrm flipH="1" flipV="1">
            <a:off x="4162670" y="4833623"/>
            <a:ext cx="2006" cy="108907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02" name="Straight Connector 201"/>
          <p:cNvCxnSpPr/>
          <p:nvPr/>
        </p:nvCxnSpPr>
        <p:spPr bwMode="auto">
          <a:xfrm flipH="1" flipV="1">
            <a:off x="6571856" y="4822436"/>
            <a:ext cx="2274" cy="116333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03" name="Straight Connector 202"/>
          <p:cNvCxnSpPr/>
          <p:nvPr/>
        </p:nvCxnSpPr>
        <p:spPr bwMode="auto">
          <a:xfrm flipV="1">
            <a:off x="8846998" y="4838669"/>
            <a:ext cx="1576" cy="100100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88" name="Rectangle 87"/>
          <p:cNvSpPr/>
          <p:nvPr/>
        </p:nvSpPr>
        <p:spPr bwMode="auto">
          <a:xfrm>
            <a:off x="2429020" y="3124201"/>
            <a:ext cx="1001274" cy="413645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06" name="Triangle 205"/>
          <p:cNvSpPr/>
          <p:nvPr/>
        </p:nvSpPr>
        <p:spPr bwMode="auto">
          <a:xfrm rot="5400000">
            <a:off x="1260464" y="2584116"/>
            <a:ext cx="299393" cy="406899"/>
          </a:xfrm>
          <a:prstGeom prst="triangl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07" name="Oval 206"/>
          <p:cNvSpPr/>
          <p:nvPr/>
        </p:nvSpPr>
        <p:spPr bwMode="auto">
          <a:xfrm>
            <a:off x="1597959" y="2743200"/>
            <a:ext cx="94648" cy="86375"/>
          </a:xfrm>
          <a:prstGeom prst="ellips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124768" y="2425934"/>
            <a:ext cx="119372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1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rPr>
              <a:t>Wordline</a:t>
            </a:r>
            <a:endParaRPr kumimoji="0" lang="en-US" sz="2000" b="0" i="1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Cambria" charset="0"/>
              <a:cs typeface="Cambri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596939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Rectangle 207"/>
          <p:cNvSpPr/>
          <p:nvPr/>
        </p:nvSpPr>
        <p:spPr bwMode="auto">
          <a:xfrm>
            <a:off x="952143" y="2446384"/>
            <a:ext cx="773626" cy="146879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09" name="TextBox 208"/>
          <p:cNvSpPr txBox="1"/>
          <p:nvPr/>
        </p:nvSpPr>
        <p:spPr>
          <a:xfrm>
            <a:off x="223278" y="4229178"/>
            <a:ext cx="209121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rPr>
              <a:t>Address Decoder</a:t>
            </a:r>
          </a:p>
        </p:txBody>
      </p:sp>
      <p:cxnSp>
        <p:nvCxnSpPr>
          <p:cNvPr id="210" name="Straight Arrow Connector 209"/>
          <p:cNvCxnSpPr>
            <a:endCxn id="209" idx="0"/>
          </p:cNvCxnSpPr>
          <p:nvPr/>
        </p:nvCxnSpPr>
        <p:spPr bwMode="auto">
          <a:xfrm flipH="1">
            <a:off x="1268885" y="3915177"/>
            <a:ext cx="70073" cy="314001"/>
          </a:xfrm>
          <a:prstGeom prst="straightConnector1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Reading from Memory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48</a:t>
            </a:fld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304800" y="997803"/>
            <a:ext cx="857824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rPr>
              <a:t>How can we select an address to read?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rPr>
              <a:t>Because there are 2 addresses, address size is log(2)=1 bit</a:t>
            </a:r>
          </a:p>
        </p:txBody>
      </p:sp>
      <p:cxnSp>
        <p:nvCxnSpPr>
          <p:cNvPr id="52" name="Straight Connector 51"/>
          <p:cNvCxnSpPr/>
          <p:nvPr/>
        </p:nvCxnSpPr>
        <p:spPr bwMode="auto">
          <a:xfrm>
            <a:off x="1052945" y="2784764"/>
            <a:ext cx="7154541" cy="8132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0" name="Straight Connector 69"/>
          <p:cNvCxnSpPr/>
          <p:nvPr/>
        </p:nvCxnSpPr>
        <p:spPr bwMode="auto">
          <a:xfrm>
            <a:off x="1068438" y="2310799"/>
            <a:ext cx="12217" cy="1471492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5" name="Straight Connector 74"/>
          <p:cNvCxnSpPr/>
          <p:nvPr/>
        </p:nvCxnSpPr>
        <p:spPr bwMode="auto">
          <a:xfrm>
            <a:off x="1052945" y="3768436"/>
            <a:ext cx="7141289" cy="5121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19" name="TextBox 118"/>
          <p:cNvSpPr txBox="1"/>
          <p:nvPr/>
        </p:nvSpPr>
        <p:spPr>
          <a:xfrm>
            <a:off x="3860746" y="4942530"/>
            <a:ext cx="6447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D[2]</a:t>
            </a:r>
          </a:p>
        </p:txBody>
      </p:sp>
      <p:sp>
        <p:nvSpPr>
          <p:cNvPr id="120" name="TextBox 119"/>
          <p:cNvSpPr txBox="1"/>
          <p:nvPr/>
        </p:nvSpPr>
        <p:spPr>
          <a:xfrm>
            <a:off x="6270200" y="4938769"/>
            <a:ext cx="6447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D[1]</a:t>
            </a:r>
          </a:p>
        </p:txBody>
      </p:sp>
      <p:sp>
        <p:nvSpPr>
          <p:cNvPr id="121" name="TextBox 120"/>
          <p:cNvSpPr txBox="1"/>
          <p:nvPr/>
        </p:nvSpPr>
        <p:spPr>
          <a:xfrm>
            <a:off x="8543068" y="4938769"/>
            <a:ext cx="6447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D[0]</a:t>
            </a:r>
          </a:p>
        </p:txBody>
      </p:sp>
      <p:sp>
        <p:nvSpPr>
          <p:cNvPr id="122" name="TextBox 121"/>
          <p:cNvSpPr txBox="1"/>
          <p:nvPr/>
        </p:nvSpPr>
        <p:spPr>
          <a:xfrm>
            <a:off x="386407" y="1900959"/>
            <a:ext cx="9653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Addr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[0]</a:t>
            </a:r>
          </a:p>
        </p:txBody>
      </p:sp>
      <p:cxnSp>
        <p:nvCxnSpPr>
          <p:cNvPr id="123" name="Straight Connector 122"/>
          <p:cNvCxnSpPr/>
          <p:nvPr/>
        </p:nvCxnSpPr>
        <p:spPr bwMode="auto">
          <a:xfrm flipV="1">
            <a:off x="2493462" y="4241960"/>
            <a:ext cx="1338927" cy="1645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24" name="Straight Connector 123"/>
          <p:cNvCxnSpPr/>
          <p:nvPr/>
        </p:nvCxnSpPr>
        <p:spPr bwMode="auto">
          <a:xfrm>
            <a:off x="3516832" y="4158657"/>
            <a:ext cx="323590" cy="1196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25" name="Delay 124"/>
          <p:cNvSpPr/>
          <p:nvPr/>
        </p:nvSpPr>
        <p:spPr bwMode="auto">
          <a:xfrm>
            <a:off x="3639625" y="4102497"/>
            <a:ext cx="224786" cy="215977"/>
          </a:xfrm>
          <a:prstGeom prst="flowChartDelay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126" name="Straight Connector 125"/>
          <p:cNvCxnSpPr/>
          <p:nvPr/>
        </p:nvCxnSpPr>
        <p:spPr bwMode="auto">
          <a:xfrm>
            <a:off x="3520550" y="3769720"/>
            <a:ext cx="3211" cy="395951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27" name="Straight Connector 126"/>
          <p:cNvCxnSpPr/>
          <p:nvPr/>
        </p:nvCxnSpPr>
        <p:spPr bwMode="auto">
          <a:xfrm>
            <a:off x="4881586" y="4232964"/>
            <a:ext cx="1357509" cy="3199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28" name="Straight Connector 127"/>
          <p:cNvCxnSpPr/>
          <p:nvPr/>
        </p:nvCxnSpPr>
        <p:spPr bwMode="auto">
          <a:xfrm>
            <a:off x="5923538" y="4152860"/>
            <a:ext cx="323590" cy="1196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29" name="Delay 128"/>
          <p:cNvSpPr/>
          <p:nvPr/>
        </p:nvSpPr>
        <p:spPr bwMode="auto">
          <a:xfrm>
            <a:off x="6046331" y="4096700"/>
            <a:ext cx="224786" cy="215977"/>
          </a:xfrm>
          <a:prstGeom prst="flowChartDelay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130" name="Straight Connector 129"/>
          <p:cNvCxnSpPr/>
          <p:nvPr/>
        </p:nvCxnSpPr>
        <p:spPr bwMode="auto">
          <a:xfrm>
            <a:off x="5927256" y="3763923"/>
            <a:ext cx="3211" cy="395951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31" name="Straight Connector 130"/>
          <p:cNvCxnSpPr/>
          <p:nvPr/>
        </p:nvCxnSpPr>
        <p:spPr bwMode="auto">
          <a:xfrm>
            <a:off x="7220549" y="4236162"/>
            <a:ext cx="1285674" cy="3358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32" name="Straight Connector 131"/>
          <p:cNvCxnSpPr/>
          <p:nvPr/>
        </p:nvCxnSpPr>
        <p:spPr bwMode="auto">
          <a:xfrm>
            <a:off x="8190666" y="4156218"/>
            <a:ext cx="323590" cy="1196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33" name="Delay 132"/>
          <p:cNvSpPr/>
          <p:nvPr/>
        </p:nvSpPr>
        <p:spPr bwMode="auto">
          <a:xfrm>
            <a:off x="8313459" y="4100058"/>
            <a:ext cx="224786" cy="215977"/>
          </a:xfrm>
          <a:prstGeom prst="flowChartDelay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134" name="Straight Connector 133"/>
          <p:cNvCxnSpPr/>
          <p:nvPr/>
        </p:nvCxnSpPr>
        <p:spPr bwMode="auto">
          <a:xfrm>
            <a:off x="8194384" y="3767281"/>
            <a:ext cx="3211" cy="395951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35" name="Straight Connector 134"/>
          <p:cNvCxnSpPr/>
          <p:nvPr/>
        </p:nvCxnSpPr>
        <p:spPr bwMode="auto">
          <a:xfrm>
            <a:off x="3128085" y="3257098"/>
            <a:ext cx="713528" cy="4203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36" name="Straight Connector 135"/>
          <p:cNvCxnSpPr/>
          <p:nvPr/>
        </p:nvCxnSpPr>
        <p:spPr bwMode="auto">
          <a:xfrm>
            <a:off x="3526056" y="3177997"/>
            <a:ext cx="323590" cy="1196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37" name="Delay 136"/>
          <p:cNvSpPr/>
          <p:nvPr/>
        </p:nvSpPr>
        <p:spPr bwMode="auto">
          <a:xfrm>
            <a:off x="3648849" y="3121837"/>
            <a:ext cx="224786" cy="215977"/>
          </a:xfrm>
          <a:prstGeom prst="flowChartDelay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138" name="Straight Connector 137"/>
          <p:cNvCxnSpPr/>
          <p:nvPr/>
        </p:nvCxnSpPr>
        <p:spPr bwMode="auto">
          <a:xfrm>
            <a:off x="3529774" y="2789060"/>
            <a:ext cx="3211" cy="395951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39" name="Straight Connector 138"/>
          <p:cNvCxnSpPr/>
          <p:nvPr/>
        </p:nvCxnSpPr>
        <p:spPr bwMode="auto">
          <a:xfrm>
            <a:off x="4890810" y="3252304"/>
            <a:ext cx="1357509" cy="3199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40" name="Straight Connector 139"/>
          <p:cNvCxnSpPr/>
          <p:nvPr/>
        </p:nvCxnSpPr>
        <p:spPr bwMode="auto">
          <a:xfrm>
            <a:off x="5932762" y="3172200"/>
            <a:ext cx="323590" cy="1196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41" name="Delay 140"/>
          <p:cNvSpPr/>
          <p:nvPr/>
        </p:nvSpPr>
        <p:spPr bwMode="auto">
          <a:xfrm>
            <a:off x="6055555" y="3116040"/>
            <a:ext cx="224786" cy="215977"/>
          </a:xfrm>
          <a:prstGeom prst="flowChartDelay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142" name="Straight Connector 141"/>
          <p:cNvCxnSpPr/>
          <p:nvPr/>
        </p:nvCxnSpPr>
        <p:spPr bwMode="auto">
          <a:xfrm>
            <a:off x="5936480" y="2783263"/>
            <a:ext cx="3211" cy="395951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43" name="Straight Connector 142"/>
          <p:cNvCxnSpPr/>
          <p:nvPr/>
        </p:nvCxnSpPr>
        <p:spPr bwMode="auto">
          <a:xfrm>
            <a:off x="7229773" y="3255502"/>
            <a:ext cx="1285674" cy="3358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44" name="Straight Connector 143"/>
          <p:cNvCxnSpPr/>
          <p:nvPr/>
        </p:nvCxnSpPr>
        <p:spPr bwMode="auto">
          <a:xfrm>
            <a:off x="8199890" y="3175558"/>
            <a:ext cx="323590" cy="1196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45" name="Delay 144"/>
          <p:cNvSpPr/>
          <p:nvPr/>
        </p:nvSpPr>
        <p:spPr bwMode="auto">
          <a:xfrm>
            <a:off x="8322683" y="3119398"/>
            <a:ext cx="224786" cy="215977"/>
          </a:xfrm>
          <a:prstGeom prst="flowChartDelay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146" name="Straight Connector 145"/>
          <p:cNvCxnSpPr/>
          <p:nvPr/>
        </p:nvCxnSpPr>
        <p:spPr bwMode="auto">
          <a:xfrm>
            <a:off x="8203608" y="2786621"/>
            <a:ext cx="3211" cy="395951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grpSp>
        <p:nvGrpSpPr>
          <p:cNvPr id="147" name="Group 146"/>
          <p:cNvGrpSpPr/>
          <p:nvPr/>
        </p:nvGrpSpPr>
        <p:grpSpPr>
          <a:xfrm>
            <a:off x="2429020" y="4108047"/>
            <a:ext cx="1001274" cy="413645"/>
            <a:chOff x="1736388" y="2756071"/>
            <a:chExt cx="1195699" cy="615296"/>
          </a:xfrm>
        </p:grpSpPr>
        <p:grpSp>
          <p:nvGrpSpPr>
            <p:cNvPr id="150" name="Group 149"/>
            <p:cNvGrpSpPr/>
            <p:nvPr/>
          </p:nvGrpSpPr>
          <p:grpSpPr>
            <a:xfrm>
              <a:off x="1811462" y="2861744"/>
              <a:ext cx="982500" cy="419338"/>
              <a:chOff x="1545931" y="2438400"/>
              <a:chExt cx="5927877" cy="2685534"/>
            </a:xfrm>
          </p:grpSpPr>
          <p:cxnSp>
            <p:nvCxnSpPr>
              <p:cNvPr id="152" name="Straight Connector 151"/>
              <p:cNvCxnSpPr/>
              <p:nvPr/>
            </p:nvCxnSpPr>
            <p:spPr bwMode="auto">
              <a:xfrm>
                <a:off x="2895600" y="4496535"/>
                <a:ext cx="304800" cy="0"/>
              </a:xfrm>
              <a:prstGeom prst="line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53" name="Straight Connector 152"/>
              <p:cNvCxnSpPr/>
              <p:nvPr/>
            </p:nvCxnSpPr>
            <p:spPr bwMode="auto">
              <a:xfrm>
                <a:off x="2895600" y="3048000"/>
                <a:ext cx="304800" cy="0"/>
              </a:xfrm>
              <a:prstGeom prst="line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54" name="Straight Connector 153"/>
              <p:cNvCxnSpPr/>
              <p:nvPr/>
            </p:nvCxnSpPr>
            <p:spPr bwMode="auto">
              <a:xfrm>
                <a:off x="3880022" y="2833816"/>
                <a:ext cx="1640132" cy="3469"/>
              </a:xfrm>
              <a:prstGeom prst="line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55" name="Straight Connector 154"/>
              <p:cNvCxnSpPr/>
              <p:nvPr/>
            </p:nvCxnSpPr>
            <p:spPr bwMode="auto">
              <a:xfrm flipV="1">
                <a:off x="6129755" y="4537806"/>
                <a:ext cx="1292238" cy="5146"/>
              </a:xfrm>
              <a:prstGeom prst="line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sp>
            <p:nvSpPr>
              <p:cNvPr id="156" name="Delay 155"/>
              <p:cNvSpPr/>
              <p:nvPr/>
            </p:nvSpPr>
            <p:spPr bwMode="auto">
              <a:xfrm>
                <a:off x="5520152" y="2624887"/>
                <a:ext cx="609600" cy="805543"/>
              </a:xfrm>
              <a:prstGeom prst="flowChartDelay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57" name="Delay 156"/>
              <p:cNvSpPr/>
              <p:nvPr/>
            </p:nvSpPr>
            <p:spPr bwMode="auto">
              <a:xfrm>
                <a:off x="5520154" y="4140178"/>
                <a:ext cx="609600" cy="805543"/>
              </a:xfrm>
              <a:prstGeom prst="flowChartDelay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cxnSp>
            <p:nvCxnSpPr>
              <p:cNvPr id="158" name="Straight Connector 157"/>
              <p:cNvCxnSpPr/>
              <p:nvPr/>
            </p:nvCxnSpPr>
            <p:spPr bwMode="auto">
              <a:xfrm>
                <a:off x="4910554" y="4344831"/>
                <a:ext cx="609600" cy="0"/>
              </a:xfrm>
              <a:prstGeom prst="line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59" name="Straight Connector 158"/>
              <p:cNvCxnSpPr/>
              <p:nvPr/>
            </p:nvCxnSpPr>
            <p:spPr bwMode="auto">
              <a:xfrm>
                <a:off x="4910554" y="3201831"/>
                <a:ext cx="609600" cy="0"/>
              </a:xfrm>
              <a:prstGeom prst="line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60" name="Straight Connector 159"/>
              <p:cNvCxnSpPr/>
              <p:nvPr/>
            </p:nvCxnSpPr>
            <p:spPr bwMode="auto">
              <a:xfrm>
                <a:off x="4910554" y="3201831"/>
                <a:ext cx="0" cy="228599"/>
              </a:xfrm>
              <a:prstGeom prst="line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61" name="Straight Connector 160"/>
              <p:cNvCxnSpPr/>
              <p:nvPr/>
            </p:nvCxnSpPr>
            <p:spPr bwMode="auto">
              <a:xfrm>
                <a:off x="4910554" y="4116232"/>
                <a:ext cx="0" cy="228599"/>
              </a:xfrm>
              <a:prstGeom prst="line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62" name="Straight Connector 161"/>
              <p:cNvCxnSpPr/>
              <p:nvPr/>
            </p:nvCxnSpPr>
            <p:spPr bwMode="auto">
              <a:xfrm flipH="1" flipV="1">
                <a:off x="4910554" y="3430430"/>
                <a:ext cx="2514600" cy="685802"/>
              </a:xfrm>
              <a:prstGeom prst="line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63" name="Straight Connector 162"/>
              <p:cNvCxnSpPr/>
              <p:nvPr/>
            </p:nvCxnSpPr>
            <p:spPr bwMode="auto">
              <a:xfrm flipV="1">
                <a:off x="4910554" y="3454376"/>
                <a:ext cx="2514600" cy="661855"/>
              </a:xfrm>
              <a:prstGeom prst="line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64" name="Straight Connector 163"/>
              <p:cNvCxnSpPr/>
              <p:nvPr/>
            </p:nvCxnSpPr>
            <p:spPr bwMode="auto">
              <a:xfrm>
                <a:off x="7425154" y="4116231"/>
                <a:ext cx="0" cy="426718"/>
              </a:xfrm>
              <a:prstGeom prst="line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65" name="Straight Connector 164"/>
              <p:cNvCxnSpPr/>
              <p:nvPr/>
            </p:nvCxnSpPr>
            <p:spPr bwMode="auto">
              <a:xfrm>
                <a:off x="7425154" y="3022832"/>
                <a:ext cx="0" cy="426718"/>
              </a:xfrm>
              <a:prstGeom prst="line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sp>
            <p:nvSpPr>
              <p:cNvPr id="166" name="Oval 165"/>
              <p:cNvSpPr/>
              <p:nvPr/>
            </p:nvSpPr>
            <p:spPr bwMode="auto">
              <a:xfrm>
                <a:off x="7374354" y="2973231"/>
                <a:ext cx="99454" cy="102296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67" name="Oval 166"/>
              <p:cNvSpPr/>
              <p:nvPr/>
            </p:nvSpPr>
            <p:spPr bwMode="auto">
              <a:xfrm>
                <a:off x="6132929" y="2973231"/>
                <a:ext cx="99454" cy="102296"/>
              </a:xfrm>
              <a:prstGeom prst="ellipse">
                <a:avLst/>
              </a:prstGeom>
              <a:solidFill>
                <a:schemeClr val="bg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68" name="Oval 167"/>
              <p:cNvSpPr/>
              <p:nvPr/>
            </p:nvSpPr>
            <p:spPr bwMode="auto">
              <a:xfrm>
                <a:off x="6135075" y="4496535"/>
                <a:ext cx="99454" cy="102296"/>
              </a:xfrm>
              <a:prstGeom prst="ellipse">
                <a:avLst/>
              </a:prstGeom>
              <a:solidFill>
                <a:schemeClr val="bg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69" name="Delay 168"/>
              <p:cNvSpPr/>
              <p:nvPr/>
            </p:nvSpPr>
            <p:spPr bwMode="auto">
              <a:xfrm>
                <a:off x="3173968" y="2438400"/>
                <a:ext cx="609600" cy="805543"/>
              </a:xfrm>
              <a:prstGeom prst="flowChartDelay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70" name="Delay 169"/>
              <p:cNvSpPr/>
              <p:nvPr/>
            </p:nvSpPr>
            <p:spPr bwMode="auto">
              <a:xfrm>
                <a:off x="3174130" y="4318391"/>
                <a:ext cx="609600" cy="805543"/>
              </a:xfrm>
              <a:prstGeom prst="flowChartDelay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71" name="Oval 170"/>
              <p:cNvSpPr/>
              <p:nvPr/>
            </p:nvSpPr>
            <p:spPr bwMode="auto">
              <a:xfrm>
                <a:off x="3786746" y="2786744"/>
                <a:ext cx="99454" cy="102296"/>
              </a:xfrm>
              <a:prstGeom prst="ellipse">
                <a:avLst/>
              </a:prstGeom>
              <a:solidFill>
                <a:schemeClr val="bg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72" name="Oval 171"/>
              <p:cNvSpPr/>
              <p:nvPr/>
            </p:nvSpPr>
            <p:spPr bwMode="auto">
              <a:xfrm>
                <a:off x="3789051" y="4674748"/>
                <a:ext cx="99454" cy="102296"/>
              </a:xfrm>
              <a:prstGeom prst="ellipse">
                <a:avLst/>
              </a:prstGeom>
              <a:solidFill>
                <a:schemeClr val="bg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cxnSp>
            <p:nvCxnSpPr>
              <p:cNvPr id="173" name="Straight Connector 172"/>
              <p:cNvCxnSpPr/>
              <p:nvPr/>
            </p:nvCxnSpPr>
            <p:spPr bwMode="auto">
              <a:xfrm>
                <a:off x="3886200" y="4720931"/>
                <a:ext cx="1640132" cy="3469"/>
              </a:xfrm>
              <a:prstGeom prst="line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74" name="Straight Connector 173"/>
              <p:cNvCxnSpPr/>
              <p:nvPr/>
            </p:nvCxnSpPr>
            <p:spPr bwMode="auto">
              <a:xfrm flipV="1">
                <a:off x="2895600" y="3053751"/>
                <a:ext cx="2875" cy="1442050"/>
              </a:xfrm>
              <a:prstGeom prst="line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sp>
            <p:nvSpPr>
              <p:cNvPr id="176" name="Oval 175"/>
              <p:cNvSpPr/>
              <p:nvPr/>
            </p:nvSpPr>
            <p:spPr bwMode="auto">
              <a:xfrm>
                <a:off x="2842550" y="3680750"/>
                <a:ext cx="99454" cy="102296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77" name="Oval 176"/>
              <p:cNvSpPr/>
              <p:nvPr/>
            </p:nvSpPr>
            <p:spPr bwMode="auto">
              <a:xfrm>
                <a:off x="3070440" y="4886924"/>
                <a:ext cx="99454" cy="102296"/>
              </a:xfrm>
              <a:prstGeom prst="ellipse">
                <a:avLst/>
              </a:prstGeom>
              <a:solidFill>
                <a:schemeClr val="bg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cxnSp>
            <p:nvCxnSpPr>
              <p:cNvPr id="178" name="Straight Connector 177"/>
              <p:cNvCxnSpPr/>
              <p:nvPr/>
            </p:nvCxnSpPr>
            <p:spPr bwMode="auto">
              <a:xfrm flipV="1">
                <a:off x="1545931" y="4933750"/>
                <a:ext cx="1522119" cy="4322"/>
              </a:xfrm>
              <a:prstGeom prst="line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80" name="Straight Connector 179"/>
              <p:cNvCxnSpPr/>
              <p:nvPr/>
            </p:nvCxnSpPr>
            <p:spPr bwMode="auto">
              <a:xfrm flipH="1" flipV="1">
                <a:off x="1550984" y="2654061"/>
                <a:ext cx="3208" cy="2286802"/>
              </a:xfrm>
              <a:prstGeom prst="line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  <p:sp>
          <p:nvSpPr>
            <p:cNvPr id="149" name="Rectangle 148"/>
            <p:cNvSpPr/>
            <p:nvPr/>
          </p:nvSpPr>
          <p:spPr bwMode="auto">
            <a:xfrm>
              <a:off x="1736388" y="2756071"/>
              <a:ext cx="1195699" cy="61529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</p:grpSp>
      <p:sp>
        <p:nvSpPr>
          <p:cNvPr id="181" name="Rectangle 180"/>
          <p:cNvSpPr/>
          <p:nvPr/>
        </p:nvSpPr>
        <p:spPr bwMode="auto">
          <a:xfrm>
            <a:off x="7099481" y="4108048"/>
            <a:ext cx="1001274" cy="413645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82" name="Rectangle 181"/>
          <p:cNvSpPr/>
          <p:nvPr/>
        </p:nvSpPr>
        <p:spPr bwMode="auto">
          <a:xfrm>
            <a:off x="4826480" y="4108048"/>
            <a:ext cx="1001274" cy="413645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83" name="Rectangle 182"/>
          <p:cNvSpPr/>
          <p:nvPr/>
        </p:nvSpPr>
        <p:spPr bwMode="auto">
          <a:xfrm>
            <a:off x="7099481" y="3124200"/>
            <a:ext cx="1001274" cy="413645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84" name="Rectangle 183"/>
          <p:cNvSpPr/>
          <p:nvPr/>
        </p:nvSpPr>
        <p:spPr bwMode="auto">
          <a:xfrm>
            <a:off x="4826480" y="3124200"/>
            <a:ext cx="1001274" cy="413645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185" name="Straight Connector 184"/>
          <p:cNvCxnSpPr/>
          <p:nvPr/>
        </p:nvCxnSpPr>
        <p:spPr bwMode="auto">
          <a:xfrm flipV="1">
            <a:off x="3873635" y="3229825"/>
            <a:ext cx="323492" cy="1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86" name="Straight Connector 185"/>
          <p:cNvCxnSpPr/>
          <p:nvPr/>
        </p:nvCxnSpPr>
        <p:spPr bwMode="auto">
          <a:xfrm flipV="1">
            <a:off x="3864411" y="4206139"/>
            <a:ext cx="291245" cy="4347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187" name="Picture 18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86823" y="4488995"/>
            <a:ext cx="351694" cy="344628"/>
          </a:xfrm>
          <a:prstGeom prst="rect">
            <a:avLst/>
          </a:prstGeom>
        </p:spPr>
      </p:pic>
      <p:cxnSp>
        <p:nvCxnSpPr>
          <p:cNvPr id="188" name="Straight Connector 187"/>
          <p:cNvCxnSpPr/>
          <p:nvPr/>
        </p:nvCxnSpPr>
        <p:spPr bwMode="auto">
          <a:xfrm flipV="1">
            <a:off x="6282821" y="3218638"/>
            <a:ext cx="323492" cy="1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89" name="Straight Connector 188"/>
          <p:cNvCxnSpPr/>
          <p:nvPr/>
        </p:nvCxnSpPr>
        <p:spPr bwMode="auto">
          <a:xfrm flipV="1">
            <a:off x="6273597" y="4194952"/>
            <a:ext cx="291245" cy="4347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190" name="Picture 18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96009" y="4477808"/>
            <a:ext cx="351694" cy="344628"/>
          </a:xfrm>
          <a:prstGeom prst="rect">
            <a:avLst/>
          </a:prstGeom>
        </p:spPr>
      </p:pic>
      <p:cxnSp>
        <p:nvCxnSpPr>
          <p:cNvPr id="191" name="Straight Connector 190"/>
          <p:cNvCxnSpPr/>
          <p:nvPr/>
        </p:nvCxnSpPr>
        <p:spPr bwMode="auto">
          <a:xfrm flipV="1">
            <a:off x="8559539" y="3234871"/>
            <a:ext cx="323492" cy="1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92" name="Straight Connector 191"/>
          <p:cNvCxnSpPr/>
          <p:nvPr/>
        </p:nvCxnSpPr>
        <p:spPr bwMode="auto">
          <a:xfrm flipV="1">
            <a:off x="8550315" y="4211185"/>
            <a:ext cx="291245" cy="4347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93" name="Straight Connector 192"/>
          <p:cNvCxnSpPr/>
          <p:nvPr/>
        </p:nvCxnSpPr>
        <p:spPr bwMode="auto">
          <a:xfrm flipV="1">
            <a:off x="4188288" y="3215083"/>
            <a:ext cx="0" cy="1335783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94" name="Straight Connector 193"/>
          <p:cNvCxnSpPr/>
          <p:nvPr/>
        </p:nvCxnSpPr>
        <p:spPr bwMode="auto">
          <a:xfrm flipV="1">
            <a:off x="6597474" y="3210834"/>
            <a:ext cx="0" cy="1335783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95" name="Straight Connector 194"/>
          <p:cNvCxnSpPr/>
          <p:nvPr/>
        </p:nvCxnSpPr>
        <p:spPr bwMode="auto">
          <a:xfrm flipV="1">
            <a:off x="8874192" y="3217000"/>
            <a:ext cx="0" cy="1335783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grpSp>
        <p:nvGrpSpPr>
          <p:cNvPr id="196" name="Group 195"/>
          <p:cNvGrpSpPr/>
          <p:nvPr/>
        </p:nvGrpSpPr>
        <p:grpSpPr>
          <a:xfrm>
            <a:off x="4150611" y="4193137"/>
            <a:ext cx="4686965" cy="359646"/>
            <a:chOff x="4023626" y="2591208"/>
            <a:chExt cx="4686965" cy="970975"/>
          </a:xfrm>
        </p:grpSpPr>
        <p:cxnSp>
          <p:nvCxnSpPr>
            <p:cNvPr id="197" name="Straight Connector 196"/>
            <p:cNvCxnSpPr/>
            <p:nvPr/>
          </p:nvCxnSpPr>
          <p:spPr bwMode="auto">
            <a:xfrm flipH="1" flipV="1">
              <a:off x="4023626" y="2595458"/>
              <a:ext cx="1061" cy="964809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98" name="Straight Connector 197"/>
            <p:cNvCxnSpPr/>
            <p:nvPr/>
          </p:nvCxnSpPr>
          <p:spPr bwMode="auto">
            <a:xfrm flipH="1" flipV="1">
              <a:off x="6432812" y="2591208"/>
              <a:ext cx="1061" cy="964809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99" name="Straight Connector 198"/>
            <p:cNvCxnSpPr/>
            <p:nvPr/>
          </p:nvCxnSpPr>
          <p:spPr bwMode="auto">
            <a:xfrm flipH="1" flipV="1">
              <a:off x="8709530" y="2597374"/>
              <a:ext cx="1061" cy="964809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pic>
        <p:nvPicPr>
          <p:cNvPr id="200" name="Picture 19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72727" y="4494041"/>
            <a:ext cx="351694" cy="344628"/>
          </a:xfrm>
          <a:prstGeom prst="rect">
            <a:avLst/>
          </a:prstGeom>
        </p:spPr>
      </p:pic>
      <p:cxnSp>
        <p:nvCxnSpPr>
          <p:cNvPr id="201" name="Straight Connector 200"/>
          <p:cNvCxnSpPr/>
          <p:nvPr/>
        </p:nvCxnSpPr>
        <p:spPr bwMode="auto">
          <a:xfrm flipH="1" flipV="1">
            <a:off x="4162670" y="4833623"/>
            <a:ext cx="2006" cy="108907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02" name="Straight Connector 201"/>
          <p:cNvCxnSpPr/>
          <p:nvPr/>
        </p:nvCxnSpPr>
        <p:spPr bwMode="auto">
          <a:xfrm flipH="1" flipV="1">
            <a:off x="6571856" y="4822436"/>
            <a:ext cx="2274" cy="116333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03" name="Straight Connector 202"/>
          <p:cNvCxnSpPr/>
          <p:nvPr/>
        </p:nvCxnSpPr>
        <p:spPr bwMode="auto">
          <a:xfrm flipV="1">
            <a:off x="8846998" y="4838669"/>
            <a:ext cx="1576" cy="100100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88" name="Rectangle 87"/>
          <p:cNvSpPr/>
          <p:nvPr/>
        </p:nvSpPr>
        <p:spPr bwMode="auto">
          <a:xfrm>
            <a:off x="2429020" y="3124201"/>
            <a:ext cx="1001274" cy="413645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06" name="Triangle 205"/>
          <p:cNvSpPr/>
          <p:nvPr/>
        </p:nvSpPr>
        <p:spPr bwMode="auto">
          <a:xfrm rot="5400000">
            <a:off x="1260464" y="2584116"/>
            <a:ext cx="299393" cy="406899"/>
          </a:xfrm>
          <a:prstGeom prst="triangl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07" name="Oval 206"/>
          <p:cNvSpPr/>
          <p:nvPr/>
        </p:nvSpPr>
        <p:spPr bwMode="auto">
          <a:xfrm>
            <a:off x="1597959" y="2743200"/>
            <a:ext cx="94648" cy="86375"/>
          </a:xfrm>
          <a:prstGeom prst="ellips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02" name="TextBox 101"/>
          <p:cNvSpPr txBox="1"/>
          <p:nvPr/>
        </p:nvSpPr>
        <p:spPr>
          <a:xfrm>
            <a:off x="4124768" y="2425934"/>
            <a:ext cx="119372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1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rPr>
              <a:t>Wordline</a:t>
            </a:r>
            <a:endParaRPr kumimoji="0" lang="en-US" sz="2000" b="0" i="1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Cambria" charset="0"/>
              <a:cs typeface="Cambri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89640846"/>
      </p:ext>
    </p:extLst>
  </p:cSld>
  <p:clrMapOvr>
    <a:masterClrMapping/>
  </p:clrMapOvr>
  <p:transition/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Rectangle 94"/>
          <p:cNvSpPr/>
          <p:nvPr/>
        </p:nvSpPr>
        <p:spPr bwMode="auto">
          <a:xfrm>
            <a:off x="3500661" y="2975479"/>
            <a:ext cx="903914" cy="1905614"/>
          </a:xfrm>
          <a:prstGeom prst="rect">
            <a:avLst/>
          </a:prstGeom>
          <a:solidFill>
            <a:schemeClr val="accent5">
              <a:lumMod val="7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08" name="Rectangle 207"/>
          <p:cNvSpPr/>
          <p:nvPr/>
        </p:nvSpPr>
        <p:spPr bwMode="auto">
          <a:xfrm>
            <a:off x="952143" y="2446384"/>
            <a:ext cx="773626" cy="146879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09" name="TextBox 208"/>
          <p:cNvSpPr txBox="1"/>
          <p:nvPr/>
        </p:nvSpPr>
        <p:spPr>
          <a:xfrm>
            <a:off x="223278" y="4229178"/>
            <a:ext cx="209121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rPr>
              <a:t>Address Decoder</a:t>
            </a:r>
          </a:p>
        </p:txBody>
      </p:sp>
      <p:cxnSp>
        <p:nvCxnSpPr>
          <p:cNvPr id="210" name="Straight Arrow Connector 209"/>
          <p:cNvCxnSpPr>
            <a:endCxn id="209" idx="0"/>
          </p:cNvCxnSpPr>
          <p:nvPr/>
        </p:nvCxnSpPr>
        <p:spPr bwMode="auto">
          <a:xfrm flipH="1">
            <a:off x="1268885" y="3915177"/>
            <a:ext cx="70073" cy="314001"/>
          </a:xfrm>
          <a:prstGeom prst="straightConnector1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Reading from Memory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49</a:t>
            </a:fld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304800" y="997803"/>
            <a:ext cx="857824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rPr>
              <a:t>How can we select an address to read?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rPr>
              <a:t>Because there are 2 addresses, address size is log(2)=1 bit</a:t>
            </a:r>
          </a:p>
        </p:txBody>
      </p:sp>
      <p:cxnSp>
        <p:nvCxnSpPr>
          <p:cNvPr id="52" name="Straight Connector 51"/>
          <p:cNvCxnSpPr/>
          <p:nvPr/>
        </p:nvCxnSpPr>
        <p:spPr bwMode="auto">
          <a:xfrm>
            <a:off x="1052945" y="2784764"/>
            <a:ext cx="7154541" cy="8132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0" name="Straight Connector 69"/>
          <p:cNvCxnSpPr/>
          <p:nvPr/>
        </p:nvCxnSpPr>
        <p:spPr bwMode="auto">
          <a:xfrm>
            <a:off x="1068438" y="2310799"/>
            <a:ext cx="12217" cy="1471492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5" name="Straight Connector 74"/>
          <p:cNvCxnSpPr/>
          <p:nvPr/>
        </p:nvCxnSpPr>
        <p:spPr bwMode="auto">
          <a:xfrm>
            <a:off x="1052945" y="3768436"/>
            <a:ext cx="7141289" cy="5121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19" name="TextBox 118"/>
          <p:cNvSpPr txBox="1"/>
          <p:nvPr/>
        </p:nvSpPr>
        <p:spPr>
          <a:xfrm>
            <a:off x="3860746" y="4942530"/>
            <a:ext cx="6447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D[2]</a:t>
            </a:r>
          </a:p>
        </p:txBody>
      </p:sp>
      <p:sp>
        <p:nvSpPr>
          <p:cNvPr id="120" name="TextBox 119"/>
          <p:cNvSpPr txBox="1"/>
          <p:nvPr/>
        </p:nvSpPr>
        <p:spPr>
          <a:xfrm>
            <a:off x="6270200" y="4938769"/>
            <a:ext cx="6447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D[1]</a:t>
            </a:r>
          </a:p>
        </p:txBody>
      </p:sp>
      <p:sp>
        <p:nvSpPr>
          <p:cNvPr id="121" name="TextBox 120"/>
          <p:cNvSpPr txBox="1"/>
          <p:nvPr/>
        </p:nvSpPr>
        <p:spPr>
          <a:xfrm>
            <a:off x="8543068" y="4938769"/>
            <a:ext cx="6447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D[0]</a:t>
            </a:r>
          </a:p>
        </p:txBody>
      </p:sp>
      <p:sp>
        <p:nvSpPr>
          <p:cNvPr id="122" name="TextBox 121"/>
          <p:cNvSpPr txBox="1"/>
          <p:nvPr/>
        </p:nvSpPr>
        <p:spPr>
          <a:xfrm>
            <a:off x="386407" y="1900959"/>
            <a:ext cx="9653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Addr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[0]</a:t>
            </a:r>
          </a:p>
        </p:txBody>
      </p:sp>
      <p:cxnSp>
        <p:nvCxnSpPr>
          <p:cNvPr id="123" name="Straight Connector 122"/>
          <p:cNvCxnSpPr/>
          <p:nvPr/>
        </p:nvCxnSpPr>
        <p:spPr bwMode="auto">
          <a:xfrm flipV="1">
            <a:off x="2493462" y="4241960"/>
            <a:ext cx="1338927" cy="1645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24" name="Straight Connector 123"/>
          <p:cNvCxnSpPr/>
          <p:nvPr/>
        </p:nvCxnSpPr>
        <p:spPr bwMode="auto">
          <a:xfrm>
            <a:off x="3516832" y="4158657"/>
            <a:ext cx="323590" cy="1196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25" name="Delay 124"/>
          <p:cNvSpPr/>
          <p:nvPr/>
        </p:nvSpPr>
        <p:spPr bwMode="auto">
          <a:xfrm>
            <a:off x="3639625" y="4102497"/>
            <a:ext cx="224786" cy="215977"/>
          </a:xfrm>
          <a:prstGeom prst="flowChartDelay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126" name="Straight Connector 125"/>
          <p:cNvCxnSpPr/>
          <p:nvPr/>
        </p:nvCxnSpPr>
        <p:spPr bwMode="auto">
          <a:xfrm>
            <a:off x="3520550" y="3769720"/>
            <a:ext cx="3211" cy="395951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27" name="Straight Connector 126"/>
          <p:cNvCxnSpPr/>
          <p:nvPr/>
        </p:nvCxnSpPr>
        <p:spPr bwMode="auto">
          <a:xfrm>
            <a:off x="4881586" y="4232964"/>
            <a:ext cx="1357509" cy="3199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28" name="Straight Connector 127"/>
          <p:cNvCxnSpPr/>
          <p:nvPr/>
        </p:nvCxnSpPr>
        <p:spPr bwMode="auto">
          <a:xfrm>
            <a:off x="5923538" y="4152860"/>
            <a:ext cx="323590" cy="1196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29" name="Delay 128"/>
          <p:cNvSpPr/>
          <p:nvPr/>
        </p:nvSpPr>
        <p:spPr bwMode="auto">
          <a:xfrm>
            <a:off x="6046331" y="4096700"/>
            <a:ext cx="224786" cy="215977"/>
          </a:xfrm>
          <a:prstGeom prst="flowChartDelay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130" name="Straight Connector 129"/>
          <p:cNvCxnSpPr/>
          <p:nvPr/>
        </p:nvCxnSpPr>
        <p:spPr bwMode="auto">
          <a:xfrm>
            <a:off x="5927256" y="3763923"/>
            <a:ext cx="3211" cy="395951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31" name="Straight Connector 130"/>
          <p:cNvCxnSpPr/>
          <p:nvPr/>
        </p:nvCxnSpPr>
        <p:spPr bwMode="auto">
          <a:xfrm>
            <a:off x="7220549" y="4236162"/>
            <a:ext cx="1285674" cy="3358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32" name="Straight Connector 131"/>
          <p:cNvCxnSpPr/>
          <p:nvPr/>
        </p:nvCxnSpPr>
        <p:spPr bwMode="auto">
          <a:xfrm>
            <a:off x="8190666" y="4156218"/>
            <a:ext cx="323590" cy="1196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33" name="Delay 132"/>
          <p:cNvSpPr/>
          <p:nvPr/>
        </p:nvSpPr>
        <p:spPr bwMode="auto">
          <a:xfrm>
            <a:off x="8313459" y="4100058"/>
            <a:ext cx="224786" cy="215977"/>
          </a:xfrm>
          <a:prstGeom prst="flowChartDelay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134" name="Straight Connector 133"/>
          <p:cNvCxnSpPr/>
          <p:nvPr/>
        </p:nvCxnSpPr>
        <p:spPr bwMode="auto">
          <a:xfrm>
            <a:off x="8194384" y="3767281"/>
            <a:ext cx="3211" cy="395951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35" name="Straight Connector 134"/>
          <p:cNvCxnSpPr/>
          <p:nvPr/>
        </p:nvCxnSpPr>
        <p:spPr bwMode="auto">
          <a:xfrm>
            <a:off x="3128085" y="3257098"/>
            <a:ext cx="713528" cy="4203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36" name="Straight Connector 135"/>
          <p:cNvCxnSpPr/>
          <p:nvPr/>
        </p:nvCxnSpPr>
        <p:spPr bwMode="auto">
          <a:xfrm>
            <a:off x="3526056" y="3177997"/>
            <a:ext cx="323590" cy="1196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37" name="Delay 136"/>
          <p:cNvSpPr/>
          <p:nvPr/>
        </p:nvSpPr>
        <p:spPr bwMode="auto">
          <a:xfrm>
            <a:off x="3648849" y="3121837"/>
            <a:ext cx="224786" cy="215977"/>
          </a:xfrm>
          <a:prstGeom prst="flowChartDelay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138" name="Straight Connector 137"/>
          <p:cNvCxnSpPr/>
          <p:nvPr/>
        </p:nvCxnSpPr>
        <p:spPr bwMode="auto">
          <a:xfrm>
            <a:off x="3529774" y="2789060"/>
            <a:ext cx="3211" cy="395951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39" name="Straight Connector 138"/>
          <p:cNvCxnSpPr/>
          <p:nvPr/>
        </p:nvCxnSpPr>
        <p:spPr bwMode="auto">
          <a:xfrm>
            <a:off x="4890810" y="3252304"/>
            <a:ext cx="1357509" cy="3199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40" name="Straight Connector 139"/>
          <p:cNvCxnSpPr/>
          <p:nvPr/>
        </p:nvCxnSpPr>
        <p:spPr bwMode="auto">
          <a:xfrm>
            <a:off x="5932762" y="3172200"/>
            <a:ext cx="323590" cy="1196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41" name="Delay 140"/>
          <p:cNvSpPr/>
          <p:nvPr/>
        </p:nvSpPr>
        <p:spPr bwMode="auto">
          <a:xfrm>
            <a:off x="6055555" y="3116040"/>
            <a:ext cx="224786" cy="215977"/>
          </a:xfrm>
          <a:prstGeom prst="flowChartDelay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142" name="Straight Connector 141"/>
          <p:cNvCxnSpPr/>
          <p:nvPr/>
        </p:nvCxnSpPr>
        <p:spPr bwMode="auto">
          <a:xfrm>
            <a:off x="5936480" y="2783263"/>
            <a:ext cx="3211" cy="395951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43" name="Straight Connector 142"/>
          <p:cNvCxnSpPr/>
          <p:nvPr/>
        </p:nvCxnSpPr>
        <p:spPr bwMode="auto">
          <a:xfrm>
            <a:off x="7229773" y="3255502"/>
            <a:ext cx="1285674" cy="3358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44" name="Straight Connector 143"/>
          <p:cNvCxnSpPr/>
          <p:nvPr/>
        </p:nvCxnSpPr>
        <p:spPr bwMode="auto">
          <a:xfrm>
            <a:off x="8199890" y="3175558"/>
            <a:ext cx="323590" cy="1196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45" name="Delay 144"/>
          <p:cNvSpPr/>
          <p:nvPr/>
        </p:nvSpPr>
        <p:spPr bwMode="auto">
          <a:xfrm>
            <a:off x="8322683" y="3119398"/>
            <a:ext cx="224786" cy="215977"/>
          </a:xfrm>
          <a:prstGeom prst="flowChartDelay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146" name="Straight Connector 145"/>
          <p:cNvCxnSpPr/>
          <p:nvPr/>
        </p:nvCxnSpPr>
        <p:spPr bwMode="auto">
          <a:xfrm>
            <a:off x="8203608" y="2786621"/>
            <a:ext cx="3211" cy="395951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grpSp>
        <p:nvGrpSpPr>
          <p:cNvPr id="147" name="Group 146"/>
          <p:cNvGrpSpPr/>
          <p:nvPr/>
        </p:nvGrpSpPr>
        <p:grpSpPr>
          <a:xfrm>
            <a:off x="2429020" y="4108047"/>
            <a:ext cx="1001274" cy="413645"/>
            <a:chOff x="1736388" y="2756071"/>
            <a:chExt cx="1195699" cy="615296"/>
          </a:xfrm>
        </p:grpSpPr>
        <p:grpSp>
          <p:nvGrpSpPr>
            <p:cNvPr id="150" name="Group 149"/>
            <p:cNvGrpSpPr/>
            <p:nvPr/>
          </p:nvGrpSpPr>
          <p:grpSpPr>
            <a:xfrm>
              <a:off x="1811462" y="2861744"/>
              <a:ext cx="982500" cy="419338"/>
              <a:chOff x="1545931" y="2438400"/>
              <a:chExt cx="5927877" cy="2685534"/>
            </a:xfrm>
          </p:grpSpPr>
          <p:cxnSp>
            <p:nvCxnSpPr>
              <p:cNvPr id="152" name="Straight Connector 151"/>
              <p:cNvCxnSpPr/>
              <p:nvPr/>
            </p:nvCxnSpPr>
            <p:spPr bwMode="auto">
              <a:xfrm>
                <a:off x="2895600" y="4496535"/>
                <a:ext cx="304800" cy="0"/>
              </a:xfrm>
              <a:prstGeom prst="line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53" name="Straight Connector 152"/>
              <p:cNvCxnSpPr/>
              <p:nvPr/>
            </p:nvCxnSpPr>
            <p:spPr bwMode="auto">
              <a:xfrm>
                <a:off x="2895600" y="3048000"/>
                <a:ext cx="304800" cy="0"/>
              </a:xfrm>
              <a:prstGeom prst="line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54" name="Straight Connector 153"/>
              <p:cNvCxnSpPr/>
              <p:nvPr/>
            </p:nvCxnSpPr>
            <p:spPr bwMode="auto">
              <a:xfrm>
                <a:off x="3880022" y="2833816"/>
                <a:ext cx="1640132" cy="3469"/>
              </a:xfrm>
              <a:prstGeom prst="line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55" name="Straight Connector 154"/>
              <p:cNvCxnSpPr/>
              <p:nvPr/>
            </p:nvCxnSpPr>
            <p:spPr bwMode="auto">
              <a:xfrm flipV="1">
                <a:off x="6129755" y="4537806"/>
                <a:ext cx="1292238" cy="5146"/>
              </a:xfrm>
              <a:prstGeom prst="line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sp>
            <p:nvSpPr>
              <p:cNvPr id="156" name="Delay 155"/>
              <p:cNvSpPr/>
              <p:nvPr/>
            </p:nvSpPr>
            <p:spPr bwMode="auto">
              <a:xfrm>
                <a:off x="5520152" y="2624887"/>
                <a:ext cx="609600" cy="805543"/>
              </a:xfrm>
              <a:prstGeom prst="flowChartDelay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57" name="Delay 156"/>
              <p:cNvSpPr/>
              <p:nvPr/>
            </p:nvSpPr>
            <p:spPr bwMode="auto">
              <a:xfrm>
                <a:off x="5520154" y="4140178"/>
                <a:ext cx="609600" cy="805543"/>
              </a:xfrm>
              <a:prstGeom prst="flowChartDelay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cxnSp>
            <p:nvCxnSpPr>
              <p:cNvPr id="158" name="Straight Connector 157"/>
              <p:cNvCxnSpPr/>
              <p:nvPr/>
            </p:nvCxnSpPr>
            <p:spPr bwMode="auto">
              <a:xfrm>
                <a:off x="4910554" y="4344831"/>
                <a:ext cx="609600" cy="0"/>
              </a:xfrm>
              <a:prstGeom prst="line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59" name="Straight Connector 158"/>
              <p:cNvCxnSpPr/>
              <p:nvPr/>
            </p:nvCxnSpPr>
            <p:spPr bwMode="auto">
              <a:xfrm>
                <a:off x="4910554" y="3201831"/>
                <a:ext cx="609600" cy="0"/>
              </a:xfrm>
              <a:prstGeom prst="line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60" name="Straight Connector 159"/>
              <p:cNvCxnSpPr/>
              <p:nvPr/>
            </p:nvCxnSpPr>
            <p:spPr bwMode="auto">
              <a:xfrm>
                <a:off x="4910554" y="3201831"/>
                <a:ext cx="0" cy="228599"/>
              </a:xfrm>
              <a:prstGeom prst="line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61" name="Straight Connector 160"/>
              <p:cNvCxnSpPr/>
              <p:nvPr/>
            </p:nvCxnSpPr>
            <p:spPr bwMode="auto">
              <a:xfrm>
                <a:off x="4910554" y="4116232"/>
                <a:ext cx="0" cy="228599"/>
              </a:xfrm>
              <a:prstGeom prst="line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62" name="Straight Connector 161"/>
              <p:cNvCxnSpPr/>
              <p:nvPr/>
            </p:nvCxnSpPr>
            <p:spPr bwMode="auto">
              <a:xfrm flipH="1" flipV="1">
                <a:off x="4910554" y="3430430"/>
                <a:ext cx="2514600" cy="685802"/>
              </a:xfrm>
              <a:prstGeom prst="line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63" name="Straight Connector 162"/>
              <p:cNvCxnSpPr/>
              <p:nvPr/>
            </p:nvCxnSpPr>
            <p:spPr bwMode="auto">
              <a:xfrm flipV="1">
                <a:off x="4910554" y="3454376"/>
                <a:ext cx="2514600" cy="661855"/>
              </a:xfrm>
              <a:prstGeom prst="line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64" name="Straight Connector 163"/>
              <p:cNvCxnSpPr/>
              <p:nvPr/>
            </p:nvCxnSpPr>
            <p:spPr bwMode="auto">
              <a:xfrm>
                <a:off x="7425154" y="4116231"/>
                <a:ext cx="0" cy="426718"/>
              </a:xfrm>
              <a:prstGeom prst="line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65" name="Straight Connector 164"/>
              <p:cNvCxnSpPr/>
              <p:nvPr/>
            </p:nvCxnSpPr>
            <p:spPr bwMode="auto">
              <a:xfrm>
                <a:off x="7425154" y="3022832"/>
                <a:ext cx="0" cy="426718"/>
              </a:xfrm>
              <a:prstGeom prst="line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sp>
            <p:nvSpPr>
              <p:cNvPr id="166" name="Oval 165"/>
              <p:cNvSpPr/>
              <p:nvPr/>
            </p:nvSpPr>
            <p:spPr bwMode="auto">
              <a:xfrm>
                <a:off x="7374354" y="2973231"/>
                <a:ext cx="99454" cy="102296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67" name="Oval 166"/>
              <p:cNvSpPr/>
              <p:nvPr/>
            </p:nvSpPr>
            <p:spPr bwMode="auto">
              <a:xfrm>
                <a:off x="6132929" y="2973231"/>
                <a:ext cx="99454" cy="102296"/>
              </a:xfrm>
              <a:prstGeom prst="ellipse">
                <a:avLst/>
              </a:prstGeom>
              <a:solidFill>
                <a:schemeClr val="bg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68" name="Oval 167"/>
              <p:cNvSpPr/>
              <p:nvPr/>
            </p:nvSpPr>
            <p:spPr bwMode="auto">
              <a:xfrm>
                <a:off x="6135075" y="4496535"/>
                <a:ext cx="99454" cy="102296"/>
              </a:xfrm>
              <a:prstGeom prst="ellipse">
                <a:avLst/>
              </a:prstGeom>
              <a:solidFill>
                <a:schemeClr val="bg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69" name="Delay 168"/>
              <p:cNvSpPr/>
              <p:nvPr/>
            </p:nvSpPr>
            <p:spPr bwMode="auto">
              <a:xfrm>
                <a:off x="3173968" y="2438400"/>
                <a:ext cx="609600" cy="805543"/>
              </a:xfrm>
              <a:prstGeom prst="flowChartDelay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70" name="Delay 169"/>
              <p:cNvSpPr/>
              <p:nvPr/>
            </p:nvSpPr>
            <p:spPr bwMode="auto">
              <a:xfrm>
                <a:off x="3174130" y="4318391"/>
                <a:ext cx="609600" cy="805543"/>
              </a:xfrm>
              <a:prstGeom prst="flowChartDelay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71" name="Oval 170"/>
              <p:cNvSpPr/>
              <p:nvPr/>
            </p:nvSpPr>
            <p:spPr bwMode="auto">
              <a:xfrm>
                <a:off x="3786746" y="2786744"/>
                <a:ext cx="99454" cy="102296"/>
              </a:xfrm>
              <a:prstGeom prst="ellipse">
                <a:avLst/>
              </a:prstGeom>
              <a:solidFill>
                <a:schemeClr val="bg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72" name="Oval 171"/>
              <p:cNvSpPr/>
              <p:nvPr/>
            </p:nvSpPr>
            <p:spPr bwMode="auto">
              <a:xfrm>
                <a:off x="3789051" y="4674748"/>
                <a:ext cx="99454" cy="102296"/>
              </a:xfrm>
              <a:prstGeom prst="ellipse">
                <a:avLst/>
              </a:prstGeom>
              <a:solidFill>
                <a:schemeClr val="bg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cxnSp>
            <p:nvCxnSpPr>
              <p:cNvPr id="173" name="Straight Connector 172"/>
              <p:cNvCxnSpPr/>
              <p:nvPr/>
            </p:nvCxnSpPr>
            <p:spPr bwMode="auto">
              <a:xfrm>
                <a:off x="3886200" y="4720931"/>
                <a:ext cx="1640132" cy="3469"/>
              </a:xfrm>
              <a:prstGeom prst="line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74" name="Straight Connector 173"/>
              <p:cNvCxnSpPr/>
              <p:nvPr/>
            </p:nvCxnSpPr>
            <p:spPr bwMode="auto">
              <a:xfrm flipV="1">
                <a:off x="2895600" y="3053751"/>
                <a:ext cx="2875" cy="1442050"/>
              </a:xfrm>
              <a:prstGeom prst="line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sp>
            <p:nvSpPr>
              <p:cNvPr id="176" name="Oval 175"/>
              <p:cNvSpPr/>
              <p:nvPr/>
            </p:nvSpPr>
            <p:spPr bwMode="auto">
              <a:xfrm>
                <a:off x="2842550" y="3680750"/>
                <a:ext cx="99454" cy="102296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77" name="Oval 176"/>
              <p:cNvSpPr/>
              <p:nvPr/>
            </p:nvSpPr>
            <p:spPr bwMode="auto">
              <a:xfrm>
                <a:off x="3070440" y="4886924"/>
                <a:ext cx="99454" cy="102296"/>
              </a:xfrm>
              <a:prstGeom prst="ellipse">
                <a:avLst/>
              </a:prstGeom>
              <a:solidFill>
                <a:schemeClr val="bg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cxnSp>
            <p:nvCxnSpPr>
              <p:cNvPr id="178" name="Straight Connector 177"/>
              <p:cNvCxnSpPr/>
              <p:nvPr/>
            </p:nvCxnSpPr>
            <p:spPr bwMode="auto">
              <a:xfrm flipV="1">
                <a:off x="1545931" y="4933750"/>
                <a:ext cx="1522119" cy="4322"/>
              </a:xfrm>
              <a:prstGeom prst="line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80" name="Straight Connector 179"/>
              <p:cNvCxnSpPr/>
              <p:nvPr/>
            </p:nvCxnSpPr>
            <p:spPr bwMode="auto">
              <a:xfrm flipH="1" flipV="1">
                <a:off x="1550984" y="2654061"/>
                <a:ext cx="3208" cy="2286802"/>
              </a:xfrm>
              <a:prstGeom prst="line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  <p:sp>
          <p:nvSpPr>
            <p:cNvPr id="149" name="Rectangle 148"/>
            <p:cNvSpPr/>
            <p:nvPr/>
          </p:nvSpPr>
          <p:spPr bwMode="auto">
            <a:xfrm>
              <a:off x="1736388" y="2756071"/>
              <a:ext cx="1195699" cy="61529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</p:grpSp>
      <p:sp>
        <p:nvSpPr>
          <p:cNvPr id="181" name="Rectangle 180"/>
          <p:cNvSpPr/>
          <p:nvPr/>
        </p:nvSpPr>
        <p:spPr bwMode="auto">
          <a:xfrm>
            <a:off x="7099481" y="4108048"/>
            <a:ext cx="1001274" cy="413645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82" name="Rectangle 181"/>
          <p:cNvSpPr/>
          <p:nvPr/>
        </p:nvSpPr>
        <p:spPr bwMode="auto">
          <a:xfrm>
            <a:off x="4826480" y="4108048"/>
            <a:ext cx="1001274" cy="413645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83" name="Rectangle 182"/>
          <p:cNvSpPr/>
          <p:nvPr/>
        </p:nvSpPr>
        <p:spPr bwMode="auto">
          <a:xfrm>
            <a:off x="7099481" y="3124200"/>
            <a:ext cx="1001274" cy="413645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84" name="Rectangle 183"/>
          <p:cNvSpPr/>
          <p:nvPr/>
        </p:nvSpPr>
        <p:spPr bwMode="auto">
          <a:xfrm>
            <a:off x="4826480" y="3124200"/>
            <a:ext cx="1001274" cy="413645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185" name="Straight Connector 184"/>
          <p:cNvCxnSpPr/>
          <p:nvPr/>
        </p:nvCxnSpPr>
        <p:spPr bwMode="auto">
          <a:xfrm flipV="1">
            <a:off x="3873635" y="3229825"/>
            <a:ext cx="323492" cy="1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86" name="Straight Connector 185"/>
          <p:cNvCxnSpPr/>
          <p:nvPr/>
        </p:nvCxnSpPr>
        <p:spPr bwMode="auto">
          <a:xfrm flipV="1">
            <a:off x="3864411" y="4206139"/>
            <a:ext cx="291245" cy="4347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187" name="Picture 18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86823" y="4488995"/>
            <a:ext cx="351694" cy="344628"/>
          </a:xfrm>
          <a:prstGeom prst="rect">
            <a:avLst/>
          </a:prstGeom>
        </p:spPr>
      </p:pic>
      <p:cxnSp>
        <p:nvCxnSpPr>
          <p:cNvPr id="188" name="Straight Connector 187"/>
          <p:cNvCxnSpPr/>
          <p:nvPr/>
        </p:nvCxnSpPr>
        <p:spPr bwMode="auto">
          <a:xfrm flipV="1">
            <a:off x="6282821" y="3218638"/>
            <a:ext cx="323492" cy="1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89" name="Straight Connector 188"/>
          <p:cNvCxnSpPr/>
          <p:nvPr/>
        </p:nvCxnSpPr>
        <p:spPr bwMode="auto">
          <a:xfrm flipV="1">
            <a:off x="6273597" y="4194952"/>
            <a:ext cx="291245" cy="4347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190" name="Picture 18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96009" y="4477808"/>
            <a:ext cx="351694" cy="344628"/>
          </a:xfrm>
          <a:prstGeom prst="rect">
            <a:avLst/>
          </a:prstGeom>
        </p:spPr>
      </p:pic>
      <p:cxnSp>
        <p:nvCxnSpPr>
          <p:cNvPr id="191" name="Straight Connector 190"/>
          <p:cNvCxnSpPr/>
          <p:nvPr/>
        </p:nvCxnSpPr>
        <p:spPr bwMode="auto">
          <a:xfrm flipV="1">
            <a:off x="8559539" y="3234871"/>
            <a:ext cx="323492" cy="1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92" name="Straight Connector 191"/>
          <p:cNvCxnSpPr/>
          <p:nvPr/>
        </p:nvCxnSpPr>
        <p:spPr bwMode="auto">
          <a:xfrm flipV="1">
            <a:off x="8550315" y="4211185"/>
            <a:ext cx="291245" cy="4347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93" name="Straight Connector 192"/>
          <p:cNvCxnSpPr/>
          <p:nvPr/>
        </p:nvCxnSpPr>
        <p:spPr bwMode="auto">
          <a:xfrm flipV="1">
            <a:off x="4188288" y="3215083"/>
            <a:ext cx="0" cy="1335783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94" name="Straight Connector 193"/>
          <p:cNvCxnSpPr/>
          <p:nvPr/>
        </p:nvCxnSpPr>
        <p:spPr bwMode="auto">
          <a:xfrm flipV="1">
            <a:off x="6597474" y="3210834"/>
            <a:ext cx="0" cy="1335783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95" name="Straight Connector 194"/>
          <p:cNvCxnSpPr/>
          <p:nvPr/>
        </p:nvCxnSpPr>
        <p:spPr bwMode="auto">
          <a:xfrm flipV="1">
            <a:off x="8874192" y="3217000"/>
            <a:ext cx="0" cy="1335783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grpSp>
        <p:nvGrpSpPr>
          <p:cNvPr id="196" name="Group 195"/>
          <p:cNvGrpSpPr/>
          <p:nvPr/>
        </p:nvGrpSpPr>
        <p:grpSpPr>
          <a:xfrm>
            <a:off x="4150611" y="4193137"/>
            <a:ext cx="4686965" cy="359646"/>
            <a:chOff x="4023626" y="2591208"/>
            <a:chExt cx="4686965" cy="970975"/>
          </a:xfrm>
        </p:grpSpPr>
        <p:cxnSp>
          <p:nvCxnSpPr>
            <p:cNvPr id="197" name="Straight Connector 196"/>
            <p:cNvCxnSpPr/>
            <p:nvPr/>
          </p:nvCxnSpPr>
          <p:spPr bwMode="auto">
            <a:xfrm flipH="1" flipV="1">
              <a:off x="4023626" y="2595458"/>
              <a:ext cx="1061" cy="964809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98" name="Straight Connector 197"/>
            <p:cNvCxnSpPr/>
            <p:nvPr/>
          </p:nvCxnSpPr>
          <p:spPr bwMode="auto">
            <a:xfrm flipH="1" flipV="1">
              <a:off x="6432812" y="2591208"/>
              <a:ext cx="1061" cy="964809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99" name="Straight Connector 198"/>
            <p:cNvCxnSpPr/>
            <p:nvPr/>
          </p:nvCxnSpPr>
          <p:spPr bwMode="auto">
            <a:xfrm flipH="1" flipV="1">
              <a:off x="8709530" y="2597374"/>
              <a:ext cx="1061" cy="964809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pic>
        <p:nvPicPr>
          <p:cNvPr id="200" name="Picture 19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72727" y="4494041"/>
            <a:ext cx="351694" cy="344628"/>
          </a:xfrm>
          <a:prstGeom prst="rect">
            <a:avLst/>
          </a:prstGeom>
        </p:spPr>
      </p:pic>
      <p:cxnSp>
        <p:nvCxnSpPr>
          <p:cNvPr id="201" name="Straight Connector 200"/>
          <p:cNvCxnSpPr/>
          <p:nvPr/>
        </p:nvCxnSpPr>
        <p:spPr bwMode="auto">
          <a:xfrm flipH="1" flipV="1">
            <a:off x="4162670" y="4833623"/>
            <a:ext cx="2006" cy="108907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02" name="Straight Connector 201"/>
          <p:cNvCxnSpPr/>
          <p:nvPr/>
        </p:nvCxnSpPr>
        <p:spPr bwMode="auto">
          <a:xfrm flipH="1" flipV="1">
            <a:off x="6571856" y="4822436"/>
            <a:ext cx="2274" cy="116333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03" name="Straight Connector 202"/>
          <p:cNvCxnSpPr/>
          <p:nvPr/>
        </p:nvCxnSpPr>
        <p:spPr bwMode="auto">
          <a:xfrm flipV="1">
            <a:off x="8846998" y="4838669"/>
            <a:ext cx="1576" cy="100100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88" name="Rectangle 87"/>
          <p:cNvSpPr/>
          <p:nvPr/>
        </p:nvSpPr>
        <p:spPr bwMode="auto">
          <a:xfrm>
            <a:off x="2429020" y="3124201"/>
            <a:ext cx="1001274" cy="413645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06" name="Triangle 205"/>
          <p:cNvSpPr/>
          <p:nvPr/>
        </p:nvSpPr>
        <p:spPr bwMode="auto">
          <a:xfrm rot="5400000">
            <a:off x="1260464" y="2584116"/>
            <a:ext cx="299393" cy="406899"/>
          </a:xfrm>
          <a:prstGeom prst="triangl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07" name="Oval 206"/>
          <p:cNvSpPr/>
          <p:nvPr/>
        </p:nvSpPr>
        <p:spPr bwMode="auto">
          <a:xfrm>
            <a:off x="1597959" y="2743200"/>
            <a:ext cx="94648" cy="86375"/>
          </a:xfrm>
          <a:prstGeom prst="ellips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96" name="Straight Arrow Connector 95"/>
          <p:cNvCxnSpPr>
            <a:stCxn id="95" idx="2"/>
            <a:endCxn id="99" idx="0"/>
          </p:cNvCxnSpPr>
          <p:nvPr/>
        </p:nvCxnSpPr>
        <p:spPr bwMode="auto">
          <a:xfrm flipH="1">
            <a:off x="3378675" y="4881093"/>
            <a:ext cx="573943" cy="599687"/>
          </a:xfrm>
          <a:prstGeom prst="straightConnector1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99" name="TextBox 98"/>
          <p:cNvSpPr txBox="1"/>
          <p:nvPr/>
        </p:nvSpPr>
        <p:spPr>
          <a:xfrm>
            <a:off x="2657259" y="5480780"/>
            <a:ext cx="144283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rPr>
              <a:t>Multiplexer</a:t>
            </a:r>
          </a:p>
        </p:txBody>
      </p:sp>
      <p:sp>
        <p:nvSpPr>
          <p:cNvPr id="100" name="TextBox 99"/>
          <p:cNvSpPr txBox="1"/>
          <p:nvPr/>
        </p:nvSpPr>
        <p:spPr>
          <a:xfrm>
            <a:off x="4124768" y="2425934"/>
            <a:ext cx="119372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1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rPr>
              <a:t>Wordline</a:t>
            </a:r>
            <a:endParaRPr kumimoji="0" lang="en-US" sz="2000" b="0" i="1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Cambria" charset="0"/>
              <a:cs typeface="Cambri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14839366"/>
      </p:ext>
    </p:extLst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401A55-FD79-CC49-AC49-E1BE983CB7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Extra Assignment: </a:t>
            </a:r>
            <a:r>
              <a:rPr lang="en-US" dirty="0"/>
              <a:t>Moore’s Law (I)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176DE0A-2252-914B-BB94-3FF62B0FDDB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14400"/>
            <a:ext cx="8610600" cy="5193723"/>
          </a:xfrm>
        </p:spPr>
        <p:txBody>
          <a:bodyPr/>
          <a:lstStyle/>
          <a:p>
            <a:r>
              <a:rPr lang="en-US" b="1" dirty="0">
                <a:solidFill>
                  <a:srgbClr val="0432FF"/>
                </a:solidFill>
              </a:rPr>
              <a:t>Paper review</a:t>
            </a:r>
          </a:p>
          <a:p>
            <a:r>
              <a:rPr lang="en-US" dirty="0">
                <a:hlinkClick r:id="rId2"/>
              </a:rPr>
              <a:t>G.E. Moore. "Cramming more components onto integrated circuits," Electronics magazine, 1965</a:t>
            </a:r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b="1" dirty="0">
                <a:solidFill>
                  <a:srgbClr val="0000FF"/>
                </a:solidFill>
              </a:rPr>
              <a:t>Optional Assignment – for 1% extra credit</a:t>
            </a:r>
          </a:p>
          <a:p>
            <a:pPr lvl="1"/>
            <a:r>
              <a:rPr lang="en-US" b="1" dirty="0"/>
              <a:t>Write a 1-page review </a:t>
            </a:r>
          </a:p>
          <a:p>
            <a:pPr lvl="1"/>
            <a:r>
              <a:rPr lang="en-US" dirty="0"/>
              <a:t>Upload PDF file to Moodle – Deadline: April 1</a:t>
            </a:r>
            <a:endParaRPr lang="en-US" b="1" dirty="0"/>
          </a:p>
          <a:p>
            <a:pPr marL="344487" lvl="1" indent="0">
              <a:buNone/>
            </a:pPr>
            <a:endParaRPr lang="en-US" dirty="0"/>
          </a:p>
          <a:p>
            <a:endParaRPr lang="en-US" dirty="0"/>
          </a:p>
          <a:p>
            <a:r>
              <a:rPr lang="en-US" dirty="0"/>
              <a:t>I strongly recommend that you </a:t>
            </a:r>
            <a:r>
              <a:rPr lang="en-US" dirty="0">
                <a:solidFill>
                  <a:srgbClr val="FF0000"/>
                </a:solidFill>
              </a:rPr>
              <a:t>follow my guidelines for (paper) review</a:t>
            </a:r>
            <a:r>
              <a:rPr lang="en-US" dirty="0"/>
              <a:t> (see next slide)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C357886-5517-F547-AA72-70E057C879E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132251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Writing to Memory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50</a:t>
            </a:fld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304800" y="997803"/>
            <a:ext cx="728917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rPr>
              <a:t>How can we select an address and write to it?</a:t>
            </a:r>
          </a:p>
        </p:txBody>
      </p:sp>
      <p:grpSp>
        <p:nvGrpSpPr>
          <p:cNvPr id="147" name="Group 146"/>
          <p:cNvGrpSpPr/>
          <p:nvPr/>
        </p:nvGrpSpPr>
        <p:grpSpPr>
          <a:xfrm>
            <a:off x="2429020" y="4108047"/>
            <a:ext cx="1001274" cy="413645"/>
            <a:chOff x="1736388" y="2756071"/>
            <a:chExt cx="1195699" cy="615296"/>
          </a:xfrm>
        </p:grpSpPr>
        <p:grpSp>
          <p:nvGrpSpPr>
            <p:cNvPr id="150" name="Group 149"/>
            <p:cNvGrpSpPr/>
            <p:nvPr/>
          </p:nvGrpSpPr>
          <p:grpSpPr>
            <a:xfrm>
              <a:off x="1811462" y="2861744"/>
              <a:ext cx="982500" cy="419338"/>
              <a:chOff x="1545931" y="2438400"/>
              <a:chExt cx="5927877" cy="2685534"/>
            </a:xfrm>
          </p:grpSpPr>
          <p:cxnSp>
            <p:nvCxnSpPr>
              <p:cNvPr id="152" name="Straight Connector 151"/>
              <p:cNvCxnSpPr/>
              <p:nvPr/>
            </p:nvCxnSpPr>
            <p:spPr bwMode="auto">
              <a:xfrm>
                <a:off x="2895600" y="4496535"/>
                <a:ext cx="304800" cy="0"/>
              </a:xfrm>
              <a:prstGeom prst="line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53" name="Straight Connector 152"/>
              <p:cNvCxnSpPr/>
              <p:nvPr/>
            </p:nvCxnSpPr>
            <p:spPr bwMode="auto">
              <a:xfrm>
                <a:off x="2895600" y="3048000"/>
                <a:ext cx="304800" cy="0"/>
              </a:xfrm>
              <a:prstGeom prst="line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54" name="Straight Connector 153"/>
              <p:cNvCxnSpPr/>
              <p:nvPr/>
            </p:nvCxnSpPr>
            <p:spPr bwMode="auto">
              <a:xfrm>
                <a:off x="3880022" y="2833816"/>
                <a:ext cx="1640132" cy="3469"/>
              </a:xfrm>
              <a:prstGeom prst="line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55" name="Straight Connector 154"/>
              <p:cNvCxnSpPr/>
              <p:nvPr/>
            </p:nvCxnSpPr>
            <p:spPr bwMode="auto">
              <a:xfrm flipV="1">
                <a:off x="6129755" y="4537806"/>
                <a:ext cx="1292238" cy="5146"/>
              </a:xfrm>
              <a:prstGeom prst="line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sp>
            <p:nvSpPr>
              <p:cNvPr id="156" name="Delay 155"/>
              <p:cNvSpPr/>
              <p:nvPr/>
            </p:nvSpPr>
            <p:spPr bwMode="auto">
              <a:xfrm>
                <a:off x="5520152" y="2624887"/>
                <a:ext cx="609600" cy="805543"/>
              </a:xfrm>
              <a:prstGeom prst="flowChartDelay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57" name="Delay 156"/>
              <p:cNvSpPr/>
              <p:nvPr/>
            </p:nvSpPr>
            <p:spPr bwMode="auto">
              <a:xfrm>
                <a:off x="5520154" y="4140178"/>
                <a:ext cx="609600" cy="805543"/>
              </a:xfrm>
              <a:prstGeom prst="flowChartDelay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cxnSp>
            <p:nvCxnSpPr>
              <p:cNvPr id="158" name="Straight Connector 157"/>
              <p:cNvCxnSpPr/>
              <p:nvPr/>
            </p:nvCxnSpPr>
            <p:spPr bwMode="auto">
              <a:xfrm>
                <a:off x="4910554" y="4344831"/>
                <a:ext cx="609600" cy="0"/>
              </a:xfrm>
              <a:prstGeom prst="line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59" name="Straight Connector 158"/>
              <p:cNvCxnSpPr/>
              <p:nvPr/>
            </p:nvCxnSpPr>
            <p:spPr bwMode="auto">
              <a:xfrm>
                <a:off x="4910554" y="3201831"/>
                <a:ext cx="609600" cy="0"/>
              </a:xfrm>
              <a:prstGeom prst="line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60" name="Straight Connector 159"/>
              <p:cNvCxnSpPr/>
              <p:nvPr/>
            </p:nvCxnSpPr>
            <p:spPr bwMode="auto">
              <a:xfrm>
                <a:off x="4910554" y="3201831"/>
                <a:ext cx="0" cy="228599"/>
              </a:xfrm>
              <a:prstGeom prst="line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61" name="Straight Connector 160"/>
              <p:cNvCxnSpPr/>
              <p:nvPr/>
            </p:nvCxnSpPr>
            <p:spPr bwMode="auto">
              <a:xfrm>
                <a:off x="4910554" y="4116232"/>
                <a:ext cx="0" cy="228599"/>
              </a:xfrm>
              <a:prstGeom prst="line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62" name="Straight Connector 161"/>
              <p:cNvCxnSpPr/>
              <p:nvPr/>
            </p:nvCxnSpPr>
            <p:spPr bwMode="auto">
              <a:xfrm flipH="1" flipV="1">
                <a:off x="4910554" y="3430430"/>
                <a:ext cx="2514600" cy="685802"/>
              </a:xfrm>
              <a:prstGeom prst="line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63" name="Straight Connector 162"/>
              <p:cNvCxnSpPr/>
              <p:nvPr/>
            </p:nvCxnSpPr>
            <p:spPr bwMode="auto">
              <a:xfrm flipV="1">
                <a:off x="4910554" y="3454376"/>
                <a:ext cx="2514600" cy="661855"/>
              </a:xfrm>
              <a:prstGeom prst="line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64" name="Straight Connector 163"/>
              <p:cNvCxnSpPr/>
              <p:nvPr/>
            </p:nvCxnSpPr>
            <p:spPr bwMode="auto">
              <a:xfrm>
                <a:off x="7425154" y="4116231"/>
                <a:ext cx="0" cy="426718"/>
              </a:xfrm>
              <a:prstGeom prst="line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65" name="Straight Connector 164"/>
              <p:cNvCxnSpPr/>
              <p:nvPr/>
            </p:nvCxnSpPr>
            <p:spPr bwMode="auto">
              <a:xfrm>
                <a:off x="7425154" y="3022832"/>
                <a:ext cx="0" cy="426718"/>
              </a:xfrm>
              <a:prstGeom prst="line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sp>
            <p:nvSpPr>
              <p:cNvPr id="166" name="Oval 165"/>
              <p:cNvSpPr/>
              <p:nvPr/>
            </p:nvSpPr>
            <p:spPr bwMode="auto">
              <a:xfrm>
                <a:off x="7374354" y="2973231"/>
                <a:ext cx="99454" cy="102296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67" name="Oval 166"/>
              <p:cNvSpPr/>
              <p:nvPr/>
            </p:nvSpPr>
            <p:spPr bwMode="auto">
              <a:xfrm>
                <a:off x="6132929" y="2973231"/>
                <a:ext cx="99454" cy="102296"/>
              </a:xfrm>
              <a:prstGeom prst="ellipse">
                <a:avLst/>
              </a:prstGeom>
              <a:solidFill>
                <a:schemeClr val="bg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68" name="Oval 167"/>
              <p:cNvSpPr/>
              <p:nvPr/>
            </p:nvSpPr>
            <p:spPr bwMode="auto">
              <a:xfrm>
                <a:off x="6135075" y="4496535"/>
                <a:ext cx="99454" cy="102296"/>
              </a:xfrm>
              <a:prstGeom prst="ellipse">
                <a:avLst/>
              </a:prstGeom>
              <a:solidFill>
                <a:schemeClr val="bg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69" name="Delay 168"/>
              <p:cNvSpPr/>
              <p:nvPr/>
            </p:nvSpPr>
            <p:spPr bwMode="auto">
              <a:xfrm>
                <a:off x="3173968" y="2438400"/>
                <a:ext cx="609600" cy="805543"/>
              </a:xfrm>
              <a:prstGeom prst="flowChartDelay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70" name="Delay 169"/>
              <p:cNvSpPr/>
              <p:nvPr/>
            </p:nvSpPr>
            <p:spPr bwMode="auto">
              <a:xfrm>
                <a:off x="3174130" y="4318391"/>
                <a:ext cx="609600" cy="805543"/>
              </a:xfrm>
              <a:prstGeom prst="flowChartDelay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71" name="Oval 170"/>
              <p:cNvSpPr/>
              <p:nvPr/>
            </p:nvSpPr>
            <p:spPr bwMode="auto">
              <a:xfrm>
                <a:off x="3786746" y="2786744"/>
                <a:ext cx="99454" cy="102296"/>
              </a:xfrm>
              <a:prstGeom prst="ellipse">
                <a:avLst/>
              </a:prstGeom>
              <a:solidFill>
                <a:schemeClr val="bg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72" name="Oval 171"/>
              <p:cNvSpPr/>
              <p:nvPr/>
            </p:nvSpPr>
            <p:spPr bwMode="auto">
              <a:xfrm>
                <a:off x="3789051" y="4674748"/>
                <a:ext cx="99454" cy="102296"/>
              </a:xfrm>
              <a:prstGeom prst="ellipse">
                <a:avLst/>
              </a:prstGeom>
              <a:solidFill>
                <a:schemeClr val="bg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cxnSp>
            <p:nvCxnSpPr>
              <p:cNvPr id="173" name="Straight Connector 172"/>
              <p:cNvCxnSpPr/>
              <p:nvPr/>
            </p:nvCxnSpPr>
            <p:spPr bwMode="auto">
              <a:xfrm>
                <a:off x="3886200" y="4720931"/>
                <a:ext cx="1640132" cy="3469"/>
              </a:xfrm>
              <a:prstGeom prst="line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74" name="Straight Connector 173"/>
              <p:cNvCxnSpPr/>
              <p:nvPr/>
            </p:nvCxnSpPr>
            <p:spPr bwMode="auto">
              <a:xfrm flipV="1">
                <a:off x="2895600" y="3053751"/>
                <a:ext cx="2875" cy="1442050"/>
              </a:xfrm>
              <a:prstGeom prst="line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sp>
            <p:nvSpPr>
              <p:cNvPr id="176" name="Oval 175"/>
              <p:cNvSpPr/>
              <p:nvPr/>
            </p:nvSpPr>
            <p:spPr bwMode="auto">
              <a:xfrm>
                <a:off x="2842550" y="3680750"/>
                <a:ext cx="99454" cy="102296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77" name="Oval 176"/>
              <p:cNvSpPr/>
              <p:nvPr/>
            </p:nvSpPr>
            <p:spPr bwMode="auto">
              <a:xfrm>
                <a:off x="3070440" y="4886924"/>
                <a:ext cx="99454" cy="102296"/>
              </a:xfrm>
              <a:prstGeom prst="ellipse">
                <a:avLst/>
              </a:prstGeom>
              <a:solidFill>
                <a:schemeClr val="bg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cxnSp>
            <p:nvCxnSpPr>
              <p:cNvPr id="178" name="Straight Connector 177"/>
              <p:cNvCxnSpPr/>
              <p:nvPr/>
            </p:nvCxnSpPr>
            <p:spPr bwMode="auto">
              <a:xfrm flipV="1">
                <a:off x="1545931" y="4933750"/>
                <a:ext cx="1522119" cy="4322"/>
              </a:xfrm>
              <a:prstGeom prst="line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80" name="Straight Connector 179"/>
              <p:cNvCxnSpPr/>
              <p:nvPr/>
            </p:nvCxnSpPr>
            <p:spPr bwMode="auto">
              <a:xfrm flipH="1" flipV="1">
                <a:off x="1550984" y="2654061"/>
                <a:ext cx="3208" cy="2286802"/>
              </a:xfrm>
              <a:prstGeom prst="line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  <p:sp>
          <p:nvSpPr>
            <p:cNvPr id="149" name="Rectangle 148"/>
            <p:cNvSpPr/>
            <p:nvPr/>
          </p:nvSpPr>
          <p:spPr bwMode="auto">
            <a:xfrm>
              <a:off x="1736388" y="2756071"/>
              <a:ext cx="1195699" cy="61529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</p:grpSp>
      <p:sp>
        <p:nvSpPr>
          <p:cNvPr id="181" name="Rectangle 180"/>
          <p:cNvSpPr/>
          <p:nvPr/>
        </p:nvSpPr>
        <p:spPr bwMode="auto">
          <a:xfrm>
            <a:off x="7099481" y="4108048"/>
            <a:ext cx="1001274" cy="413645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82" name="Rectangle 181"/>
          <p:cNvSpPr/>
          <p:nvPr/>
        </p:nvSpPr>
        <p:spPr bwMode="auto">
          <a:xfrm>
            <a:off x="4826480" y="4108048"/>
            <a:ext cx="1001274" cy="413645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83" name="Rectangle 182"/>
          <p:cNvSpPr/>
          <p:nvPr/>
        </p:nvSpPr>
        <p:spPr bwMode="auto">
          <a:xfrm>
            <a:off x="7099481" y="3124200"/>
            <a:ext cx="1001274" cy="413645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84" name="Rectangle 183"/>
          <p:cNvSpPr/>
          <p:nvPr/>
        </p:nvSpPr>
        <p:spPr bwMode="auto">
          <a:xfrm>
            <a:off x="4826480" y="3124200"/>
            <a:ext cx="1001274" cy="413645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88" name="Rectangle 87"/>
          <p:cNvSpPr/>
          <p:nvPr/>
        </p:nvSpPr>
        <p:spPr bwMode="auto">
          <a:xfrm>
            <a:off x="2429020" y="3124201"/>
            <a:ext cx="1001274" cy="413645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5953590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" grpId="0" build="p"/>
      <p:bldP spid="181" grpId="0" animBg="1"/>
      <p:bldP spid="182" grpId="0" animBg="1"/>
      <p:bldP spid="183" grpId="0" animBg="1"/>
      <p:bldP spid="184" grpId="0" animBg="1"/>
      <p:bldP spid="88" grpId="0" animBg="1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Writing to Memory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51</a:t>
            </a:fld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61" name="TextBox 160"/>
          <p:cNvSpPr txBox="1"/>
          <p:nvPr/>
        </p:nvSpPr>
        <p:spPr>
          <a:xfrm>
            <a:off x="304800" y="997803"/>
            <a:ext cx="728917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rPr>
              <a:t>How can we select an address and write to it?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rPr>
              <a:t>Input is indicated with D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rPr>
              <a:t>i</a:t>
            </a:r>
          </a:p>
        </p:txBody>
      </p:sp>
      <p:grpSp>
        <p:nvGrpSpPr>
          <p:cNvPr id="37" name="Group 36"/>
          <p:cNvGrpSpPr/>
          <p:nvPr/>
        </p:nvGrpSpPr>
        <p:grpSpPr>
          <a:xfrm>
            <a:off x="136474" y="1900959"/>
            <a:ext cx="7964281" cy="2620735"/>
            <a:chOff x="136474" y="1900959"/>
            <a:chExt cx="7964281" cy="2620735"/>
          </a:xfrm>
        </p:grpSpPr>
        <p:cxnSp>
          <p:nvCxnSpPr>
            <p:cNvPr id="105" name="Straight Connector 104"/>
            <p:cNvCxnSpPr/>
            <p:nvPr/>
          </p:nvCxnSpPr>
          <p:spPr bwMode="auto">
            <a:xfrm>
              <a:off x="1965704" y="2985859"/>
              <a:ext cx="5040284" cy="118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37" name="Straight Connector 136"/>
            <p:cNvCxnSpPr>
              <a:stCxn id="277" idx="6"/>
            </p:cNvCxnSpPr>
            <p:nvPr/>
          </p:nvCxnSpPr>
          <p:spPr bwMode="auto">
            <a:xfrm>
              <a:off x="1117393" y="2782970"/>
              <a:ext cx="648032" cy="3651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53" name="TextBox 152"/>
            <p:cNvSpPr txBox="1"/>
            <p:nvPr/>
          </p:nvSpPr>
          <p:spPr>
            <a:xfrm>
              <a:off x="1938360" y="2080813"/>
              <a:ext cx="67999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  <a:ea typeface="ＭＳ Ｐゴシック" panose="020B0600070205080204" pitchFamily="34" charset="-128"/>
                  <a:cs typeface="+mn-cs"/>
                </a:rPr>
                <a:t>D</a:t>
              </a:r>
              <a:r>
                <a:rPr kumimoji="0" lang="en-US" sz="1800" b="0" i="0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  <a:ea typeface="ＭＳ Ｐゴシック" panose="020B0600070205080204" pitchFamily="34" charset="-128"/>
                  <a:cs typeface="+mn-cs"/>
                </a:rPr>
                <a:t>i</a:t>
              </a: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  <a:ea typeface="ＭＳ Ｐゴシック" panose="020B0600070205080204" pitchFamily="34" charset="-128"/>
                  <a:cs typeface="+mn-cs"/>
                </a:rPr>
                <a:t>[2]</a:t>
              </a:r>
            </a:p>
          </p:txBody>
        </p:sp>
        <p:cxnSp>
          <p:nvCxnSpPr>
            <p:cNvPr id="237" name="Straight Connector 236"/>
            <p:cNvCxnSpPr/>
            <p:nvPr/>
          </p:nvCxnSpPr>
          <p:spPr bwMode="auto">
            <a:xfrm flipH="1">
              <a:off x="7005988" y="3331023"/>
              <a:ext cx="336320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38" name="Straight Connector 237"/>
            <p:cNvCxnSpPr/>
            <p:nvPr/>
          </p:nvCxnSpPr>
          <p:spPr bwMode="auto">
            <a:xfrm flipV="1">
              <a:off x="6889723" y="3217133"/>
              <a:ext cx="500916" cy="143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39" name="Straight Connector 238"/>
            <p:cNvCxnSpPr/>
            <p:nvPr/>
          </p:nvCxnSpPr>
          <p:spPr bwMode="auto">
            <a:xfrm>
              <a:off x="7005988" y="2985605"/>
              <a:ext cx="3229" cy="346035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45" name="Straight Connector 244"/>
            <p:cNvCxnSpPr/>
            <p:nvPr/>
          </p:nvCxnSpPr>
          <p:spPr bwMode="auto">
            <a:xfrm flipH="1">
              <a:off x="4732987" y="3331023"/>
              <a:ext cx="336320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46" name="Straight Connector 245"/>
            <p:cNvCxnSpPr/>
            <p:nvPr/>
          </p:nvCxnSpPr>
          <p:spPr bwMode="auto">
            <a:xfrm flipV="1">
              <a:off x="4616722" y="3217133"/>
              <a:ext cx="500916" cy="143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47" name="Straight Connector 246"/>
            <p:cNvCxnSpPr/>
            <p:nvPr/>
          </p:nvCxnSpPr>
          <p:spPr bwMode="auto">
            <a:xfrm>
              <a:off x="4732987" y="2985605"/>
              <a:ext cx="3229" cy="346035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254" name="TextBox 253"/>
            <p:cNvSpPr txBox="1"/>
            <p:nvPr/>
          </p:nvSpPr>
          <p:spPr>
            <a:xfrm>
              <a:off x="4323100" y="2077052"/>
              <a:ext cx="67999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  <a:ea typeface="ＭＳ Ｐゴシック" panose="020B0600070205080204" pitchFamily="34" charset="-128"/>
                  <a:cs typeface="+mn-cs"/>
                </a:rPr>
                <a:t>D</a:t>
              </a:r>
              <a:r>
                <a:rPr kumimoji="0" lang="en-US" sz="1800" b="0" i="0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  <a:ea typeface="ＭＳ Ｐゴシック" panose="020B0600070205080204" pitchFamily="34" charset="-128"/>
                  <a:cs typeface="+mn-cs"/>
                </a:rPr>
                <a:t>i</a:t>
              </a: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  <a:ea typeface="ＭＳ Ｐゴシック" panose="020B0600070205080204" pitchFamily="34" charset="-128"/>
                  <a:cs typeface="+mn-cs"/>
                </a:rPr>
                <a:t>[1]</a:t>
              </a:r>
            </a:p>
          </p:txBody>
        </p:sp>
        <p:grpSp>
          <p:nvGrpSpPr>
            <p:cNvPr id="3" name="Group 2"/>
            <p:cNvGrpSpPr/>
            <p:nvPr/>
          </p:nvGrpSpPr>
          <p:grpSpPr>
            <a:xfrm>
              <a:off x="2217287" y="2460112"/>
              <a:ext cx="4673072" cy="1755420"/>
              <a:chOff x="2090302" y="1469511"/>
              <a:chExt cx="4673072" cy="4169289"/>
            </a:xfrm>
          </p:grpSpPr>
          <p:cxnSp>
            <p:nvCxnSpPr>
              <p:cNvPr id="124" name="Straight Connector 123"/>
              <p:cNvCxnSpPr/>
              <p:nvPr/>
            </p:nvCxnSpPr>
            <p:spPr bwMode="auto">
              <a:xfrm>
                <a:off x="2090302" y="1473272"/>
                <a:ext cx="2402" cy="4165528"/>
              </a:xfrm>
              <a:prstGeom prst="line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53" name="Straight Connector 252"/>
              <p:cNvCxnSpPr/>
              <p:nvPr/>
            </p:nvCxnSpPr>
            <p:spPr bwMode="auto">
              <a:xfrm>
                <a:off x="4475042" y="1469511"/>
                <a:ext cx="2402" cy="4165528"/>
              </a:xfrm>
              <a:prstGeom prst="line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55" name="Straight Connector 254"/>
              <p:cNvCxnSpPr/>
              <p:nvPr/>
            </p:nvCxnSpPr>
            <p:spPr bwMode="auto">
              <a:xfrm>
                <a:off x="6760972" y="1469511"/>
                <a:ext cx="2402" cy="4165528"/>
              </a:xfrm>
              <a:prstGeom prst="line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  <p:sp>
          <p:nvSpPr>
            <p:cNvPr id="256" name="TextBox 255"/>
            <p:cNvSpPr txBox="1"/>
            <p:nvPr/>
          </p:nvSpPr>
          <p:spPr>
            <a:xfrm>
              <a:off x="6609030" y="2077052"/>
              <a:ext cx="67999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  <a:ea typeface="ＭＳ Ｐゴシック" panose="020B0600070205080204" pitchFamily="34" charset="-128"/>
                  <a:cs typeface="+mn-cs"/>
                </a:rPr>
                <a:t>D</a:t>
              </a:r>
              <a:r>
                <a:rPr kumimoji="0" lang="en-US" sz="1800" b="0" i="0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  <a:ea typeface="ＭＳ Ｐゴシック" panose="020B0600070205080204" pitchFamily="34" charset="-128"/>
                  <a:cs typeface="+mn-cs"/>
                </a:rPr>
                <a:t>i</a:t>
              </a: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  <a:ea typeface="ＭＳ Ｐゴシック" panose="020B0600070205080204" pitchFamily="34" charset="-128"/>
                  <a:cs typeface="+mn-cs"/>
                </a:rPr>
                <a:t>[0]</a:t>
              </a:r>
            </a:p>
          </p:txBody>
        </p:sp>
        <p:cxnSp>
          <p:nvCxnSpPr>
            <p:cNvPr id="257" name="Straight Connector 256"/>
            <p:cNvCxnSpPr/>
            <p:nvPr/>
          </p:nvCxnSpPr>
          <p:spPr bwMode="auto">
            <a:xfrm>
              <a:off x="1765425" y="2928110"/>
              <a:ext cx="196001" cy="118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59" name="Straight Connector 258"/>
            <p:cNvCxnSpPr>
              <a:stCxn id="279" idx="2"/>
            </p:cNvCxnSpPr>
            <p:nvPr/>
          </p:nvCxnSpPr>
          <p:spPr bwMode="auto">
            <a:xfrm flipV="1">
              <a:off x="746759" y="3041210"/>
              <a:ext cx="1105719" cy="1795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61" name="Straight Connector 260"/>
            <p:cNvCxnSpPr/>
            <p:nvPr/>
          </p:nvCxnSpPr>
          <p:spPr bwMode="auto">
            <a:xfrm flipV="1">
              <a:off x="1765776" y="2790936"/>
              <a:ext cx="3558" cy="142319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04" name="Delay 103"/>
            <p:cNvSpPr/>
            <p:nvPr/>
          </p:nvSpPr>
          <p:spPr bwMode="auto">
            <a:xfrm>
              <a:off x="1850257" y="2877616"/>
              <a:ext cx="224786" cy="215977"/>
            </a:xfrm>
            <a:prstGeom prst="flowChartDelay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cxnSp>
          <p:nvCxnSpPr>
            <p:cNvPr id="269" name="Straight Connector 268"/>
            <p:cNvCxnSpPr>
              <a:endCxn id="348" idx="0"/>
            </p:cNvCxnSpPr>
            <p:nvPr/>
          </p:nvCxnSpPr>
          <p:spPr bwMode="auto">
            <a:xfrm>
              <a:off x="1068438" y="2310799"/>
              <a:ext cx="1631" cy="1411733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71" name="Straight Connector 270"/>
            <p:cNvCxnSpPr>
              <a:endCxn id="350" idx="0"/>
            </p:cNvCxnSpPr>
            <p:nvPr/>
          </p:nvCxnSpPr>
          <p:spPr bwMode="auto">
            <a:xfrm>
              <a:off x="793499" y="2694709"/>
              <a:ext cx="584" cy="1284637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277" name="Oval 276"/>
            <p:cNvSpPr/>
            <p:nvPr/>
          </p:nvSpPr>
          <p:spPr bwMode="auto">
            <a:xfrm>
              <a:off x="1022745" y="2735463"/>
              <a:ext cx="94648" cy="95013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279" name="Oval 278"/>
            <p:cNvSpPr/>
            <p:nvPr/>
          </p:nvSpPr>
          <p:spPr bwMode="auto">
            <a:xfrm>
              <a:off x="746759" y="2995498"/>
              <a:ext cx="94648" cy="95013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cxnSp>
          <p:nvCxnSpPr>
            <p:cNvPr id="284" name="Straight Connector 283"/>
            <p:cNvCxnSpPr/>
            <p:nvPr/>
          </p:nvCxnSpPr>
          <p:spPr bwMode="auto">
            <a:xfrm>
              <a:off x="1965704" y="3969707"/>
              <a:ext cx="5040284" cy="118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85" name="Straight Connector 284"/>
            <p:cNvCxnSpPr>
              <a:stCxn id="348" idx="6"/>
            </p:cNvCxnSpPr>
            <p:nvPr/>
          </p:nvCxnSpPr>
          <p:spPr bwMode="auto">
            <a:xfrm>
              <a:off x="1117393" y="3770039"/>
              <a:ext cx="634134" cy="3471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26" name="Straight Connector 325"/>
            <p:cNvCxnSpPr/>
            <p:nvPr/>
          </p:nvCxnSpPr>
          <p:spPr bwMode="auto">
            <a:xfrm flipH="1">
              <a:off x="7005988" y="4314871"/>
              <a:ext cx="336320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27" name="Straight Connector 326"/>
            <p:cNvCxnSpPr/>
            <p:nvPr/>
          </p:nvCxnSpPr>
          <p:spPr bwMode="auto">
            <a:xfrm flipV="1">
              <a:off x="6889723" y="4200981"/>
              <a:ext cx="500916" cy="143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28" name="Straight Connector 327"/>
            <p:cNvCxnSpPr/>
            <p:nvPr/>
          </p:nvCxnSpPr>
          <p:spPr bwMode="auto">
            <a:xfrm>
              <a:off x="7005988" y="3969453"/>
              <a:ext cx="3229" cy="346035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33" name="Straight Connector 332"/>
            <p:cNvCxnSpPr/>
            <p:nvPr/>
          </p:nvCxnSpPr>
          <p:spPr bwMode="auto">
            <a:xfrm flipH="1">
              <a:off x="4732987" y="4314871"/>
              <a:ext cx="336320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34" name="Straight Connector 333"/>
            <p:cNvCxnSpPr/>
            <p:nvPr/>
          </p:nvCxnSpPr>
          <p:spPr bwMode="auto">
            <a:xfrm flipV="1">
              <a:off x="4616722" y="4200981"/>
              <a:ext cx="500916" cy="143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35" name="Straight Connector 334"/>
            <p:cNvCxnSpPr/>
            <p:nvPr/>
          </p:nvCxnSpPr>
          <p:spPr bwMode="auto">
            <a:xfrm>
              <a:off x="4732987" y="3969453"/>
              <a:ext cx="3229" cy="346035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41" name="Straight Connector 340"/>
            <p:cNvCxnSpPr/>
            <p:nvPr/>
          </p:nvCxnSpPr>
          <p:spPr bwMode="auto">
            <a:xfrm>
              <a:off x="1765425" y="3911958"/>
              <a:ext cx="196001" cy="118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42" name="Straight Connector 341"/>
            <p:cNvCxnSpPr/>
            <p:nvPr/>
          </p:nvCxnSpPr>
          <p:spPr bwMode="auto">
            <a:xfrm flipV="1">
              <a:off x="746759" y="4025058"/>
              <a:ext cx="1105719" cy="1795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43" name="Straight Connector 342"/>
            <p:cNvCxnSpPr/>
            <p:nvPr/>
          </p:nvCxnSpPr>
          <p:spPr bwMode="auto">
            <a:xfrm flipV="1">
              <a:off x="1765776" y="3774784"/>
              <a:ext cx="3558" cy="142319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344" name="Delay 343"/>
            <p:cNvSpPr/>
            <p:nvPr/>
          </p:nvSpPr>
          <p:spPr bwMode="auto">
            <a:xfrm>
              <a:off x="1850257" y="3861464"/>
              <a:ext cx="224786" cy="215977"/>
            </a:xfrm>
            <a:prstGeom prst="flowChartDelay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348" name="Oval 347"/>
            <p:cNvSpPr/>
            <p:nvPr/>
          </p:nvSpPr>
          <p:spPr bwMode="auto">
            <a:xfrm>
              <a:off x="1022745" y="3722532"/>
              <a:ext cx="94648" cy="95013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350" name="Oval 349"/>
            <p:cNvSpPr/>
            <p:nvPr/>
          </p:nvSpPr>
          <p:spPr bwMode="auto">
            <a:xfrm>
              <a:off x="746759" y="3979346"/>
              <a:ext cx="94648" cy="95013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06" name="Rectangle 105"/>
            <p:cNvSpPr/>
            <p:nvPr/>
          </p:nvSpPr>
          <p:spPr bwMode="auto">
            <a:xfrm>
              <a:off x="2429020" y="3124201"/>
              <a:ext cx="1001274" cy="41364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cxnSp>
          <p:nvCxnSpPr>
            <p:cNvPr id="6" name="Straight Connector 5"/>
            <p:cNvCxnSpPr/>
            <p:nvPr/>
          </p:nvCxnSpPr>
          <p:spPr bwMode="auto">
            <a:xfrm>
              <a:off x="2679210" y="3411290"/>
              <a:ext cx="42304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7" name="Straight Connector 6"/>
            <p:cNvCxnSpPr/>
            <p:nvPr/>
          </p:nvCxnSpPr>
          <p:spPr bwMode="auto">
            <a:xfrm>
              <a:off x="2679210" y="3259233"/>
              <a:ext cx="42304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8" name="Straight Connector 7"/>
            <p:cNvCxnSpPr/>
            <p:nvPr/>
          </p:nvCxnSpPr>
          <p:spPr bwMode="auto">
            <a:xfrm>
              <a:off x="2815840" y="3236750"/>
              <a:ext cx="227637" cy="364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0" name="Straight Connector 9"/>
            <p:cNvCxnSpPr/>
            <p:nvPr/>
          </p:nvCxnSpPr>
          <p:spPr bwMode="auto">
            <a:xfrm flipV="1">
              <a:off x="3128085" y="3415623"/>
              <a:ext cx="179352" cy="54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1" name="Delay 10"/>
            <p:cNvSpPr/>
            <p:nvPr/>
          </p:nvSpPr>
          <p:spPr bwMode="auto">
            <a:xfrm>
              <a:off x="3043477" y="3214818"/>
              <a:ext cx="84608" cy="84560"/>
            </a:xfrm>
            <a:prstGeom prst="flowChartDelay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2" name="Delay 11"/>
            <p:cNvSpPr/>
            <p:nvPr/>
          </p:nvSpPr>
          <p:spPr bwMode="auto">
            <a:xfrm>
              <a:off x="3043477" y="3373882"/>
              <a:ext cx="84608" cy="84560"/>
            </a:xfrm>
            <a:prstGeom prst="flowChartDelay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 bwMode="auto">
            <a:xfrm>
              <a:off x="2958869" y="3395365"/>
              <a:ext cx="84608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4" name="Straight Connector 13"/>
            <p:cNvCxnSpPr/>
            <p:nvPr/>
          </p:nvCxnSpPr>
          <p:spPr bwMode="auto">
            <a:xfrm>
              <a:off x="2958869" y="3275381"/>
              <a:ext cx="84608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5" name="Straight Connector 14"/>
            <p:cNvCxnSpPr/>
            <p:nvPr/>
          </p:nvCxnSpPr>
          <p:spPr bwMode="auto">
            <a:xfrm>
              <a:off x="2958869" y="3275381"/>
              <a:ext cx="0" cy="23997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6" name="Straight Connector 15"/>
            <p:cNvCxnSpPr/>
            <p:nvPr/>
          </p:nvCxnSpPr>
          <p:spPr bwMode="auto">
            <a:xfrm>
              <a:off x="2958869" y="3371369"/>
              <a:ext cx="0" cy="23997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7" name="Straight Connector 16"/>
            <p:cNvCxnSpPr/>
            <p:nvPr/>
          </p:nvCxnSpPr>
          <p:spPr bwMode="auto">
            <a:xfrm flipH="1" flipV="1">
              <a:off x="2958869" y="3299378"/>
              <a:ext cx="349007" cy="71991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8" name="Straight Connector 17"/>
            <p:cNvCxnSpPr/>
            <p:nvPr/>
          </p:nvCxnSpPr>
          <p:spPr bwMode="auto">
            <a:xfrm flipV="1">
              <a:off x="2958869" y="3301892"/>
              <a:ext cx="349007" cy="69477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9" name="Straight Connector 18"/>
            <p:cNvCxnSpPr/>
            <p:nvPr/>
          </p:nvCxnSpPr>
          <p:spPr bwMode="auto">
            <a:xfrm>
              <a:off x="3307876" y="3371369"/>
              <a:ext cx="0" cy="44794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0" name="Straight Connector 19"/>
            <p:cNvCxnSpPr/>
            <p:nvPr/>
          </p:nvCxnSpPr>
          <p:spPr bwMode="auto">
            <a:xfrm>
              <a:off x="3307876" y="3256591"/>
              <a:ext cx="0" cy="44794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21" name="Oval 20"/>
            <p:cNvSpPr/>
            <p:nvPr/>
          </p:nvSpPr>
          <p:spPr bwMode="auto">
            <a:xfrm>
              <a:off x="3300825" y="3251385"/>
              <a:ext cx="13803" cy="10738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22" name="Oval 21"/>
            <p:cNvSpPr/>
            <p:nvPr/>
          </p:nvSpPr>
          <p:spPr bwMode="auto">
            <a:xfrm>
              <a:off x="3128525" y="3251385"/>
              <a:ext cx="13803" cy="10738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23" name="Oval 22"/>
            <p:cNvSpPr/>
            <p:nvPr/>
          </p:nvSpPr>
          <p:spPr bwMode="auto">
            <a:xfrm>
              <a:off x="3128823" y="3411290"/>
              <a:ext cx="13803" cy="10738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24" name="Delay 23"/>
            <p:cNvSpPr/>
            <p:nvPr/>
          </p:nvSpPr>
          <p:spPr bwMode="auto">
            <a:xfrm>
              <a:off x="2717845" y="3195242"/>
              <a:ext cx="84608" cy="84560"/>
            </a:xfrm>
            <a:prstGeom prst="flowChartDelay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25" name="Delay 24"/>
            <p:cNvSpPr/>
            <p:nvPr/>
          </p:nvSpPr>
          <p:spPr bwMode="auto">
            <a:xfrm>
              <a:off x="2717868" y="3392590"/>
              <a:ext cx="84608" cy="84560"/>
            </a:xfrm>
            <a:prstGeom prst="flowChartDelay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26" name="Oval 25"/>
            <p:cNvSpPr/>
            <p:nvPr/>
          </p:nvSpPr>
          <p:spPr bwMode="auto">
            <a:xfrm>
              <a:off x="2802894" y="3231809"/>
              <a:ext cx="13803" cy="10738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27" name="Oval 26"/>
            <p:cNvSpPr/>
            <p:nvPr/>
          </p:nvSpPr>
          <p:spPr bwMode="auto">
            <a:xfrm>
              <a:off x="2803214" y="3429998"/>
              <a:ext cx="13803" cy="10738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cxnSp>
          <p:nvCxnSpPr>
            <p:cNvPr id="28" name="Straight Connector 27"/>
            <p:cNvCxnSpPr/>
            <p:nvPr/>
          </p:nvCxnSpPr>
          <p:spPr bwMode="auto">
            <a:xfrm>
              <a:off x="2816697" y="3434846"/>
              <a:ext cx="227637" cy="364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9" name="Straight Connector 28"/>
            <p:cNvCxnSpPr/>
            <p:nvPr/>
          </p:nvCxnSpPr>
          <p:spPr bwMode="auto">
            <a:xfrm flipV="1">
              <a:off x="2679210" y="3259837"/>
              <a:ext cx="399" cy="151376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0" name="Straight Connector 29"/>
            <p:cNvCxnSpPr>
              <a:stCxn id="31" idx="2"/>
            </p:cNvCxnSpPr>
            <p:nvPr/>
          </p:nvCxnSpPr>
          <p:spPr bwMode="auto">
            <a:xfrm flipH="1">
              <a:off x="2335527" y="3331024"/>
              <a:ext cx="336320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31" name="Oval 30"/>
            <p:cNvSpPr/>
            <p:nvPr/>
          </p:nvSpPr>
          <p:spPr bwMode="auto">
            <a:xfrm>
              <a:off x="2671847" y="3325655"/>
              <a:ext cx="13803" cy="10738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32" name="Oval 31"/>
            <p:cNvSpPr/>
            <p:nvPr/>
          </p:nvSpPr>
          <p:spPr bwMode="auto">
            <a:xfrm>
              <a:off x="2703476" y="3452270"/>
              <a:ext cx="13803" cy="10738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cxnSp>
          <p:nvCxnSpPr>
            <p:cNvPr id="33" name="Straight Connector 32"/>
            <p:cNvCxnSpPr/>
            <p:nvPr/>
          </p:nvCxnSpPr>
          <p:spPr bwMode="auto">
            <a:xfrm flipV="1">
              <a:off x="2491886" y="3457186"/>
              <a:ext cx="211258" cy="454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4" name="Straight Connector 33"/>
            <p:cNvCxnSpPr/>
            <p:nvPr/>
          </p:nvCxnSpPr>
          <p:spPr bwMode="auto">
            <a:xfrm flipV="1">
              <a:off x="2219262" y="3217134"/>
              <a:ext cx="500916" cy="143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5" name="Straight Connector 34"/>
            <p:cNvCxnSpPr/>
            <p:nvPr/>
          </p:nvCxnSpPr>
          <p:spPr bwMode="auto">
            <a:xfrm flipH="1" flipV="1">
              <a:off x="2492588" y="3217881"/>
              <a:ext cx="445" cy="240052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13" name="Straight Connector 112"/>
            <p:cNvCxnSpPr/>
            <p:nvPr/>
          </p:nvCxnSpPr>
          <p:spPr bwMode="auto">
            <a:xfrm>
              <a:off x="2335527" y="2985606"/>
              <a:ext cx="3229" cy="346035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494" name="TextBox 493"/>
            <p:cNvSpPr txBox="1"/>
            <p:nvPr/>
          </p:nvSpPr>
          <p:spPr>
            <a:xfrm>
              <a:off x="386407" y="1900959"/>
              <a:ext cx="96532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  <a:ea typeface="ＭＳ Ｐゴシック" panose="020B0600070205080204" pitchFamily="34" charset="-128"/>
                  <a:cs typeface="+mn-cs"/>
                </a:rPr>
                <a:t>Addr</a:t>
              </a: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  <a:ea typeface="ＭＳ Ｐゴシック" panose="020B0600070205080204" pitchFamily="34" charset="-128"/>
                  <a:cs typeface="+mn-cs"/>
                </a:rPr>
                <a:t>[0]</a:t>
              </a:r>
            </a:p>
          </p:txBody>
        </p:sp>
        <p:cxnSp>
          <p:nvCxnSpPr>
            <p:cNvPr id="553" name="Straight Connector 552"/>
            <p:cNvCxnSpPr>
              <a:stCxn id="11" idx="3"/>
            </p:cNvCxnSpPr>
            <p:nvPr/>
          </p:nvCxnSpPr>
          <p:spPr bwMode="auto">
            <a:xfrm>
              <a:off x="3128085" y="3257098"/>
              <a:ext cx="194664" cy="1257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grpSp>
          <p:nvGrpSpPr>
            <p:cNvPr id="287" name="Group 286"/>
            <p:cNvGrpSpPr/>
            <p:nvPr/>
          </p:nvGrpSpPr>
          <p:grpSpPr>
            <a:xfrm>
              <a:off x="2219262" y="3969454"/>
              <a:ext cx="1211032" cy="552240"/>
              <a:chOff x="1485900" y="2549912"/>
              <a:chExt cx="1446187" cy="821455"/>
            </a:xfrm>
          </p:grpSpPr>
          <p:grpSp>
            <p:nvGrpSpPr>
              <p:cNvPr id="292" name="Group 291"/>
              <p:cNvGrpSpPr/>
              <p:nvPr/>
            </p:nvGrpSpPr>
            <p:grpSpPr>
              <a:xfrm>
                <a:off x="1485900" y="2549912"/>
                <a:ext cx="1308062" cy="731170"/>
                <a:chOff x="1485900" y="2549912"/>
                <a:chExt cx="1435811" cy="1076362"/>
              </a:xfrm>
            </p:grpSpPr>
            <p:grpSp>
              <p:nvGrpSpPr>
                <p:cNvPr id="293" name="Group 292"/>
                <p:cNvGrpSpPr/>
                <p:nvPr/>
              </p:nvGrpSpPr>
              <p:grpSpPr>
                <a:xfrm>
                  <a:off x="1485900" y="3008963"/>
                  <a:ext cx="1435811" cy="617311"/>
                  <a:chOff x="-418333" y="2438400"/>
                  <a:chExt cx="7892141" cy="2685534"/>
                </a:xfrm>
              </p:grpSpPr>
              <p:cxnSp>
                <p:nvCxnSpPr>
                  <p:cNvPr id="295" name="Straight Connector 294"/>
                  <p:cNvCxnSpPr/>
                  <p:nvPr/>
                </p:nvCxnSpPr>
                <p:spPr bwMode="auto">
                  <a:xfrm>
                    <a:off x="2895600" y="4496535"/>
                    <a:ext cx="304800" cy="0"/>
                  </a:xfrm>
                  <a:prstGeom prst="line">
                    <a:avLst/>
                  </a:prstGeom>
                  <a:solidFill>
                    <a:srgbClr val="C0C0C0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296" name="Straight Connector 295"/>
                  <p:cNvCxnSpPr/>
                  <p:nvPr/>
                </p:nvCxnSpPr>
                <p:spPr bwMode="auto">
                  <a:xfrm>
                    <a:off x="2895600" y="3048000"/>
                    <a:ext cx="304800" cy="0"/>
                  </a:xfrm>
                  <a:prstGeom prst="line">
                    <a:avLst/>
                  </a:prstGeom>
                  <a:solidFill>
                    <a:srgbClr val="C0C0C0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297" name="Straight Connector 296"/>
                  <p:cNvCxnSpPr/>
                  <p:nvPr/>
                </p:nvCxnSpPr>
                <p:spPr bwMode="auto">
                  <a:xfrm>
                    <a:off x="3880022" y="2833816"/>
                    <a:ext cx="1640132" cy="3469"/>
                  </a:xfrm>
                  <a:prstGeom prst="line">
                    <a:avLst/>
                  </a:prstGeom>
                  <a:solidFill>
                    <a:srgbClr val="C0C0C0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299" name="Straight Connector 298"/>
                  <p:cNvCxnSpPr/>
                  <p:nvPr/>
                </p:nvCxnSpPr>
                <p:spPr bwMode="auto">
                  <a:xfrm flipV="1">
                    <a:off x="6129755" y="4537806"/>
                    <a:ext cx="1292238" cy="5146"/>
                  </a:xfrm>
                  <a:prstGeom prst="line">
                    <a:avLst/>
                  </a:prstGeom>
                  <a:solidFill>
                    <a:srgbClr val="C0C0C0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sp>
                <p:nvSpPr>
                  <p:cNvPr id="300" name="Delay 299"/>
                  <p:cNvSpPr/>
                  <p:nvPr/>
                </p:nvSpPr>
                <p:spPr bwMode="auto">
                  <a:xfrm>
                    <a:off x="5520152" y="2624887"/>
                    <a:ext cx="609600" cy="805543"/>
                  </a:xfrm>
                  <a:prstGeom prst="flowChartDelay">
                    <a:avLst/>
                  </a:prstGeom>
                  <a:solidFill>
                    <a:srgbClr val="C0C0C0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pitchFamily="34" charset="0"/>
                      <a:ea typeface="ＭＳ Ｐゴシック" panose="020B0600070205080204" pitchFamily="34" charset="-128"/>
                      <a:cs typeface="+mn-cs"/>
                    </a:endParaRPr>
                  </a:p>
                </p:txBody>
              </p:sp>
              <p:sp>
                <p:nvSpPr>
                  <p:cNvPr id="301" name="Delay 300"/>
                  <p:cNvSpPr/>
                  <p:nvPr/>
                </p:nvSpPr>
                <p:spPr bwMode="auto">
                  <a:xfrm>
                    <a:off x="5520154" y="4140178"/>
                    <a:ext cx="609600" cy="805543"/>
                  </a:xfrm>
                  <a:prstGeom prst="flowChartDelay">
                    <a:avLst/>
                  </a:prstGeom>
                  <a:solidFill>
                    <a:srgbClr val="C0C0C0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pitchFamily="34" charset="0"/>
                      <a:ea typeface="ＭＳ Ｐゴシック" panose="020B0600070205080204" pitchFamily="34" charset="-128"/>
                      <a:cs typeface="+mn-cs"/>
                    </a:endParaRPr>
                  </a:p>
                </p:txBody>
              </p:sp>
              <p:cxnSp>
                <p:nvCxnSpPr>
                  <p:cNvPr id="302" name="Straight Connector 301"/>
                  <p:cNvCxnSpPr/>
                  <p:nvPr/>
                </p:nvCxnSpPr>
                <p:spPr bwMode="auto">
                  <a:xfrm>
                    <a:off x="4910554" y="4344831"/>
                    <a:ext cx="609600" cy="0"/>
                  </a:xfrm>
                  <a:prstGeom prst="line">
                    <a:avLst/>
                  </a:prstGeom>
                  <a:solidFill>
                    <a:srgbClr val="C0C0C0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303" name="Straight Connector 302"/>
                  <p:cNvCxnSpPr/>
                  <p:nvPr/>
                </p:nvCxnSpPr>
                <p:spPr bwMode="auto">
                  <a:xfrm>
                    <a:off x="4910554" y="3201831"/>
                    <a:ext cx="609600" cy="0"/>
                  </a:xfrm>
                  <a:prstGeom prst="line">
                    <a:avLst/>
                  </a:prstGeom>
                  <a:solidFill>
                    <a:srgbClr val="C0C0C0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304" name="Straight Connector 303"/>
                  <p:cNvCxnSpPr/>
                  <p:nvPr/>
                </p:nvCxnSpPr>
                <p:spPr bwMode="auto">
                  <a:xfrm>
                    <a:off x="4910554" y="3201831"/>
                    <a:ext cx="0" cy="228599"/>
                  </a:xfrm>
                  <a:prstGeom prst="line">
                    <a:avLst/>
                  </a:prstGeom>
                  <a:solidFill>
                    <a:srgbClr val="C0C0C0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305" name="Straight Connector 304"/>
                  <p:cNvCxnSpPr/>
                  <p:nvPr/>
                </p:nvCxnSpPr>
                <p:spPr bwMode="auto">
                  <a:xfrm>
                    <a:off x="4910554" y="4116232"/>
                    <a:ext cx="0" cy="228599"/>
                  </a:xfrm>
                  <a:prstGeom prst="line">
                    <a:avLst/>
                  </a:prstGeom>
                  <a:solidFill>
                    <a:srgbClr val="C0C0C0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306" name="Straight Connector 305"/>
                  <p:cNvCxnSpPr/>
                  <p:nvPr/>
                </p:nvCxnSpPr>
                <p:spPr bwMode="auto">
                  <a:xfrm flipH="1" flipV="1">
                    <a:off x="4910554" y="3430430"/>
                    <a:ext cx="2514600" cy="685802"/>
                  </a:xfrm>
                  <a:prstGeom prst="line">
                    <a:avLst/>
                  </a:prstGeom>
                  <a:solidFill>
                    <a:srgbClr val="C0C0C0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307" name="Straight Connector 306"/>
                  <p:cNvCxnSpPr/>
                  <p:nvPr/>
                </p:nvCxnSpPr>
                <p:spPr bwMode="auto">
                  <a:xfrm flipV="1">
                    <a:off x="4910554" y="3454376"/>
                    <a:ext cx="2514600" cy="661855"/>
                  </a:xfrm>
                  <a:prstGeom prst="line">
                    <a:avLst/>
                  </a:prstGeom>
                  <a:solidFill>
                    <a:srgbClr val="C0C0C0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308" name="Straight Connector 307"/>
                  <p:cNvCxnSpPr/>
                  <p:nvPr/>
                </p:nvCxnSpPr>
                <p:spPr bwMode="auto">
                  <a:xfrm>
                    <a:off x="7425154" y="4116231"/>
                    <a:ext cx="0" cy="426718"/>
                  </a:xfrm>
                  <a:prstGeom prst="line">
                    <a:avLst/>
                  </a:prstGeom>
                  <a:solidFill>
                    <a:srgbClr val="C0C0C0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309" name="Straight Connector 308"/>
                  <p:cNvCxnSpPr/>
                  <p:nvPr/>
                </p:nvCxnSpPr>
                <p:spPr bwMode="auto">
                  <a:xfrm>
                    <a:off x="7425154" y="3022832"/>
                    <a:ext cx="0" cy="426718"/>
                  </a:xfrm>
                  <a:prstGeom prst="line">
                    <a:avLst/>
                  </a:prstGeom>
                  <a:solidFill>
                    <a:srgbClr val="C0C0C0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sp>
                <p:nvSpPr>
                  <p:cNvPr id="310" name="Oval 309"/>
                  <p:cNvSpPr/>
                  <p:nvPr/>
                </p:nvSpPr>
                <p:spPr bwMode="auto">
                  <a:xfrm>
                    <a:off x="7374354" y="2973231"/>
                    <a:ext cx="99454" cy="102296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pitchFamily="34" charset="0"/>
                      <a:ea typeface="ＭＳ Ｐゴシック" panose="020B0600070205080204" pitchFamily="34" charset="-128"/>
                      <a:cs typeface="+mn-cs"/>
                    </a:endParaRPr>
                  </a:p>
                </p:txBody>
              </p:sp>
              <p:sp>
                <p:nvSpPr>
                  <p:cNvPr id="311" name="Oval 310"/>
                  <p:cNvSpPr/>
                  <p:nvPr/>
                </p:nvSpPr>
                <p:spPr bwMode="auto">
                  <a:xfrm>
                    <a:off x="6132929" y="2973231"/>
                    <a:ext cx="99454" cy="102296"/>
                  </a:xfrm>
                  <a:prstGeom prst="ellipse">
                    <a:avLst/>
                  </a:prstGeom>
                  <a:solidFill>
                    <a:schemeClr val="bg1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pitchFamily="34" charset="0"/>
                      <a:ea typeface="ＭＳ Ｐゴシック" panose="020B0600070205080204" pitchFamily="34" charset="-128"/>
                      <a:cs typeface="+mn-cs"/>
                    </a:endParaRPr>
                  </a:p>
                </p:txBody>
              </p:sp>
              <p:sp>
                <p:nvSpPr>
                  <p:cNvPr id="312" name="Oval 311"/>
                  <p:cNvSpPr/>
                  <p:nvPr/>
                </p:nvSpPr>
                <p:spPr bwMode="auto">
                  <a:xfrm>
                    <a:off x="6135075" y="4496535"/>
                    <a:ext cx="99454" cy="102296"/>
                  </a:xfrm>
                  <a:prstGeom prst="ellipse">
                    <a:avLst/>
                  </a:prstGeom>
                  <a:solidFill>
                    <a:schemeClr val="bg1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pitchFamily="34" charset="0"/>
                      <a:ea typeface="ＭＳ Ｐゴシック" panose="020B0600070205080204" pitchFamily="34" charset="-128"/>
                      <a:cs typeface="+mn-cs"/>
                    </a:endParaRPr>
                  </a:p>
                </p:txBody>
              </p:sp>
              <p:sp>
                <p:nvSpPr>
                  <p:cNvPr id="313" name="Delay 312"/>
                  <p:cNvSpPr/>
                  <p:nvPr/>
                </p:nvSpPr>
                <p:spPr bwMode="auto">
                  <a:xfrm>
                    <a:off x="3173968" y="2438400"/>
                    <a:ext cx="609600" cy="805543"/>
                  </a:xfrm>
                  <a:prstGeom prst="flowChartDelay">
                    <a:avLst/>
                  </a:prstGeom>
                  <a:solidFill>
                    <a:srgbClr val="C0C0C0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pitchFamily="34" charset="0"/>
                      <a:ea typeface="ＭＳ Ｐゴシック" panose="020B0600070205080204" pitchFamily="34" charset="-128"/>
                      <a:cs typeface="+mn-cs"/>
                    </a:endParaRPr>
                  </a:p>
                </p:txBody>
              </p:sp>
              <p:sp>
                <p:nvSpPr>
                  <p:cNvPr id="314" name="Delay 313"/>
                  <p:cNvSpPr/>
                  <p:nvPr/>
                </p:nvSpPr>
                <p:spPr bwMode="auto">
                  <a:xfrm>
                    <a:off x="3174130" y="4318391"/>
                    <a:ext cx="609600" cy="805543"/>
                  </a:xfrm>
                  <a:prstGeom prst="flowChartDelay">
                    <a:avLst/>
                  </a:prstGeom>
                  <a:solidFill>
                    <a:srgbClr val="C0C0C0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pitchFamily="34" charset="0"/>
                      <a:ea typeface="ＭＳ Ｐゴシック" panose="020B0600070205080204" pitchFamily="34" charset="-128"/>
                      <a:cs typeface="+mn-cs"/>
                    </a:endParaRPr>
                  </a:p>
                </p:txBody>
              </p:sp>
              <p:sp>
                <p:nvSpPr>
                  <p:cNvPr id="315" name="Oval 314"/>
                  <p:cNvSpPr/>
                  <p:nvPr/>
                </p:nvSpPr>
                <p:spPr bwMode="auto">
                  <a:xfrm>
                    <a:off x="3786746" y="2786744"/>
                    <a:ext cx="99454" cy="102296"/>
                  </a:xfrm>
                  <a:prstGeom prst="ellipse">
                    <a:avLst/>
                  </a:prstGeom>
                  <a:solidFill>
                    <a:schemeClr val="bg1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pitchFamily="34" charset="0"/>
                      <a:ea typeface="ＭＳ Ｐゴシック" panose="020B0600070205080204" pitchFamily="34" charset="-128"/>
                      <a:cs typeface="+mn-cs"/>
                    </a:endParaRPr>
                  </a:p>
                </p:txBody>
              </p:sp>
              <p:sp>
                <p:nvSpPr>
                  <p:cNvPr id="316" name="Oval 315"/>
                  <p:cNvSpPr/>
                  <p:nvPr/>
                </p:nvSpPr>
                <p:spPr bwMode="auto">
                  <a:xfrm>
                    <a:off x="3789051" y="4674748"/>
                    <a:ext cx="99454" cy="102296"/>
                  </a:xfrm>
                  <a:prstGeom prst="ellipse">
                    <a:avLst/>
                  </a:prstGeom>
                  <a:solidFill>
                    <a:schemeClr val="bg1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pitchFamily="34" charset="0"/>
                      <a:ea typeface="ＭＳ Ｐゴシック" panose="020B0600070205080204" pitchFamily="34" charset="-128"/>
                      <a:cs typeface="+mn-cs"/>
                    </a:endParaRPr>
                  </a:p>
                </p:txBody>
              </p:sp>
              <p:cxnSp>
                <p:nvCxnSpPr>
                  <p:cNvPr id="317" name="Straight Connector 316"/>
                  <p:cNvCxnSpPr/>
                  <p:nvPr/>
                </p:nvCxnSpPr>
                <p:spPr bwMode="auto">
                  <a:xfrm>
                    <a:off x="3886200" y="4720931"/>
                    <a:ext cx="1640132" cy="3469"/>
                  </a:xfrm>
                  <a:prstGeom prst="line">
                    <a:avLst/>
                  </a:prstGeom>
                  <a:solidFill>
                    <a:srgbClr val="C0C0C0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318" name="Straight Connector 317"/>
                  <p:cNvCxnSpPr/>
                  <p:nvPr/>
                </p:nvCxnSpPr>
                <p:spPr bwMode="auto">
                  <a:xfrm flipV="1">
                    <a:off x="2895600" y="3053751"/>
                    <a:ext cx="2875" cy="1442050"/>
                  </a:xfrm>
                  <a:prstGeom prst="line">
                    <a:avLst/>
                  </a:prstGeom>
                  <a:solidFill>
                    <a:srgbClr val="C0C0C0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319" name="Straight Connector 318"/>
                  <p:cNvCxnSpPr>
                    <a:stCxn id="313" idx="2"/>
                  </p:cNvCxnSpPr>
                  <p:nvPr/>
                </p:nvCxnSpPr>
                <p:spPr bwMode="auto">
                  <a:xfrm flipH="1">
                    <a:off x="419356" y="3731897"/>
                    <a:ext cx="2423196" cy="0"/>
                  </a:xfrm>
                  <a:prstGeom prst="line">
                    <a:avLst/>
                  </a:prstGeom>
                  <a:solidFill>
                    <a:srgbClr val="C0C0C0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sp>
                <p:nvSpPr>
                  <p:cNvPr id="320" name="Oval 319"/>
                  <p:cNvSpPr/>
                  <p:nvPr/>
                </p:nvSpPr>
                <p:spPr bwMode="auto">
                  <a:xfrm>
                    <a:off x="2842550" y="3680750"/>
                    <a:ext cx="99454" cy="102296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pitchFamily="34" charset="0"/>
                      <a:ea typeface="ＭＳ Ｐゴシック" panose="020B0600070205080204" pitchFamily="34" charset="-128"/>
                      <a:cs typeface="+mn-cs"/>
                    </a:endParaRPr>
                  </a:p>
                </p:txBody>
              </p:sp>
              <p:sp>
                <p:nvSpPr>
                  <p:cNvPr id="321" name="Oval 320"/>
                  <p:cNvSpPr/>
                  <p:nvPr/>
                </p:nvSpPr>
                <p:spPr bwMode="auto">
                  <a:xfrm>
                    <a:off x="3070440" y="4886924"/>
                    <a:ext cx="99454" cy="102296"/>
                  </a:xfrm>
                  <a:prstGeom prst="ellipse">
                    <a:avLst/>
                  </a:prstGeom>
                  <a:solidFill>
                    <a:schemeClr val="bg1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pitchFamily="34" charset="0"/>
                      <a:ea typeface="ＭＳ Ｐゴシック" panose="020B0600070205080204" pitchFamily="34" charset="-128"/>
                      <a:cs typeface="+mn-cs"/>
                    </a:endParaRPr>
                  </a:p>
                </p:txBody>
              </p:sp>
              <p:cxnSp>
                <p:nvCxnSpPr>
                  <p:cNvPr id="322" name="Straight Connector 321"/>
                  <p:cNvCxnSpPr/>
                  <p:nvPr/>
                </p:nvCxnSpPr>
                <p:spPr bwMode="auto">
                  <a:xfrm flipV="1">
                    <a:off x="1545931" y="4933750"/>
                    <a:ext cx="1522119" cy="4322"/>
                  </a:xfrm>
                  <a:prstGeom prst="line">
                    <a:avLst/>
                  </a:prstGeom>
                  <a:solidFill>
                    <a:srgbClr val="C0C0C0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323" name="Straight Connector 322"/>
                  <p:cNvCxnSpPr/>
                  <p:nvPr/>
                </p:nvCxnSpPr>
                <p:spPr bwMode="auto">
                  <a:xfrm flipV="1">
                    <a:off x="-418333" y="2646948"/>
                    <a:ext cx="3609108" cy="1366"/>
                  </a:xfrm>
                  <a:prstGeom prst="line">
                    <a:avLst/>
                  </a:prstGeom>
                  <a:solidFill>
                    <a:srgbClr val="C0C0C0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324" name="Straight Connector 323"/>
                  <p:cNvCxnSpPr/>
                  <p:nvPr/>
                </p:nvCxnSpPr>
                <p:spPr bwMode="auto">
                  <a:xfrm flipH="1" flipV="1">
                    <a:off x="1550984" y="2654061"/>
                    <a:ext cx="3208" cy="2286802"/>
                  </a:xfrm>
                  <a:prstGeom prst="line">
                    <a:avLst/>
                  </a:prstGeom>
                  <a:solidFill>
                    <a:srgbClr val="C0C0C0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</p:grpSp>
            <p:cxnSp>
              <p:nvCxnSpPr>
                <p:cNvPr id="294" name="Straight Connector 293"/>
                <p:cNvCxnSpPr/>
                <p:nvPr/>
              </p:nvCxnSpPr>
              <p:spPr bwMode="auto">
                <a:xfrm>
                  <a:off x="1638300" y="2549912"/>
                  <a:ext cx="4233" cy="757732"/>
                </a:xfrm>
                <a:prstGeom prst="line">
                  <a:avLst/>
                </a:prstGeom>
                <a:solidFill>
                  <a:srgbClr val="C0C0C0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</p:grpSp>
          <p:sp>
            <p:nvSpPr>
              <p:cNvPr id="291" name="Rectangle 290"/>
              <p:cNvSpPr/>
              <p:nvPr/>
            </p:nvSpPr>
            <p:spPr bwMode="auto">
              <a:xfrm>
                <a:off x="1736388" y="2756071"/>
                <a:ext cx="1195699" cy="615296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p:grpSp>
        <p:sp>
          <p:nvSpPr>
            <p:cNvPr id="339" name="Rectangle 338"/>
            <p:cNvSpPr/>
            <p:nvPr/>
          </p:nvSpPr>
          <p:spPr bwMode="auto">
            <a:xfrm>
              <a:off x="7099481" y="4108048"/>
              <a:ext cx="1001274" cy="41364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340" name="Rectangle 339"/>
            <p:cNvSpPr/>
            <p:nvPr/>
          </p:nvSpPr>
          <p:spPr bwMode="auto">
            <a:xfrm>
              <a:off x="4826480" y="4108048"/>
              <a:ext cx="1001274" cy="41364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235" name="Rectangle 234"/>
            <p:cNvSpPr/>
            <p:nvPr/>
          </p:nvSpPr>
          <p:spPr bwMode="auto">
            <a:xfrm>
              <a:off x="7099481" y="3124200"/>
              <a:ext cx="1001274" cy="41364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243" name="Rectangle 242"/>
            <p:cNvSpPr/>
            <p:nvPr/>
          </p:nvSpPr>
          <p:spPr bwMode="auto">
            <a:xfrm>
              <a:off x="4826480" y="3124200"/>
              <a:ext cx="1001274" cy="41364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cxnSp>
          <p:nvCxnSpPr>
            <p:cNvPr id="653" name="Straight Connector 652"/>
            <p:cNvCxnSpPr/>
            <p:nvPr/>
          </p:nvCxnSpPr>
          <p:spPr bwMode="auto">
            <a:xfrm flipV="1">
              <a:off x="615348" y="2697645"/>
              <a:ext cx="172421" cy="3508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656" name="TextBox 655"/>
            <p:cNvSpPr txBox="1"/>
            <p:nvPr/>
          </p:nvSpPr>
          <p:spPr>
            <a:xfrm>
              <a:off x="136474" y="2516487"/>
              <a:ext cx="52290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  <a:ea typeface="ＭＳ Ｐゴシック" panose="020B0600070205080204" pitchFamily="34" charset="-128"/>
                  <a:cs typeface="+mn-cs"/>
                </a:rPr>
                <a:t>WE</a:t>
              </a: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90" name="Triangle 189"/>
            <p:cNvSpPr/>
            <p:nvPr/>
          </p:nvSpPr>
          <p:spPr bwMode="auto">
            <a:xfrm rot="5400000">
              <a:off x="1260464" y="2584116"/>
              <a:ext cx="299393" cy="406899"/>
            </a:xfrm>
            <a:prstGeom prst="triangl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91" name="Oval 190"/>
            <p:cNvSpPr/>
            <p:nvPr/>
          </p:nvSpPr>
          <p:spPr bwMode="auto">
            <a:xfrm>
              <a:off x="1597959" y="2743200"/>
              <a:ext cx="94648" cy="86375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65" name="Oval 164"/>
            <p:cNvSpPr/>
            <p:nvPr/>
          </p:nvSpPr>
          <p:spPr bwMode="auto">
            <a:xfrm>
              <a:off x="2177602" y="3172900"/>
              <a:ext cx="94648" cy="95013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66" name="Oval 165"/>
            <p:cNvSpPr/>
            <p:nvPr/>
          </p:nvSpPr>
          <p:spPr bwMode="auto">
            <a:xfrm>
              <a:off x="2292875" y="3922962"/>
              <a:ext cx="94648" cy="95013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67" name="Oval 166"/>
            <p:cNvSpPr/>
            <p:nvPr/>
          </p:nvSpPr>
          <p:spPr bwMode="auto">
            <a:xfrm>
              <a:off x="2292875" y="2937425"/>
              <a:ext cx="94648" cy="95013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68" name="Oval 167"/>
            <p:cNvSpPr/>
            <p:nvPr/>
          </p:nvSpPr>
          <p:spPr bwMode="auto">
            <a:xfrm>
              <a:off x="4682001" y="3920575"/>
              <a:ext cx="94648" cy="95013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69" name="Oval 168"/>
            <p:cNvSpPr/>
            <p:nvPr/>
          </p:nvSpPr>
          <p:spPr bwMode="auto">
            <a:xfrm>
              <a:off x="4553552" y="3172900"/>
              <a:ext cx="94648" cy="95013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70" name="Oval 169"/>
            <p:cNvSpPr/>
            <p:nvPr/>
          </p:nvSpPr>
          <p:spPr bwMode="auto">
            <a:xfrm>
              <a:off x="4692202" y="2937998"/>
              <a:ext cx="94648" cy="95013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71" name="Oval 170"/>
            <p:cNvSpPr/>
            <p:nvPr/>
          </p:nvSpPr>
          <p:spPr bwMode="auto">
            <a:xfrm>
              <a:off x="6843675" y="3167262"/>
              <a:ext cx="94648" cy="95013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72" name="Oval 171"/>
            <p:cNvSpPr/>
            <p:nvPr/>
          </p:nvSpPr>
          <p:spPr bwMode="auto">
            <a:xfrm>
              <a:off x="6961700" y="3927450"/>
              <a:ext cx="94648" cy="95013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73" name="Oval 172"/>
            <p:cNvSpPr/>
            <p:nvPr/>
          </p:nvSpPr>
          <p:spPr bwMode="auto">
            <a:xfrm>
              <a:off x="6851125" y="4162925"/>
              <a:ext cx="94648" cy="95013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74" name="Oval 173"/>
            <p:cNvSpPr/>
            <p:nvPr/>
          </p:nvSpPr>
          <p:spPr bwMode="auto">
            <a:xfrm>
              <a:off x="6961700" y="2937425"/>
              <a:ext cx="94648" cy="95013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75" name="Oval 174"/>
            <p:cNvSpPr/>
            <p:nvPr/>
          </p:nvSpPr>
          <p:spPr bwMode="auto">
            <a:xfrm>
              <a:off x="4558250" y="4156050"/>
              <a:ext cx="94648" cy="95013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94307137"/>
      </p:ext>
    </p:extLst>
  </p:cSld>
  <p:clrMapOvr>
    <a:masterClrMapping/>
  </p:clrMapOvr>
  <p:transition/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Putting it all Together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52</a:t>
            </a:fld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136474" y="1900959"/>
            <a:ext cx="9051322" cy="3410903"/>
            <a:chOff x="136474" y="1900959"/>
            <a:chExt cx="9051322" cy="3410903"/>
          </a:xfrm>
        </p:grpSpPr>
        <p:cxnSp>
          <p:nvCxnSpPr>
            <p:cNvPr id="105" name="Straight Connector 104"/>
            <p:cNvCxnSpPr/>
            <p:nvPr/>
          </p:nvCxnSpPr>
          <p:spPr bwMode="auto">
            <a:xfrm>
              <a:off x="1965704" y="2985859"/>
              <a:ext cx="5040284" cy="118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37" name="Straight Connector 136"/>
            <p:cNvCxnSpPr>
              <a:stCxn id="277" idx="6"/>
            </p:cNvCxnSpPr>
            <p:nvPr/>
          </p:nvCxnSpPr>
          <p:spPr bwMode="auto">
            <a:xfrm>
              <a:off x="1117393" y="2782970"/>
              <a:ext cx="7090093" cy="9926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53" name="TextBox 152"/>
            <p:cNvSpPr txBox="1"/>
            <p:nvPr/>
          </p:nvSpPr>
          <p:spPr>
            <a:xfrm>
              <a:off x="1938360" y="2080813"/>
              <a:ext cx="67999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  <a:ea typeface="ＭＳ Ｐゴシック" panose="020B0600070205080204" pitchFamily="34" charset="-128"/>
                  <a:cs typeface="+mn-cs"/>
                </a:rPr>
                <a:t>D</a:t>
              </a:r>
              <a:r>
                <a:rPr kumimoji="0" lang="en-US" sz="1800" b="0" i="0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  <a:ea typeface="ＭＳ Ｐゴシック" panose="020B0600070205080204" pitchFamily="34" charset="-128"/>
                  <a:cs typeface="+mn-cs"/>
                </a:rPr>
                <a:t>i</a:t>
              </a: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  <a:ea typeface="ＭＳ Ｐゴシック" panose="020B0600070205080204" pitchFamily="34" charset="-128"/>
                  <a:cs typeface="+mn-cs"/>
                </a:rPr>
                <a:t>[2]</a:t>
              </a:r>
            </a:p>
          </p:txBody>
        </p:sp>
        <p:cxnSp>
          <p:nvCxnSpPr>
            <p:cNvPr id="237" name="Straight Connector 236"/>
            <p:cNvCxnSpPr/>
            <p:nvPr/>
          </p:nvCxnSpPr>
          <p:spPr bwMode="auto">
            <a:xfrm flipH="1">
              <a:off x="7005988" y="3331023"/>
              <a:ext cx="336320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38" name="Straight Connector 237"/>
            <p:cNvCxnSpPr/>
            <p:nvPr/>
          </p:nvCxnSpPr>
          <p:spPr bwMode="auto">
            <a:xfrm flipV="1">
              <a:off x="6889723" y="3217133"/>
              <a:ext cx="500916" cy="143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39" name="Straight Connector 238"/>
            <p:cNvCxnSpPr/>
            <p:nvPr/>
          </p:nvCxnSpPr>
          <p:spPr bwMode="auto">
            <a:xfrm>
              <a:off x="7005988" y="2985605"/>
              <a:ext cx="3229" cy="346035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45" name="Straight Connector 244"/>
            <p:cNvCxnSpPr/>
            <p:nvPr/>
          </p:nvCxnSpPr>
          <p:spPr bwMode="auto">
            <a:xfrm flipH="1">
              <a:off x="4732987" y="3331023"/>
              <a:ext cx="336320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46" name="Straight Connector 245"/>
            <p:cNvCxnSpPr/>
            <p:nvPr/>
          </p:nvCxnSpPr>
          <p:spPr bwMode="auto">
            <a:xfrm flipV="1">
              <a:off x="4616722" y="3217133"/>
              <a:ext cx="500916" cy="143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47" name="Straight Connector 246"/>
            <p:cNvCxnSpPr/>
            <p:nvPr/>
          </p:nvCxnSpPr>
          <p:spPr bwMode="auto">
            <a:xfrm>
              <a:off x="4732987" y="2985605"/>
              <a:ext cx="3229" cy="346035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254" name="TextBox 253"/>
            <p:cNvSpPr txBox="1"/>
            <p:nvPr/>
          </p:nvSpPr>
          <p:spPr>
            <a:xfrm>
              <a:off x="4323100" y="2077052"/>
              <a:ext cx="67999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  <a:ea typeface="ＭＳ Ｐゴシック" panose="020B0600070205080204" pitchFamily="34" charset="-128"/>
                  <a:cs typeface="+mn-cs"/>
                </a:rPr>
                <a:t>D</a:t>
              </a:r>
              <a:r>
                <a:rPr kumimoji="0" lang="en-US" sz="1800" b="0" i="0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  <a:ea typeface="ＭＳ Ｐゴシック" panose="020B0600070205080204" pitchFamily="34" charset="-128"/>
                  <a:cs typeface="+mn-cs"/>
                </a:rPr>
                <a:t>i</a:t>
              </a: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  <a:ea typeface="ＭＳ Ｐゴシック" panose="020B0600070205080204" pitchFamily="34" charset="-128"/>
                  <a:cs typeface="+mn-cs"/>
                </a:rPr>
                <a:t>[1]</a:t>
              </a:r>
            </a:p>
          </p:txBody>
        </p:sp>
        <p:grpSp>
          <p:nvGrpSpPr>
            <p:cNvPr id="3" name="Group 2"/>
            <p:cNvGrpSpPr/>
            <p:nvPr/>
          </p:nvGrpSpPr>
          <p:grpSpPr>
            <a:xfrm>
              <a:off x="2217287" y="2460112"/>
              <a:ext cx="4673072" cy="1755420"/>
              <a:chOff x="2090302" y="1469511"/>
              <a:chExt cx="4673072" cy="4169289"/>
            </a:xfrm>
          </p:grpSpPr>
          <p:cxnSp>
            <p:nvCxnSpPr>
              <p:cNvPr id="124" name="Straight Connector 123"/>
              <p:cNvCxnSpPr/>
              <p:nvPr/>
            </p:nvCxnSpPr>
            <p:spPr bwMode="auto">
              <a:xfrm>
                <a:off x="2090302" y="1473272"/>
                <a:ext cx="2402" cy="4165528"/>
              </a:xfrm>
              <a:prstGeom prst="line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53" name="Straight Connector 252"/>
              <p:cNvCxnSpPr/>
              <p:nvPr/>
            </p:nvCxnSpPr>
            <p:spPr bwMode="auto">
              <a:xfrm>
                <a:off x="4475042" y="1469511"/>
                <a:ext cx="2402" cy="4165528"/>
              </a:xfrm>
              <a:prstGeom prst="line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55" name="Straight Connector 254"/>
              <p:cNvCxnSpPr/>
              <p:nvPr/>
            </p:nvCxnSpPr>
            <p:spPr bwMode="auto">
              <a:xfrm>
                <a:off x="6760972" y="1469511"/>
                <a:ext cx="2402" cy="4165528"/>
              </a:xfrm>
              <a:prstGeom prst="line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  <p:sp>
          <p:nvSpPr>
            <p:cNvPr id="256" name="TextBox 255"/>
            <p:cNvSpPr txBox="1"/>
            <p:nvPr/>
          </p:nvSpPr>
          <p:spPr>
            <a:xfrm>
              <a:off x="6609030" y="2077052"/>
              <a:ext cx="67999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  <a:ea typeface="ＭＳ Ｐゴシック" panose="020B0600070205080204" pitchFamily="34" charset="-128"/>
                  <a:cs typeface="+mn-cs"/>
                </a:rPr>
                <a:t>D</a:t>
              </a:r>
              <a:r>
                <a:rPr kumimoji="0" lang="en-US" sz="1800" b="0" i="0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  <a:ea typeface="ＭＳ Ｐゴシック" panose="020B0600070205080204" pitchFamily="34" charset="-128"/>
                  <a:cs typeface="+mn-cs"/>
                </a:rPr>
                <a:t>i</a:t>
              </a: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  <a:ea typeface="ＭＳ Ｐゴシック" panose="020B0600070205080204" pitchFamily="34" charset="-128"/>
                  <a:cs typeface="+mn-cs"/>
                </a:rPr>
                <a:t>[0]</a:t>
              </a:r>
            </a:p>
          </p:txBody>
        </p:sp>
        <p:cxnSp>
          <p:nvCxnSpPr>
            <p:cNvPr id="257" name="Straight Connector 256"/>
            <p:cNvCxnSpPr/>
            <p:nvPr/>
          </p:nvCxnSpPr>
          <p:spPr bwMode="auto">
            <a:xfrm>
              <a:off x="1765425" y="2928110"/>
              <a:ext cx="196001" cy="118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59" name="Straight Connector 258"/>
            <p:cNvCxnSpPr>
              <a:stCxn id="279" idx="2"/>
            </p:cNvCxnSpPr>
            <p:nvPr/>
          </p:nvCxnSpPr>
          <p:spPr bwMode="auto">
            <a:xfrm flipV="1">
              <a:off x="746759" y="3041210"/>
              <a:ext cx="1105719" cy="1795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61" name="Straight Connector 260"/>
            <p:cNvCxnSpPr/>
            <p:nvPr/>
          </p:nvCxnSpPr>
          <p:spPr bwMode="auto">
            <a:xfrm flipV="1">
              <a:off x="1765776" y="2790936"/>
              <a:ext cx="3558" cy="142319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04" name="Delay 103"/>
            <p:cNvSpPr/>
            <p:nvPr/>
          </p:nvSpPr>
          <p:spPr bwMode="auto">
            <a:xfrm>
              <a:off x="1850257" y="2877616"/>
              <a:ext cx="224786" cy="215977"/>
            </a:xfrm>
            <a:prstGeom prst="flowChartDelay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cxnSp>
          <p:nvCxnSpPr>
            <p:cNvPr id="269" name="Straight Connector 268"/>
            <p:cNvCxnSpPr>
              <a:endCxn id="348" idx="0"/>
            </p:cNvCxnSpPr>
            <p:nvPr/>
          </p:nvCxnSpPr>
          <p:spPr bwMode="auto">
            <a:xfrm>
              <a:off x="1068438" y="2310799"/>
              <a:ext cx="1631" cy="1411733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71" name="Straight Connector 270"/>
            <p:cNvCxnSpPr>
              <a:endCxn id="350" idx="0"/>
            </p:cNvCxnSpPr>
            <p:nvPr/>
          </p:nvCxnSpPr>
          <p:spPr bwMode="auto">
            <a:xfrm>
              <a:off x="793499" y="2694709"/>
              <a:ext cx="584" cy="1284637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277" name="Oval 276"/>
            <p:cNvSpPr/>
            <p:nvPr/>
          </p:nvSpPr>
          <p:spPr bwMode="auto">
            <a:xfrm>
              <a:off x="1022745" y="2735463"/>
              <a:ext cx="94648" cy="95013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279" name="Oval 278"/>
            <p:cNvSpPr/>
            <p:nvPr/>
          </p:nvSpPr>
          <p:spPr bwMode="auto">
            <a:xfrm>
              <a:off x="746759" y="2995498"/>
              <a:ext cx="94648" cy="95013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cxnSp>
          <p:nvCxnSpPr>
            <p:cNvPr id="284" name="Straight Connector 283"/>
            <p:cNvCxnSpPr/>
            <p:nvPr/>
          </p:nvCxnSpPr>
          <p:spPr bwMode="auto">
            <a:xfrm>
              <a:off x="1965704" y="3969707"/>
              <a:ext cx="5040284" cy="118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85" name="Straight Connector 284"/>
            <p:cNvCxnSpPr>
              <a:stCxn id="348" idx="6"/>
            </p:cNvCxnSpPr>
            <p:nvPr/>
          </p:nvCxnSpPr>
          <p:spPr bwMode="auto">
            <a:xfrm>
              <a:off x="1117393" y="3770039"/>
              <a:ext cx="7076841" cy="3518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26" name="Straight Connector 325"/>
            <p:cNvCxnSpPr/>
            <p:nvPr/>
          </p:nvCxnSpPr>
          <p:spPr bwMode="auto">
            <a:xfrm flipH="1">
              <a:off x="7005988" y="4314871"/>
              <a:ext cx="336320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27" name="Straight Connector 326"/>
            <p:cNvCxnSpPr/>
            <p:nvPr/>
          </p:nvCxnSpPr>
          <p:spPr bwMode="auto">
            <a:xfrm flipV="1">
              <a:off x="6889723" y="4200981"/>
              <a:ext cx="500916" cy="143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28" name="Straight Connector 327"/>
            <p:cNvCxnSpPr/>
            <p:nvPr/>
          </p:nvCxnSpPr>
          <p:spPr bwMode="auto">
            <a:xfrm>
              <a:off x="7005988" y="3969453"/>
              <a:ext cx="3229" cy="346035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33" name="Straight Connector 332"/>
            <p:cNvCxnSpPr/>
            <p:nvPr/>
          </p:nvCxnSpPr>
          <p:spPr bwMode="auto">
            <a:xfrm flipH="1">
              <a:off x="4732987" y="4314871"/>
              <a:ext cx="336320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34" name="Straight Connector 333"/>
            <p:cNvCxnSpPr/>
            <p:nvPr/>
          </p:nvCxnSpPr>
          <p:spPr bwMode="auto">
            <a:xfrm flipV="1">
              <a:off x="4616722" y="4200981"/>
              <a:ext cx="500916" cy="143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35" name="Straight Connector 334"/>
            <p:cNvCxnSpPr/>
            <p:nvPr/>
          </p:nvCxnSpPr>
          <p:spPr bwMode="auto">
            <a:xfrm>
              <a:off x="4732987" y="3969453"/>
              <a:ext cx="3229" cy="346035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41" name="Straight Connector 340"/>
            <p:cNvCxnSpPr/>
            <p:nvPr/>
          </p:nvCxnSpPr>
          <p:spPr bwMode="auto">
            <a:xfrm>
              <a:off x="1765425" y="3911958"/>
              <a:ext cx="196001" cy="118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42" name="Straight Connector 341"/>
            <p:cNvCxnSpPr/>
            <p:nvPr/>
          </p:nvCxnSpPr>
          <p:spPr bwMode="auto">
            <a:xfrm flipV="1">
              <a:off x="746759" y="4025058"/>
              <a:ext cx="1105719" cy="1795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43" name="Straight Connector 342"/>
            <p:cNvCxnSpPr/>
            <p:nvPr/>
          </p:nvCxnSpPr>
          <p:spPr bwMode="auto">
            <a:xfrm flipV="1">
              <a:off x="1765776" y="3774784"/>
              <a:ext cx="3558" cy="142319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344" name="Delay 343"/>
            <p:cNvSpPr/>
            <p:nvPr/>
          </p:nvSpPr>
          <p:spPr bwMode="auto">
            <a:xfrm>
              <a:off x="1850257" y="3861464"/>
              <a:ext cx="224786" cy="215977"/>
            </a:xfrm>
            <a:prstGeom prst="flowChartDelay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348" name="Oval 347"/>
            <p:cNvSpPr/>
            <p:nvPr/>
          </p:nvSpPr>
          <p:spPr bwMode="auto">
            <a:xfrm>
              <a:off x="1022745" y="3722532"/>
              <a:ext cx="94648" cy="95013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350" name="Oval 349"/>
            <p:cNvSpPr/>
            <p:nvPr/>
          </p:nvSpPr>
          <p:spPr bwMode="auto">
            <a:xfrm>
              <a:off x="746759" y="3979346"/>
              <a:ext cx="94648" cy="95013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06" name="Rectangle 105"/>
            <p:cNvSpPr/>
            <p:nvPr/>
          </p:nvSpPr>
          <p:spPr bwMode="auto">
            <a:xfrm>
              <a:off x="2429020" y="3124201"/>
              <a:ext cx="1001274" cy="41364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cxnSp>
          <p:nvCxnSpPr>
            <p:cNvPr id="6" name="Straight Connector 5"/>
            <p:cNvCxnSpPr/>
            <p:nvPr/>
          </p:nvCxnSpPr>
          <p:spPr bwMode="auto">
            <a:xfrm>
              <a:off x="2679210" y="3411290"/>
              <a:ext cx="42304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7" name="Straight Connector 6"/>
            <p:cNvCxnSpPr/>
            <p:nvPr/>
          </p:nvCxnSpPr>
          <p:spPr bwMode="auto">
            <a:xfrm>
              <a:off x="2679210" y="3259233"/>
              <a:ext cx="42304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8" name="Straight Connector 7"/>
            <p:cNvCxnSpPr/>
            <p:nvPr/>
          </p:nvCxnSpPr>
          <p:spPr bwMode="auto">
            <a:xfrm>
              <a:off x="2815840" y="3236750"/>
              <a:ext cx="227637" cy="364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0" name="Straight Connector 9"/>
            <p:cNvCxnSpPr/>
            <p:nvPr/>
          </p:nvCxnSpPr>
          <p:spPr bwMode="auto">
            <a:xfrm flipV="1">
              <a:off x="3128085" y="3415623"/>
              <a:ext cx="179352" cy="54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1" name="Delay 10"/>
            <p:cNvSpPr/>
            <p:nvPr/>
          </p:nvSpPr>
          <p:spPr bwMode="auto">
            <a:xfrm>
              <a:off x="3043477" y="3214818"/>
              <a:ext cx="84608" cy="84560"/>
            </a:xfrm>
            <a:prstGeom prst="flowChartDelay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2" name="Delay 11"/>
            <p:cNvSpPr/>
            <p:nvPr/>
          </p:nvSpPr>
          <p:spPr bwMode="auto">
            <a:xfrm>
              <a:off x="3043477" y="3373882"/>
              <a:ext cx="84608" cy="84560"/>
            </a:xfrm>
            <a:prstGeom prst="flowChartDelay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 bwMode="auto">
            <a:xfrm>
              <a:off x="2958869" y="3395365"/>
              <a:ext cx="84608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4" name="Straight Connector 13"/>
            <p:cNvCxnSpPr/>
            <p:nvPr/>
          </p:nvCxnSpPr>
          <p:spPr bwMode="auto">
            <a:xfrm>
              <a:off x="2958869" y="3275381"/>
              <a:ext cx="84608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5" name="Straight Connector 14"/>
            <p:cNvCxnSpPr/>
            <p:nvPr/>
          </p:nvCxnSpPr>
          <p:spPr bwMode="auto">
            <a:xfrm>
              <a:off x="2958869" y="3275381"/>
              <a:ext cx="0" cy="23997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6" name="Straight Connector 15"/>
            <p:cNvCxnSpPr/>
            <p:nvPr/>
          </p:nvCxnSpPr>
          <p:spPr bwMode="auto">
            <a:xfrm>
              <a:off x="2958869" y="3371369"/>
              <a:ext cx="0" cy="23997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7" name="Straight Connector 16"/>
            <p:cNvCxnSpPr/>
            <p:nvPr/>
          </p:nvCxnSpPr>
          <p:spPr bwMode="auto">
            <a:xfrm flipH="1" flipV="1">
              <a:off x="2958869" y="3299378"/>
              <a:ext cx="349007" cy="71991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8" name="Straight Connector 17"/>
            <p:cNvCxnSpPr/>
            <p:nvPr/>
          </p:nvCxnSpPr>
          <p:spPr bwMode="auto">
            <a:xfrm flipV="1">
              <a:off x="2958869" y="3301892"/>
              <a:ext cx="349007" cy="69477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9" name="Straight Connector 18"/>
            <p:cNvCxnSpPr/>
            <p:nvPr/>
          </p:nvCxnSpPr>
          <p:spPr bwMode="auto">
            <a:xfrm>
              <a:off x="3307876" y="3371369"/>
              <a:ext cx="0" cy="44794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0" name="Straight Connector 19"/>
            <p:cNvCxnSpPr/>
            <p:nvPr/>
          </p:nvCxnSpPr>
          <p:spPr bwMode="auto">
            <a:xfrm>
              <a:off x="3307876" y="3256591"/>
              <a:ext cx="0" cy="44794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21" name="Oval 20"/>
            <p:cNvSpPr/>
            <p:nvPr/>
          </p:nvSpPr>
          <p:spPr bwMode="auto">
            <a:xfrm>
              <a:off x="3300825" y="3251385"/>
              <a:ext cx="13803" cy="10738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22" name="Oval 21"/>
            <p:cNvSpPr/>
            <p:nvPr/>
          </p:nvSpPr>
          <p:spPr bwMode="auto">
            <a:xfrm>
              <a:off x="3128525" y="3251385"/>
              <a:ext cx="13803" cy="10738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23" name="Oval 22"/>
            <p:cNvSpPr/>
            <p:nvPr/>
          </p:nvSpPr>
          <p:spPr bwMode="auto">
            <a:xfrm>
              <a:off x="3128823" y="3411290"/>
              <a:ext cx="13803" cy="10738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24" name="Delay 23"/>
            <p:cNvSpPr/>
            <p:nvPr/>
          </p:nvSpPr>
          <p:spPr bwMode="auto">
            <a:xfrm>
              <a:off x="2717845" y="3195242"/>
              <a:ext cx="84608" cy="84560"/>
            </a:xfrm>
            <a:prstGeom prst="flowChartDelay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25" name="Delay 24"/>
            <p:cNvSpPr/>
            <p:nvPr/>
          </p:nvSpPr>
          <p:spPr bwMode="auto">
            <a:xfrm>
              <a:off x="2717868" y="3392590"/>
              <a:ext cx="84608" cy="84560"/>
            </a:xfrm>
            <a:prstGeom prst="flowChartDelay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26" name="Oval 25"/>
            <p:cNvSpPr/>
            <p:nvPr/>
          </p:nvSpPr>
          <p:spPr bwMode="auto">
            <a:xfrm>
              <a:off x="2802894" y="3231809"/>
              <a:ext cx="13803" cy="10738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27" name="Oval 26"/>
            <p:cNvSpPr/>
            <p:nvPr/>
          </p:nvSpPr>
          <p:spPr bwMode="auto">
            <a:xfrm>
              <a:off x="2803214" y="3429998"/>
              <a:ext cx="13803" cy="10738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cxnSp>
          <p:nvCxnSpPr>
            <p:cNvPr id="28" name="Straight Connector 27"/>
            <p:cNvCxnSpPr/>
            <p:nvPr/>
          </p:nvCxnSpPr>
          <p:spPr bwMode="auto">
            <a:xfrm>
              <a:off x="2816697" y="3434846"/>
              <a:ext cx="227637" cy="364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9" name="Straight Connector 28"/>
            <p:cNvCxnSpPr/>
            <p:nvPr/>
          </p:nvCxnSpPr>
          <p:spPr bwMode="auto">
            <a:xfrm flipV="1">
              <a:off x="2679210" y="3259837"/>
              <a:ext cx="399" cy="151376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0" name="Straight Connector 29"/>
            <p:cNvCxnSpPr>
              <a:stCxn id="31" idx="2"/>
            </p:cNvCxnSpPr>
            <p:nvPr/>
          </p:nvCxnSpPr>
          <p:spPr bwMode="auto">
            <a:xfrm flipH="1">
              <a:off x="2335527" y="3331024"/>
              <a:ext cx="336320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31" name="Oval 30"/>
            <p:cNvSpPr/>
            <p:nvPr/>
          </p:nvSpPr>
          <p:spPr bwMode="auto">
            <a:xfrm>
              <a:off x="2671847" y="3325655"/>
              <a:ext cx="13803" cy="10738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32" name="Oval 31"/>
            <p:cNvSpPr/>
            <p:nvPr/>
          </p:nvSpPr>
          <p:spPr bwMode="auto">
            <a:xfrm>
              <a:off x="2703476" y="3452270"/>
              <a:ext cx="13803" cy="10738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cxnSp>
          <p:nvCxnSpPr>
            <p:cNvPr id="33" name="Straight Connector 32"/>
            <p:cNvCxnSpPr/>
            <p:nvPr/>
          </p:nvCxnSpPr>
          <p:spPr bwMode="auto">
            <a:xfrm flipV="1">
              <a:off x="2491886" y="3457186"/>
              <a:ext cx="211258" cy="454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4" name="Straight Connector 33"/>
            <p:cNvCxnSpPr/>
            <p:nvPr/>
          </p:nvCxnSpPr>
          <p:spPr bwMode="auto">
            <a:xfrm flipV="1">
              <a:off x="2219262" y="3217134"/>
              <a:ext cx="500916" cy="143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5" name="Straight Connector 34"/>
            <p:cNvCxnSpPr/>
            <p:nvPr/>
          </p:nvCxnSpPr>
          <p:spPr bwMode="auto">
            <a:xfrm flipH="1" flipV="1">
              <a:off x="2492588" y="3217881"/>
              <a:ext cx="445" cy="240052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13" name="Straight Connector 112"/>
            <p:cNvCxnSpPr/>
            <p:nvPr/>
          </p:nvCxnSpPr>
          <p:spPr bwMode="auto">
            <a:xfrm>
              <a:off x="2335527" y="2985606"/>
              <a:ext cx="3229" cy="346035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487" name="TextBox 486"/>
            <p:cNvSpPr txBox="1"/>
            <p:nvPr/>
          </p:nvSpPr>
          <p:spPr>
            <a:xfrm>
              <a:off x="3860746" y="4942530"/>
              <a:ext cx="64472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  <a:ea typeface="ＭＳ Ｐゴシック" panose="020B0600070205080204" pitchFamily="34" charset="-128"/>
                  <a:cs typeface="+mn-cs"/>
                </a:rPr>
                <a:t>D[2]</a:t>
              </a:r>
            </a:p>
          </p:txBody>
        </p:sp>
        <p:sp>
          <p:nvSpPr>
            <p:cNvPr id="488" name="TextBox 487"/>
            <p:cNvSpPr txBox="1"/>
            <p:nvPr/>
          </p:nvSpPr>
          <p:spPr>
            <a:xfrm>
              <a:off x="6270200" y="4938769"/>
              <a:ext cx="64472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  <a:ea typeface="ＭＳ Ｐゴシック" panose="020B0600070205080204" pitchFamily="34" charset="-128"/>
                  <a:cs typeface="+mn-cs"/>
                </a:rPr>
                <a:t>D[1]</a:t>
              </a:r>
            </a:p>
          </p:txBody>
        </p:sp>
        <p:sp>
          <p:nvSpPr>
            <p:cNvPr id="489" name="TextBox 488"/>
            <p:cNvSpPr txBox="1"/>
            <p:nvPr/>
          </p:nvSpPr>
          <p:spPr>
            <a:xfrm>
              <a:off x="8543068" y="4938769"/>
              <a:ext cx="64472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  <a:ea typeface="ＭＳ Ｐゴシック" panose="020B0600070205080204" pitchFamily="34" charset="-128"/>
                  <a:cs typeface="+mn-cs"/>
                </a:rPr>
                <a:t>D[0]</a:t>
              </a:r>
            </a:p>
          </p:txBody>
        </p:sp>
        <p:sp>
          <p:nvSpPr>
            <p:cNvPr id="494" name="TextBox 493"/>
            <p:cNvSpPr txBox="1"/>
            <p:nvPr/>
          </p:nvSpPr>
          <p:spPr>
            <a:xfrm>
              <a:off x="386407" y="1900959"/>
              <a:ext cx="96532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  <a:ea typeface="ＭＳ Ｐゴシック" panose="020B0600070205080204" pitchFamily="34" charset="-128"/>
                  <a:cs typeface="+mn-cs"/>
                </a:rPr>
                <a:t>Addr</a:t>
              </a: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  <a:ea typeface="ＭＳ Ｐゴシック" panose="020B0600070205080204" pitchFamily="34" charset="-128"/>
                  <a:cs typeface="+mn-cs"/>
                </a:rPr>
                <a:t>[0]</a:t>
              </a:r>
            </a:p>
          </p:txBody>
        </p:sp>
        <p:cxnSp>
          <p:nvCxnSpPr>
            <p:cNvPr id="541" name="Straight Connector 540"/>
            <p:cNvCxnSpPr/>
            <p:nvPr/>
          </p:nvCxnSpPr>
          <p:spPr bwMode="auto">
            <a:xfrm flipV="1">
              <a:off x="2493462" y="4241960"/>
              <a:ext cx="1338927" cy="1645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42" name="Straight Connector 541"/>
            <p:cNvCxnSpPr/>
            <p:nvPr/>
          </p:nvCxnSpPr>
          <p:spPr bwMode="auto">
            <a:xfrm>
              <a:off x="3516832" y="4158657"/>
              <a:ext cx="323590" cy="1196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543" name="Delay 542"/>
            <p:cNvSpPr/>
            <p:nvPr/>
          </p:nvSpPr>
          <p:spPr bwMode="auto">
            <a:xfrm>
              <a:off x="3639625" y="4102497"/>
              <a:ext cx="224786" cy="215977"/>
            </a:xfrm>
            <a:prstGeom prst="flowChartDelay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cxnSp>
          <p:nvCxnSpPr>
            <p:cNvPr id="544" name="Straight Connector 543"/>
            <p:cNvCxnSpPr/>
            <p:nvPr/>
          </p:nvCxnSpPr>
          <p:spPr bwMode="auto">
            <a:xfrm>
              <a:off x="3520550" y="3769720"/>
              <a:ext cx="3211" cy="395951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45" name="Straight Connector 544"/>
            <p:cNvCxnSpPr/>
            <p:nvPr/>
          </p:nvCxnSpPr>
          <p:spPr bwMode="auto">
            <a:xfrm>
              <a:off x="4881586" y="4232964"/>
              <a:ext cx="1357509" cy="3199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46" name="Straight Connector 545"/>
            <p:cNvCxnSpPr/>
            <p:nvPr/>
          </p:nvCxnSpPr>
          <p:spPr bwMode="auto">
            <a:xfrm>
              <a:off x="5923538" y="4152860"/>
              <a:ext cx="323590" cy="1196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547" name="Delay 546"/>
            <p:cNvSpPr/>
            <p:nvPr/>
          </p:nvSpPr>
          <p:spPr bwMode="auto">
            <a:xfrm>
              <a:off x="6046331" y="4096700"/>
              <a:ext cx="224786" cy="215977"/>
            </a:xfrm>
            <a:prstGeom prst="flowChartDelay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cxnSp>
          <p:nvCxnSpPr>
            <p:cNvPr id="548" name="Straight Connector 547"/>
            <p:cNvCxnSpPr/>
            <p:nvPr/>
          </p:nvCxnSpPr>
          <p:spPr bwMode="auto">
            <a:xfrm>
              <a:off x="5927256" y="3763923"/>
              <a:ext cx="3211" cy="395951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49" name="Straight Connector 548"/>
            <p:cNvCxnSpPr/>
            <p:nvPr/>
          </p:nvCxnSpPr>
          <p:spPr bwMode="auto">
            <a:xfrm>
              <a:off x="7220549" y="4236162"/>
              <a:ext cx="1285674" cy="3358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50" name="Straight Connector 549"/>
            <p:cNvCxnSpPr/>
            <p:nvPr/>
          </p:nvCxnSpPr>
          <p:spPr bwMode="auto">
            <a:xfrm>
              <a:off x="8190666" y="4156218"/>
              <a:ext cx="323590" cy="1196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551" name="Delay 550"/>
            <p:cNvSpPr/>
            <p:nvPr/>
          </p:nvSpPr>
          <p:spPr bwMode="auto">
            <a:xfrm>
              <a:off x="8313459" y="4100058"/>
              <a:ext cx="224786" cy="215977"/>
            </a:xfrm>
            <a:prstGeom prst="flowChartDelay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cxnSp>
          <p:nvCxnSpPr>
            <p:cNvPr id="552" name="Straight Connector 551"/>
            <p:cNvCxnSpPr/>
            <p:nvPr/>
          </p:nvCxnSpPr>
          <p:spPr bwMode="auto">
            <a:xfrm>
              <a:off x="8194384" y="3767281"/>
              <a:ext cx="3211" cy="395951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53" name="Straight Connector 552"/>
            <p:cNvCxnSpPr>
              <a:stCxn id="11" idx="3"/>
            </p:cNvCxnSpPr>
            <p:nvPr/>
          </p:nvCxnSpPr>
          <p:spPr bwMode="auto">
            <a:xfrm>
              <a:off x="3128085" y="3257098"/>
              <a:ext cx="713528" cy="4203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54" name="Straight Connector 553"/>
            <p:cNvCxnSpPr/>
            <p:nvPr/>
          </p:nvCxnSpPr>
          <p:spPr bwMode="auto">
            <a:xfrm>
              <a:off x="3526056" y="3177997"/>
              <a:ext cx="323590" cy="1196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555" name="Delay 554"/>
            <p:cNvSpPr/>
            <p:nvPr/>
          </p:nvSpPr>
          <p:spPr bwMode="auto">
            <a:xfrm>
              <a:off x="3648849" y="3121837"/>
              <a:ext cx="224786" cy="215977"/>
            </a:xfrm>
            <a:prstGeom prst="flowChartDelay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cxnSp>
          <p:nvCxnSpPr>
            <p:cNvPr id="556" name="Straight Connector 555"/>
            <p:cNvCxnSpPr/>
            <p:nvPr/>
          </p:nvCxnSpPr>
          <p:spPr bwMode="auto">
            <a:xfrm>
              <a:off x="3529774" y="2789060"/>
              <a:ext cx="3211" cy="395951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57" name="Straight Connector 556"/>
            <p:cNvCxnSpPr/>
            <p:nvPr/>
          </p:nvCxnSpPr>
          <p:spPr bwMode="auto">
            <a:xfrm>
              <a:off x="4890810" y="3252304"/>
              <a:ext cx="1357509" cy="3199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58" name="Straight Connector 557"/>
            <p:cNvCxnSpPr/>
            <p:nvPr/>
          </p:nvCxnSpPr>
          <p:spPr bwMode="auto">
            <a:xfrm>
              <a:off x="5932762" y="3172200"/>
              <a:ext cx="323590" cy="1196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559" name="Delay 558"/>
            <p:cNvSpPr/>
            <p:nvPr/>
          </p:nvSpPr>
          <p:spPr bwMode="auto">
            <a:xfrm>
              <a:off x="6055555" y="3116040"/>
              <a:ext cx="224786" cy="215977"/>
            </a:xfrm>
            <a:prstGeom prst="flowChartDelay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cxnSp>
          <p:nvCxnSpPr>
            <p:cNvPr id="560" name="Straight Connector 559"/>
            <p:cNvCxnSpPr/>
            <p:nvPr/>
          </p:nvCxnSpPr>
          <p:spPr bwMode="auto">
            <a:xfrm>
              <a:off x="5936480" y="2783263"/>
              <a:ext cx="3211" cy="395951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61" name="Straight Connector 560"/>
            <p:cNvCxnSpPr/>
            <p:nvPr/>
          </p:nvCxnSpPr>
          <p:spPr bwMode="auto">
            <a:xfrm>
              <a:off x="7229773" y="3255502"/>
              <a:ext cx="1285674" cy="3358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62" name="Straight Connector 561"/>
            <p:cNvCxnSpPr/>
            <p:nvPr/>
          </p:nvCxnSpPr>
          <p:spPr bwMode="auto">
            <a:xfrm>
              <a:off x="8199890" y="3175558"/>
              <a:ext cx="323590" cy="1196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563" name="Delay 562"/>
            <p:cNvSpPr/>
            <p:nvPr/>
          </p:nvSpPr>
          <p:spPr bwMode="auto">
            <a:xfrm>
              <a:off x="8322683" y="3119398"/>
              <a:ext cx="224786" cy="215977"/>
            </a:xfrm>
            <a:prstGeom prst="flowChartDelay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cxnSp>
          <p:nvCxnSpPr>
            <p:cNvPr id="564" name="Straight Connector 563"/>
            <p:cNvCxnSpPr/>
            <p:nvPr/>
          </p:nvCxnSpPr>
          <p:spPr bwMode="auto">
            <a:xfrm>
              <a:off x="8203608" y="2786621"/>
              <a:ext cx="3211" cy="395951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grpSp>
          <p:nvGrpSpPr>
            <p:cNvPr id="287" name="Group 286"/>
            <p:cNvGrpSpPr/>
            <p:nvPr/>
          </p:nvGrpSpPr>
          <p:grpSpPr>
            <a:xfrm>
              <a:off x="2219262" y="3969454"/>
              <a:ext cx="1211032" cy="552240"/>
              <a:chOff x="1485900" y="2549912"/>
              <a:chExt cx="1446187" cy="821455"/>
            </a:xfrm>
          </p:grpSpPr>
          <p:grpSp>
            <p:nvGrpSpPr>
              <p:cNvPr id="292" name="Group 291"/>
              <p:cNvGrpSpPr/>
              <p:nvPr/>
            </p:nvGrpSpPr>
            <p:grpSpPr>
              <a:xfrm>
                <a:off x="1485900" y="2549912"/>
                <a:ext cx="1308062" cy="731170"/>
                <a:chOff x="1485900" y="2549912"/>
                <a:chExt cx="1435811" cy="1076362"/>
              </a:xfrm>
            </p:grpSpPr>
            <p:grpSp>
              <p:nvGrpSpPr>
                <p:cNvPr id="293" name="Group 292"/>
                <p:cNvGrpSpPr/>
                <p:nvPr/>
              </p:nvGrpSpPr>
              <p:grpSpPr>
                <a:xfrm>
                  <a:off x="1485900" y="3008963"/>
                  <a:ext cx="1435811" cy="617311"/>
                  <a:chOff x="-418333" y="2438400"/>
                  <a:chExt cx="7892141" cy="2685534"/>
                </a:xfrm>
              </p:grpSpPr>
              <p:cxnSp>
                <p:nvCxnSpPr>
                  <p:cNvPr id="295" name="Straight Connector 294"/>
                  <p:cNvCxnSpPr/>
                  <p:nvPr/>
                </p:nvCxnSpPr>
                <p:spPr bwMode="auto">
                  <a:xfrm>
                    <a:off x="2895600" y="4496535"/>
                    <a:ext cx="304800" cy="0"/>
                  </a:xfrm>
                  <a:prstGeom prst="line">
                    <a:avLst/>
                  </a:prstGeom>
                  <a:solidFill>
                    <a:srgbClr val="C0C0C0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296" name="Straight Connector 295"/>
                  <p:cNvCxnSpPr/>
                  <p:nvPr/>
                </p:nvCxnSpPr>
                <p:spPr bwMode="auto">
                  <a:xfrm>
                    <a:off x="2895600" y="3048000"/>
                    <a:ext cx="304800" cy="0"/>
                  </a:xfrm>
                  <a:prstGeom prst="line">
                    <a:avLst/>
                  </a:prstGeom>
                  <a:solidFill>
                    <a:srgbClr val="C0C0C0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297" name="Straight Connector 296"/>
                  <p:cNvCxnSpPr/>
                  <p:nvPr/>
                </p:nvCxnSpPr>
                <p:spPr bwMode="auto">
                  <a:xfrm>
                    <a:off x="3880022" y="2833816"/>
                    <a:ext cx="1640132" cy="3469"/>
                  </a:xfrm>
                  <a:prstGeom prst="line">
                    <a:avLst/>
                  </a:prstGeom>
                  <a:solidFill>
                    <a:srgbClr val="C0C0C0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299" name="Straight Connector 298"/>
                  <p:cNvCxnSpPr/>
                  <p:nvPr/>
                </p:nvCxnSpPr>
                <p:spPr bwMode="auto">
                  <a:xfrm flipV="1">
                    <a:off x="6129755" y="4537806"/>
                    <a:ext cx="1292238" cy="5146"/>
                  </a:xfrm>
                  <a:prstGeom prst="line">
                    <a:avLst/>
                  </a:prstGeom>
                  <a:solidFill>
                    <a:srgbClr val="C0C0C0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sp>
                <p:nvSpPr>
                  <p:cNvPr id="300" name="Delay 299"/>
                  <p:cNvSpPr/>
                  <p:nvPr/>
                </p:nvSpPr>
                <p:spPr bwMode="auto">
                  <a:xfrm>
                    <a:off x="5520152" y="2624887"/>
                    <a:ext cx="609600" cy="805543"/>
                  </a:xfrm>
                  <a:prstGeom prst="flowChartDelay">
                    <a:avLst/>
                  </a:prstGeom>
                  <a:solidFill>
                    <a:srgbClr val="C0C0C0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pitchFamily="34" charset="0"/>
                      <a:ea typeface="ＭＳ Ｐゴシック" panose="020B0600070205080204" pitchFamily="34" charset="-128"/>
                      <a:cs typeface="+mn-cs"/>
                    </a:endParaRPr>
                  </a:p>
                </p:txBody>
              </p:sp>
              <p:sp>
                <p:nvSpPr>
                  <p:cNvPr id="301" name="Delay 300"/>
                  <p:cNvSpPr/>
                  <p:nvPr/>
                </p:nvSpPr>
                <p:spPr bwMode="auto">
                  <a:xfrm>
                    <a:off x="5520154" y="4140178"/>
                    <a:ext cx="609600" cy="805543"/>
                  </a:xfrm>
                  <a:prstGeom prst="flowChartDelay">
                    <a:avLst/>
                  </a:prstGeom>
                  <a:solidFill>
                    <a:srgbClr val="C0C0C0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pitchFamily="34" charset="0"/>
                      <a:ea typeface="ＭＳ Ｐゴシック" panose="020B0600070205080204" pitchFamily="34" charset="-128"/>
                      <a:cs typeface="+mn-cs"/>
                    </a:endParaRPr>
                  </a:p>
                </p:txBody>
              </p:sp>
              <p:cxnSp>
                <p:nvCxnSpPr>
                  <p:cNvPr id="302" name="Straight Connector 301"/>
                  <p:cNvCxnSpPr/>
                  <p:nvPr/>
                </p:nvCxnSpPr>
                <p:spPr bwMode="auto">
                  <a:xfrm>
                    <a:off x="4910554" y="4344831"/>
                    <a:ext cx="609600" cy="0"/>
                  </a:xfrm>
                  <a:prstGeom prst="line">
                    <a:avLst/>
                  </a:prstGeom>
                  <a:solidFill>
                    <a:srgbClr val="C0C0C0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303" name="Straight Connector 302"/>
                  <p:cNvCxnSpPr/>
                  <p:nvPr/>
                </p:nvCxnSpPr>
                <p:spPr bwMode="auto">
                  <a:xfrm>
                    <a:off x="4910554" y="3201831"/>
                    <a:ext cx="609600" cy="0"/>
                  </a:xfrm>
                  <a:prstGeom prst="line">
                    <a:avLst/>
                  </a:prstGeom>
                  <a:solidFill>
                    <a:srgbClr val="C0C0C0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304" name="Straight Connector 303"/>
                  <p:cNvCxnSpPr/>
                  <p:nvPr/>
                </p:nvCxnSpPr>
                <p:spPr bwMode="auto">
                  <a:xfrm>
                    <a:off x="4910554" y="3201831"/>
                    <a:ext cx="0" cy="228599"/>
                  </a:xfrm>
                  <a:prstGeom prst="line">
                    <a:avLst/>
                  </a:prstGeom>
                  <a:solidFill>
                    <a:srgbClr val="C0C0C0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305" name="Straight Connector 304"/>
                  <p:cNvCxnSpPr/>
                  <p:nvPr/>
                </p:nvCxnSpPr>
                <p:spPr bwMode="auto">
                  <a:xfrm>
                    <a:off x="4910554" y="4116232"/>
                    <a:ext cx="0" cy="228599"/>
                  </a:xfrm>
                  <a:prstGeom prst="line">
                    <a:avLst/>
                  </a:prstGeom>
                  <a:solidFill>
                    <a:srgbClr val="C0C0C0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306" name="Straight Connector 305"/>
                  <p:cNvCxnSpPr/>
                  <p:nvPr/>
                </p:nvCxnSpPr>
                <p:spPr bwMode="auto">
                  <a:xfrm flipH="1" flipV="1">
                    <a:off x="4910554" y="3430430"/>
                    <a:ext cx="2514600" cy="685802"/>
                  </a:xfrm>
                  <a:prstGeom prst="line">
                    <a:avLst/>
                  </a:prstGeom>
                  <a:solidFill>
                    <a:srgbClr val="C0C0C0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307" name="Straight Connector 306"/>
                  <p:cNvCxnSpPr/>
                  <p:nvPr/>
                </p:nvCxnSpPr>
                <p:spPr bwMode="auto">
                  <a:xfrm flipV="1">
                    <a:off x="4910554" y="3454376"/>
                    <a:ext cx="2514600" cy="661855"/>
                  </a:xfrm>
                  <a:prstGeom prst="line">
                    <a:avLst/>
                  </a:prstGeom>
                  <a:solidFill>
                    <a:srgbClr val="C0C0C0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308" name="Straight Connector 307"/>
                  <p:cNvCxnSpPr/>
                  <p:nvPr/>
                </p:nvCxnSpPr>
                <p:spPr bwMode="auto">
                  <a:xfrm>
                    <a:off x="7425154" y="4116231"/>
                    <a:ext cx="0" cy="426718"/>
                  </a:xfrm>
                  <a:prstGeom prst="line">
                    <a:avLst/>
                  </a:prstGeom>
                  <a:solidFill>
                    <a:srgbClr val="C0C0C0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309" name="Straight Connector 308"/>
                  <p:cNvCxnSpPr/>
                  <p:nvPr/>
                </p:nvCxnSpPr>
                <p:spPr bwMode="auto">
                  <a:xfrm>
                    <a:off x="7425154" y="3022832"/>
                    <a:ext cx="0" cy="426718"/>
                  </a:xfrm>
                  <a:prstGeom prst="line">
                    <a:avLst/>
                  </a:prstGeom>
                  <a:solidFill>
                    <a:srgbClr val="C0C0C0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sp>
                <p:nvSpPr>
                  <p:cNvPr id="310" name="Oval 309"/>
                  <p:cNvSpPr/>
                  <p:nvPr/>
                </p:nvSpPr>
                <p:spPr bwMode="auto">
                  <a:xfrm>
                    <a:off x="7374354" y="2973231"/>
                    <a:ext cx="99454" cy="102296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pitchFamily="34" charset="0"/>
                      <a:ea typeface="ＭＳ Ｐゴシック" panose="020B0600070205080204" pitchFamily="34" charset="-128"/>
                      <a:cs typeface="+mn-cs"/>
                    </a:endParaRPr>
                  </a:p>
                </p:txBody>
              </p:sp>
              <p:sp>
                <p:nvSpPr>
                  <p:cNvPr id="311" name="Oval 310"/>
                  <p:cNvSpPr/>
                  <p:nvPr/>
                </p:nvSpPr>
                <p:spPr bwMode="auto">
                  <a:xfrm>
                    <a:off x="6132929" y="2973231"/>
                    <a:ext cx="99454" cy="102296"/>
                  </a:xfrm>
                  <a:prstGeom prst="ellipse">
                    <a:avLst/>
                  </a:prstGeom>
                  <a:solidFill>
                    <a:schemeClr val="bg1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pitchFamily="34" charset="0"/>
                      <a:ea typeface="ＭＳ Ｐゴシック" panose="020B0600070205080204" pitchFamily="34" charset="-128"/>
                      <a:cs typeface="+mn-cs"/>
                    </a:endParaRPr>
                  </a:p>
                </p:txBody>
              </p:sp>
              <p:sp>
                <p:nvSpPr>
                  <p:cNvPr id="312" name="Oval 311"/>
                  <p:cNvSpPr/>
                  <p:nvPr/>
                </p:nvSpPr>
                <p:spPr bwMode="auto">
                  <a:xfrm>
                    <a:off x="6135075" y="4496535"/>
                    <a:ext cx="99454" cy="102296"/>
                  </a:xfrm>
                  <a:prstGeom prst="ellipse">
                    <a:avLst/>
                  </a:prstGeom>
                  <a:solidFill>
                    <a:schemeClr val="bg1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pitchFamily="34" charset="0"/>
                      <a:ea typeface="ＭＳ Ｐゴシック" panose="020B0600070205080204" pitchFamily="34" charset="-128"/>
                      <a:cs typeface="+mn-cs"/>
                    </a:endParaRPr>
                  </a:p>
                </p:txBody>
              </p:sp>
              <p:sp>
                <p:nvSpPr>
                  <p:cNvPr id="313" name="Delay 312"/>
                  <p:cNvSpPr/>
                  <p:nvPr/>
                </p:nvSpPr>
                <p:spPr bwMode="auto">
                  <a:xfrm>
                    <a:off x="3173968" y="2438400"/>
                    <a:ext cx="609600" cy="805543"/>
                  </a:xfrm>
                  <a:prstGeom prst="flowChartDelay">
                    <a:avLst/>
                  </a:prstGeom>
                  <a:solidFill>
                    <a:srgbClr val="C0C0C0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pitchFamily="34" charset="0"/>
                      <a:ea typeface="ＭＳ Ｐゴシック" panose="020B0600070205080204" pitchFamily="34" charset="-128"/>
                      <a:cs typeface="+mn-cs"/>
                    </a:endParaRPr>
                  </a:p>
                </p:txBody>
              </p:sp>
              <p:sp>
                <p:nvSpPr>
                  <p:cNvPr id="314" name="Delay 313"/>
                  <p:cNvSpPr/>
                  <p:nvPr/>
                </p:nvSpPr>
                <p:spPr bwMode="auto">
                  <a:xfrm>
                    <a:off x="3174130" y="4318391"/>
                    <a:ext cx="609600" cy="805543"/>
                  </a:xfrm>
                  <a:prstGeom prst="flowChartDelay">
                    <a:avLst/>
                  </a:prstGeom>
                  <a:solidFill>
                    <a:srgbClr val="C0C0C0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pitchFamily="34" charset="0"/>
                      <a:ea typeface="ＭＳ Ｐゴシック" panose="020B0600070205080204" pitchFamily="34" charset="-128"/>
                      <a:cs typeface="+mn-cs"/>
                    </a:endParaRPr>
                  </a:p>
                </p:txBody>
              </p:sp>
              <p:sp>
                <p:nvSpPr>
                  <p:cNvPr id="315" name="Oval 314"/>
                  <p:cNvSpPr/>
                  <p:nvPr/>
                </p:nvSpPr>
                <p:spPr bwMode="auto">
                  <a:xfrm>
                    <a:off x="3786746" y="2786744"/>
                    <a:ext cx="99454" cy="102296"/>
                  </a:xfrm>
                  <a:prstGeom prst="ellipse">
                    <a:avLst/>
                  </a:prstGeom>
                  <a:solidFill>
                    <a:schemeClr val="bg1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pitchFamily="34" charset="0"/>
                      <a:ea typeface="ＭＳ Ｐゴシック" panose="020B0600070205080204" pitchFamily="34" charset="-128"/>
                      <a:cs typeface="+mn-cs"/>
                    </a:endParaRPr>
                  </a:p>
                </p:txBody>
              </p:sp>
              <p:sp>
                <p:nvSpPr>
                  <p:cNvPr id="316" name="Oval 315"/>
                  <p:cNvSpPr/>
                  <p:nvPr/>
                </p:nvSpPr>
                <p:spPr bwMode="auto">
                  <a:xfrm>
                    <a:off x="3789051" y="4674748"/>
                    <a:ext cx="99454" cy="102296"/>
                  </a:xfrm>
                  <a:prstGeom prst="ellipse">
                    <a:avLst/>
                  </a:prstGeom>
                  <a:solidFill>
                    <a:schemeClr val="bg1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pitchFamily="34" charset="0"/>
                      <a:ea typeface="ＭＳ Ｐゴシック" panose="020B0600070205080204" pitchFamily="34" charset="-128"/>
                      <a:cs typeface="+mn-cs"/>
                    </a:endParaRPr>
                  </a:p>
                </p:txBody>
              </p:sp>
              <p:cxnSp>
                <p:nvCxnSpPr>
                  <p:cNvPr id="317" name="Straight Connector 316"/>
                  <p:cNvCxnSpPr/>
                  <p:nvPr/>
                </p:nvCxnSpPr>
                <p:spPr bwMode="auto">
                  <a:xfrm>
                    <a:off x="3886200" y="4720931"/>
                    <a:ext cx="1640132" cy="3469"/>
                  </a:xfrm>
                  <a:prstGeom prst="line">
                    <a:avLst/>
                  </a:prstGeom>
                  <a:solidFill>
                    <a:srgbClr val="C0C0C0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318" name="Straight Connector 317"/>
                  <p:cNvCxnSpPr/>
                  <p:nvPr/>
                </p:nvCxnSpPr>
                <p:spPr bwMode="auto">
                  <a:xfrm flipV="1">
                    <a:off x="2895600" y="3053751"/>
                    <a:ext cx="2875" cy="1442050"/>
                  </a:xfrm>
                  <a:prstGeom prst="line">
                    <a:avLst/>
                  </a:prstGeom>
                  <a:solidFill>
                    <a:srgbClr val="C0C0C0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319" name="Straight Connector 318"/>
                  <p:cNvCxnSpPr>
                    <a:stCxn id="313" idx="2"/>
                  </p:cNvCxnSpPr>
                  <p:nvPr/>
                </p:nvCxnSpPr>
                <p:spPr bwMode="auto">
                  <a:xfrm flipH="1">
                    <a:off x="419356" y="3731897"/>
                    <a:ext cx="2423196" cy="0"/>
                  </a:xfrm>
                  <a:prstGeom prst="line">
                    <a:avLst/>
                  </a:prstGeom>
                  <a:solidFill>
                    <a:srgbClr val="C0C0C0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sp>
                <p:nvSpPr>
                  <p:cNvPr id="320" name="Oval 319"/>
                  <p:cNvSpPr/>
                  <p:nvPr/>
                </p:nvSpPr>
                <p:spPr bwMode="auto">
                  <a:xfrm>
                    <a:off x="2842550" y="3680750"/>
                    <a:ext cx="99454" cy="102296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pitchFamily="34" charset="0"/>
                      <a:ea typeface="ＭＳ Ｐゴシック" panose="020B0600070205080204" pitchFamily="34" charset="-128"/>
                      <a:cs typeface="+mn-cs"/>
                    </a:endParaRPr>
                  </a:p>
                </p:txBody>
              </p:sp>
              <p:sp>
                <p:nvSpPr>
                  <p:cNvPr id="321" name="Oval 320"/>
                  <p:cNvSpPr/>
                  <p:nvPr/>
                </p:nvSpPr>
                <p:spPr bwMode="auto">
                  <a:xfrm>
                    <a:off x="3070440" y="4886924"/>
                    <a:ext cx="99454" cy="102296"/>
                  </a:xfrm>
                  <a:prstGeom prst="ellipse">
                    <a:avLst/>
                  </a:prstGeom>
                  <a:solidFill>
                    <a:schemeClr val="bg1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pitchFamily="34" charset="0"/>
                      <a:ea typeface="ＭＳ Ｐゴシック" panose="020B0600070205080204" pitchFamily="34" charset="-128"/>
                      <a:cs typeface="+mn-cs"/>
                    </a:endParaRPr>
                  </a:p>
                </p:txBody>
              </p:sp>
              <p:cxnSp>
                <p:nvCxnSpPr>
                  <p:cNvPr id="322" name="Straight Connector 321"/>
                  <p:cNvCxnSpPr/>
                  <p:nvPr/>
                </p:nvCxnSpPr>
                <p:spPr bwMode="auto">
                  <a:xfrm flipV="1">
                    <a:off x="1545931" y="4933750"/>
                    <a:ext cx="1522119" cy="4322"/>
                  </a:xfrm>
                  <a:prstGeom prst="line">
                    <a:avLst/>
                  </a:prstGeom>
                  <a:solidFill>
                    <a:srgbClr val="C0C0C0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323" name="Straight Connector 322"/>
                  <p:cNvCxnSpPr/>
                  <p:nvPr/>
                </p:nvCxnSpPr>
                <p:spPr bwMode="auto">
                  <a:xfrm flipV="1">
                    <a:off x="-418333" y="2646948"/>
                    <a:ext cx="3609108" cy="1366"/>
                  </a:xfrm>
                  <a:prstGeom prst="line">
                    <a:avLst/>
                  </a:prstGeom>
                  <a:solidFill>
                    <a:srgbClr val="C0C0C0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324" name="Straight Connector 323"/>
                  <p:cNvCxnSpPr/>
                  <p:nvPr/>
                </p:nvCxnSpPr>
                <p:spPr bwMode="auto">
                  <a:xfrm flipH="1" flipV="1">
                    <a:off x="1550984" y="2654061"/>
                    <a:ext cx="3208" cy="2286802"/>
                  </a:xfrm>
                  <a:prstGeom prst="line">
                    <a:avLst/>
                  </a:prstGeom>
                  <a:solidFill>
                    <a:srgbClr val="C0C0C0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</p:grpSp>
            <p:cxnSp>
              <p:nvCxnSpPr>
                <p:cNvPr id="294" name="Straight Connector 293"/>
                <p:cNvCxnSpPr/>
                <p:nvPr/>
              </p:nvCxnSpPr>
              <p:spPr bwMode="auto">
                <a:xfrm>
                  <a:off x="1638300" y="2549912"/>
                  <a:ext cx="4233" cy="757732"/>
                </a:xfrm>
                <a:prstGeom prst="line">
                  <a:avLst/>
                </a:prstGeom>
                <a:solidFill>
                  <a:srgbClr val="C0C0C0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</p:grpSp>
          <p:sp>
            <p:nvSpPr>
              <p:cNvPr id="291" name="Rectangle 290"/>
              <p:cNvSpPr/>
              <p:nvPr/>
            </p:nvSpPr>
            <p:spPr bwMode="auto">
              <a:xfrm>
                <a:off x="1736388" y="2756071"/>
                <a:ext cx="1195699" cy="615296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p:grpSp>
        <p:sp>
          <p:nvSpPr>
            <p:cNvPr id="339" name="Rectangle 338"/>
            <p:cNvSpPr/>
            <p:nvPr/>
          </p:nvSpPr>
          <p:spPr bwMode="auto">
            <a:xfrm>
              <a:off x="7099481" y="4108048"/>
              <a:ext cx="1001274" cy="41364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340" name="Rectangle 339"/>
            <p:cNvSpPr/>
            <p:nvPr/>
          </p:nvSpPr>
          <p:spPr bwMode="auto">
            <a:xfrm>
              <a:off x="4826480" y="4108048"/>
              <a:ext cx="1001274" cy="41364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235" name="Rectangle 234"/>
            <p:cNvSpPr/>
            <p:nvPr/>
          </p:nvSpPr>
          <p:spPr bwMode="auto">
            <a:xfrm>
              <a:off x="7099481" y="3124200"/>
              <a:ext cx="1001274" cy="41364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243" name="Rectangle 242"/>
            <p:cNvSpPr/>
            <p:nvPr/>
          </p:nvSpPr>
          <p:spPr bwMode="auto">
            <a:xfrm>
              <a:off x="4826480" y="3124200"/>
              <a:ext cx="1001274" cy="41364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cxnSp>
          <p:nvCxnSpPr>
            <p:cNvPr id="570" name="Straight Connector 569"/>
            <p:cNvCxnSpPr>
              <a:stCxn id="555" idx="3"/>
            </p:cNvCxnSpPr>
            <p:nvPr/>
          </p:nvCxnSpPr>
          <p:spPr bwMode="auto">
            <a:xfrm flipV="1">
              <a:off x="3873635" y="3229825"/>
              <a:ext cx="323492" cy="1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75" name="Straight Connector 574"/>
            <p:cNvCxnSpPr>
              <a:stCxn id="543" idx="3"/>
            </p:cNvCxnSpPr>
            <p:nvPr/>
          </p:nvCxnSpPr>
          <p:spPr bwMode="auto">
            <a:xfrm flipV="1">
              <a:off x="3864411" y="4206139"/>
              <a:ext cx="291245" cy="4347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pic>
          <p:nvPicPr>
            <p:cNvPr id="623" name="Picture 622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986823" y="4488995"/>
              <a:ext cx="351694" cy="344628"/>
            </a:xfrm>
            <a:prstGeom prst="rect">
              <a:avLst/>
            </a:prstGeom>
          </p:spPr>
        </p:pic>
        <p:cxnSp>
          <p:nvCxnSpPr>
            <p:cNvPr id="626" name="Straight Connector 625"/>
            <p:cNvCxnSpPr/>
            <p:nvPr/>
          </p:nvCxnSpPr>
          <p:spPr bwMode="auto">
            <a:xfrm flipV="1">
              <a:off x="6282821" y="3218638"/>
              <a:ext cx="323492" cy="1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27" name="Straight Connector 626"/>
            <p:cNvCxnSpPr/>
            <p:nvPr/>
          </p:nvCxnSpPr>
          <p:spPr bwMode="auto">
            <a:xfrm flipV="1">
              <a:off x="6273597" y="4194952"/>
              <a:ext cx="291245" cy="4347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pic>
          <p:nvPicPr>
            <p:cNvPr id="634" name="Picture 633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396009" y="4477808"/>
              <a:ext cx="351694" cy="344628"/>
            </a:xfrm>
            <a:prstGeom prst="rect">
              <a:avLst/>
            </a:prstGeom>
          </p:spPr>
        </p:pic>
        <p:cxnSp>
          <p:nvCxnSpPr>
            <p:cNvPr id="635" name="Straight Connector 634"/>
            <p:cNvCxnSpPr/>
            <p:nvPr/>
          </p:nvCxnSpPr>
          <p:spPr bwMode="auto">
            <a:xfrm flipV="1">
              <a:off x="8559539" y="3234871"/>
              <a:ext cx="323492" cy="1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36" name="Straight Connector 635"/>
            <p:cNvCxnSpPr/>
            <p:nvPr/>
          </p:nvCxnSpPr>
          <p:spPr bwMode="auto">
            <a:xfrm flipV="1">
              <a:off x="8550315" y="4211185"/>
              <a:ext cx="291245" cy="4347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78" name="Straight Connector 577"/>
            <p:cNvCxnSpPr/>
            <p:nvPr/>
          </p:nvCxnSpPr>
          <p:spPr bwMode="auto">
            <a:xfrm flipV="1">
              <a:off x="4188288" y="3215083"/>
              <a:ext cx="0" cy="1335783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28" name="Straight Connector 627"/>
            <p:cNvCxnSpPr/>
            <p:nvPr/>
          </p:nvCxnSpPr>
          <p:spPr bwMode="auto">
            <a:xfrm flipV="1">
              <a:off x="6597474" y="3210834"/>
              <a:ext cx="0" cy="1335783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37" name="Straight Connector 636"/>
            <p:cNvCxnSpPr/>
            <p:nvPr/>
          </p:nvCxnSpPr>
          <p:spPr bwMode="auto">
            <a:xfrm flipV="1">
              <a:off x="8874192" y="3217000"/>
              <a:ext cx="0" cy="1335783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grpSp>
          <p:nvGrpSpPr>
            <p:cNvPr id="38" name="Group 37"/>
            <p:cNvGrpSpPr/>
            <p:nvPr/>
          </p:nvGrpSpPr>
          <p:grpSpPr>
            <a:xfrm>
              <a:off x="4150611" y="4193137"/>
              <a:ext cx="4686965" cy="359646"/>
              <a:chOff x="4023626" y="2591208"/>
              <a:chExt cx="4686965" cy="970975"/>
            </a:xfrm>
          </p:grpSpPr>
          <p:cxnSp>
            <p:nvCxnSpPr>
              <p:cNvPr id="581" name="Straight Connector 580"/>
              <p:cNvCxnSpPr/>
              <p:nvPr/>
            </p:nvCxnSpPr>
            <p:spPr bwMode="auto">
              <a:xfrm flipH="1" flipV="1">
                <a:off x="4023626" y="2595458"/>
                <a:ext cx="1061" cy="964809"/>
              </a:xfrm>
              <a:prstGeom prst="line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629" name="Straight Connector 628"/>
              <p:cNvCxnSpPr/>
              <p:nvPr/>
            </p:nvCxnSpPr>
            <p:spPr bwMode="auto">
              <a:xfrm flipH="1" flipV="1">
                <a:off x="6432812" y="2591208"/>
                <a:ext cx="1061" cy="964809"/>
              </a:xfrm>
              <a:prstGeom prst="line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638" name="Straight Connector 637"/>
              <p:cNvCxnSpPr/>
              <p:nvPr/>
            </p:nvCxnSpPr>
            <p:spPr bwMode="auto">
              <a:xfrm flipH="1" flipV="1">
                <a:off x="8709530" y="2597374"/>
                <a:ext cx="1061" cy="964809"/>
              </a:xfrm>
              <a:prstGeom prst="line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  <p:pic>
          <p:nvPicPr>
            <p:cNvPr id="643" name="Picture 642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672727" y="4494041"/>
              <a:ext cx="351694" cy="344628"/>
            </a:xfrm>
            <a:prstGeom prst="rect">
              <a:avLst/>
            </a:prstGeom>
          </p:spPr>
        </p:pic>
        <p:cxnSp>
          <p:nvCxnSpPr>
            <p:cNvPr id="644" name="Straight Connector 643"/>
            <p:cNvCxnSpPr>
              <a:stCxn id="487" idx="0"/>
              <a:endCxn id="623" idx="2"/>
            </p:cNvCxnSpPr>
            <p:nvPr/>
          </p:nvCxnSpPr>
          <p:spPr bwMode="auto">
            <a:xfrm flipH="1" flipV="1">
              <a:off x="4162670" y="4833623"/>
              <a:ext cx="20440" cy="108907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47" name="Straight Connector 646"/>
            <p:cNvCxnSpPr>
              <a:stCxn id="488" idx="0"/>
              <a:endCxn id="634" idx="2"/>
            </p:cNvCxnSpPr>
            <p:nvPr/>
          </p:nvCxnSpPr>
          <p:spPr bwMode="auto">
            <a:xfrm flipH="1" flipV="1">
              <a:off x="6571856" y="4822436"/>
              <a:ext cx="20708" cy="116333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50" name="Straight Connector 649"/>
            <p:cNvCxnSpPr>
              <a:stCxn id="489" idx="0"/>
              <a:endCxn id="643" idx="2"/>
            </p:cNvCxnSpPr>
            <p:nvPr/>
          </p:nvCxnSpPr>
          <p:spPr bwMode="auto">
            <a:xfrm flipH="1" flipV="1">
              <a:off x="8848574" y="4838669"/>
              <a:ext cx="16858" cy="10010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53" name="Straight Connector 652"/>
            <p:cNvCxnSpPr/>
            <p:nvPr/>
          </p:nvCxnSpPr>
          <p:spPr bwMode="auto">
            <a:xfrm flipV="1">
              <a:off x="615348" y="2697645"/>
              <a:ext cx="172421" cy="3508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656" name="TextBox 655"/>
            <p:cNvSpPr txBox="1"/>
            <p:nvPr/>
          </p:nvSpPr>
          <p:spPr>
            <a:xfrm>
              <a:off x="136474" y="2516487"/>
              <a:ext cx="52290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  <a:ea typeface="ＭＳ Ｐゴシック" panose="020B0600070205080204" pitchFamily="34" charset="-128"/>
                  <a:cs typeface="+mn-cs"/>
                </a:rPr>
                <a:t>WE</a:t>
              </a: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90" name="Triangle 189"/>
            <p:cNvSpPr/>
            <p:nvPr/>
          </p:nvSpPr>
          <p:spPr bwMode="auto">
            <a:xfrm rot="5400000">
              <a:off x="1260464" y="2584116"/>
              <a:ext cx="299393" cy="406899"/>
            </a:xfrm>
            <a:prstGeom prst="triangl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91" name="Oval 190"/>
            <p:cNvSpPr/>
            <p:nvPr/>
          </p:nvSpPr>
          <p:spPr bwMode="auto">
            <a:xfrm>
              <a:off x="1597959" y="2743200"/>
              <a:ext cx="94648" cy="86375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</p:grpSp>
      <p:sp>
        <p:nvSpPr>
          <p:cNvPr id="161" name="TextBox 160"/>
          <p:cNvSpPr txBox="1"/>
          <p:nvPr/>
        </p:nvSpPr>
        <p:spPr>
          <a:xfrm>
            <a:off x="304800" y="997803"/>
            <a:ext cx="812113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2400" b="1" dirty="0">
                <a:solidFill>
                  <a:srgbClr val="000000"/>
                </a:solidFill>
                <a:latin typeface="Tahoma"/>
                <a:ea typeface="Cambria" charset="0"/>
                <a:cs typeface="Cambria" charset="0"/>
              </a:rPr>
              <a:t>Let’s e</a:t>
            </a:r>
            <a:r>
              <a:rPr kumimoji="0" lang="en-US" sz="24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rPr>
              <a:t>nable</a:t>
            </a: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rPr>
              <a:t> reading and writing to a memory array</a:t>
            </a:r>
            <a:endParaRPr kumimoji="0" lang="en-US" sz="2400" b="0" i="0" u="none" strike="noStrike" kern="1200" cap="none" spc="0" normalizeH="0" baseline="-25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Cambria" charset="0"/>
              <a:cs typeface="Cambri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3144359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1" grpId="0" build="p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 Bigger Memory Array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53</a:t>
            </a:fld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105" name="Straight Connector 104"/>
          <p:cNvCxnSpPr/>
          <p:nvPr/>
        </p:nvCxnSpPr>
        <p:spPr bwMode="auto">
          <a:xfrm>
            <a:off x="1838719" y="1995259"/>
            <a:ext cx="5040284" cy="1180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37" name="Straight Connector 136"/>
          <p:cNvCxnSpPr/>
          <p:nvPr/>
        </p:nvCxnSpPr>
        <p:spPr bwMode="auto">
          <a:xfrm>
            <a:off x="1453483" y="1798380"/>
            <a:ext cx="6627018" cy="3916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53" name="TextBox 152"/>
          <p:cNvSpPr txBox="1"/>
          <p:nvPr/>
        </p:nvSpPr>
        <p:spPr>
          <a:xfrm>
            <a:off x="1811375" y="1090213"/>
            <a:ext cx="6799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D</a:t>
            </a:r>
            <a:r>
              <a:rPr kumimoji="0" lang="en-US" sz="18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i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[2]</a:t>
            </a:r>
          </a:p>
        </p:txBody>
      </p:sp>
      <p:cxnSp>
        <p:nvCxnSpPr>
          <p:cNvPr id="237" name="Straight Connector 236"/>
          <p:cNvCxnSpPr/>
          <p:nvPr/>
        </p:nvCxnSpPr>
        <p:spPr bwMode="auto">
          <a:xfrm flipH="1">
            <a:off x="6879003" y="2340423"/>
            <a:ext cx="336320" cy="0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38" name="Straight Connector 237"/>
          <p:cNvCxnSpPr/>
          <p:nvPr/>
        </p:nvCxnSpPr>
        <p:spPr bwMode="auto">
          <a:xfrm flipV="1">
            <a:off x="6762738" y="2226533"/>
            <a:ext cx="500916" cy="143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39" name="Straight Connector 238"/>
          <p:cNvCxnSpPr/>
          <p:nvPr/>
        </p:nvCxnSpPr>
        <p:spPr bwMode="auto">
          <a:xfrm>
            <a:off x="6879003" y="1995005"/>
            <a:ext cx="3229" cy="346035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45" name="Straight Connector 244"/>
          <p:cNvCxnSpPr/>
          <p:nvPr/>
        </p:nvCxnSpPr>
        <p:spPr bwMode="auto">
          <a:xfrm flipH="1">
            <a:off x="4606002" y="2340423"/>
            <a:ext cx="336320" cy="0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46" name="Straight Connector 245"/>
          <p:cNvCxnSpPr/>
          <p:nvPr/>
        </p:nvCxnSpPr>
        <p:spPr bwMode="auto">
          <a:xfrm flipV="1">
            <a:off x="4489737" y="2226533"/>
            <a:ext cx="500916" cy="143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47" name="Straight Connector 246"/>
          <p:cNvCxnSpPr/>
          <p:nvPr/>
        </p:nvCxnSpPr>
        <p:spPr bwMode="auto">
          <a:xfrm>
            <a:off x="4606002" y="1995005"/>
            <a:ext cx="3229" cy="346035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54" name="TextBox 253"/>
          <p:cNvSpPr txBox="1"/>
          <p:nvPr/>
        </p:nvSpPr>
        <p:spPr>
          <a:xfrm>
            <a:off x="4196115" y="1086452"/>
            <a:ext cx="6799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D</a:t>
            </a:r>
            <a:r>
              <a:rPr kumimoji="0" lang="en-US" sz="18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i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[1]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2090302" y="1469511"/>
            <a:ext cx="4673072" cy="3891629"/>
            <a:chOff x="2090302" y="1469511"/>
            <a:chExt cx="4673072" cy="4169289"/>
          </a:xfrm>
        </p:grpSpPr>
        <p:cxnSp>
          <p:nvCxnSpPr>
            <p:cNvPr id="124" name="Straight Connector 123"/>
            <p:cNvCxnSpPr/>
            <p:nvPr/>
          </p:nvCxnSpPr>
          <p:spPr bwMode="auto">
            <a:xfrm>
              <a:off x="2090302" y="1473272"/>
              <a:ext cx="2402" cy="4165528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53" name="Straight Connector 252"/>
            <p:cNvCxnSpPr/>
            <p:nvPr/>
          </p:nvCxnSpPr>
          <p:spPr bwMode="auto">
            <a:xfrm>
              <a:off x="4475042" y="1469511"/>
              <a:ext cx="2402" cy="4165528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55" name="Straight Connector 254"/>
            <p:cNvCxnSpPr/>
            <p:nvPr/>
          </p:nvCxnSpPr>
          <p:spPr bwMode="auto">
            <a:xfrm>
              <a:off x="6760972" y="1469511"/>
              <a:ext cx="2402" cy="4165528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256" name="TextBox 255"/>
          <p:cNvSpPr txBox="1"/>
          <p:nvPr/>
        </p:nvSpPr>
        <p:spPr>
          <a:xfrm>
            <a:off x="6482045" y="1086452"/>
            <a:ext cx="6799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D</a:t>
            </a:r>
            <a:r>
              <a:rPr kumimoji="0" lang="en-US" sz="18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i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[0]</a:t>
            </a:r>
          </a:p>
        </p:txBody>
      </p:sp>
      <p:cxnSp>
        <p:nvCxnSpPr>
          <p:cNvPr id="257" name="Straight Connector 256"/>
          <p:cNvCxnSpPr/>
          <p:nvPr/>
        </p:nvCxnSpPr>
        <p:spPr bwMode="auto">
          <a:xfrm>
            <a:off x="1638440" y="1937510"/>
            <a:ext cx="196001" cy="1180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59" name="Straight Connector 258"/>
          <p:cNvCxnSpPr>
            <a:stCxn id="279" idx="2"/>
          </p:cNvCxnSpPr>
          <p:nvPr/>
        </p:nvCxnSpPr>
        <p:spPr bwMode="auto">
          <a:xfrm flipV="1">
            <a:off x="619774" y="2050610"/>
            <a:ext cx="1105719" cy="1795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61" name="Straight Connector 260"/>
          <p:cNvCxnSpPr/>
          <p:nvPr/>
        </p:nvCxnSpPr>
        <p:spPr bwMode="auto">
          <a:xfrm flipV="1">
            <a:off x="1638791" y="1800336"/>
            <a:ext cx="3558" cy="142319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04" name="Delay 103"/>
          <p:cNvSpPr/>
          <p:nvPr/>
        </p:nvSpPr>
        <p:spPr bwMode="auto">
          <a:xfrm>
            <a:off x="1723272" y="1887016"/>
            <a:ext cx="224786" cy="215977"/>
          </a:xfrm>
          <a:prstGeom prst="flowChartDelay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265" name="Straight Connector 264"/>
          <p:cNvCxnSpPr>
            <a:stCxn id="278" idx="6"/>
          </p:cNvCxnSpPr>
          <p:nvPr/>
        </p:nvCxnSpPr>
        <p:spPr bwMode="auto">
          <a:xfrm>
            <a:off x="805058" y="1862307"/>
            <a:ext cx="445129" cy="2707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67" name="Straight Connector 266"/>
          <p:cNvCxnSpPr/>
          <p:nvPr/>
        </p:nvCxnSpPr>
        <p:spPr bwMode="auto">
          <a:xfrm flipV="1">
            <a:off x="964525" y="1730522"/>
            <a:ext cx="284045" cy="593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36" name="Delay 135"/>
          <p:cNvSpPr/>
          <p:nvPr/>
        </p:nvSpPr>
        <p:spPr bwMode="auto">
          <a:xfrm>
            <a:off x="1245311" y="1609886"/>
            <a:ext cx="304800" cy="361450"/>
          </a:xfrm>
          <a:prstGeom prst="flowChartDelay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269" name="Straight Connector 268"/>
          <p:cNvCxnSpPr/>
          <p:nvPr/>
        </p:nvCxnSpPr>
        <p:spPr bwMode="auto">
          <a:xfrm flipH="1">
            <a:off x="935687" y="1316182"/>
            <a:ext cx="7916" cy="3534433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70" name="Straight Connector 269"/>
          <p:cNvCxnSpPr/>
          <p:nvPr/>
        </p:nvCxnSpPr>
        <p:spPr bwMode="auto">
          <a:xfrm>
            <a:off x="749640" y="1288473"/>
            <a:ext cx="4560" cy="3678314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71" name="Straight Connector 270"/>
          <p:cNvCxnSpPr/>
          <p:nvPr/>
        </p:nvCxnSpPr>
        <p:spPr bwMode="auto">
          <a:xfrm flipH="1">
            <a:off x="663544" y="1704109"/>
            <a:ext cx="2969" cy="3502164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77" name="Oval 276"/>
          <p:cNvSpPr/>
          <p:nvPr/>
        </p:nvSpPr>
        <p:spPr bwMode="auto">
          <a:xfrm>
            <a:off x="895760" y="1682722"/>
            <a:ext cx="94648" cy="95013"/>
          </a:xfrm>
          <a:prstGeom prst="ellipse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78" name="Oval 277"/>
          <p:cNvSpPr/>
          <p:nvPr/>
        </p:nvSpPr>
        <p:spPr bwMode="auto">
          <a:xfrm>
            <a:off x="710410" y="1814800"/>
            <a:ext cx="94648" cy="95013"/>
          </a:xfrm>
          <a:prstGeom prst="ellipse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79" name="Oval 278"/>
          <p:cNvSpPr/>
          <p:nvPr/>
        </p:nvSpPr>
        <p:spPr bwMode="auto">
          <a:xfrm>
            <a:off x="619774" y="2004898"/>
            <a:ext cx="94648" cy="95013"/>
          </a:xfrm>
          <a:prstGeom prst="ellipse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284" name="Straight Connector 283"/>
          <p:cNvCxnSpPr/>
          <p:nvPr/>
        </p:nvCxnSpPr>
        <p:spPr bwMode="auto">
          <a:xfrm>
            <a:off x="1838719" y="2979107"/>
            <a:ext cx="5040284" cy="1180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85" name="Straight Connector 284"/>
          <p:cNvCxnSpPr/>
          <p:nvPr/>
        </p:nvCxnSpPr>
        <p:spPr bwMode="auto">
          <a:xfrm>
            <a:off x="1453483" y="2782228"/>
            <a:ext cx="6613766" cy="729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26" name="Straight Connector 325"/>
          <p:cNvCxnSpPr/>
          <p:nvPr/>
        </p:nvCxnSpPr>
        <p:spPr bwMode="auto">
          <a:xfrm flipH="1">
            <a:off x="6879003" y="3324271"/>
            <a:ext cx="336320" cy="0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27" name="Straight Connector 326"/>
          <p:cNvCxnSpPr/>
          <p:nvPr/>
        </p:nvCxnSpPr>
        <p:spPr bwMode="auto">
          <a:xfrm flipV="1">
            <a:off x="6762738" y="3210381"/>
            <a:ext cx="500916" cy="143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28" name="Straight Connector 327"/>
          <p:cNvCxnSpPr/>
          <p:nvPr/>
        </p:nvCxnSpPr>
        <p:spPr bwMode="auto">
          <a:xfrm>
            <a:off x="6879003" y="2978853"/>
            <a:ext cx="3229" cy="346035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33" name="Straight Connector 332"/>
          <p:cNvCxnSpPr/>
          <p:nvPr/>
        </p:nvCxnSpPr>
        <p:spPr bwMode="auto">
          <a:xfrm flipH="1">
            <a:off x="4606002" y="3324271"/>
            <a:ext cx="336320" cy="0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34" name="Straight Connector 333"/>
          <p:cNvCxnSpPr/>
          <p:nvPr/>
        </p:nvCxnSpPr>
        <p:spPr bwMode="auto">
          <a:xfrm flipV="1">
            <a:off x="4489737" y="3210381"/>
            <a:ext cx="500916" cy="143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35" name="Straight Connector 334"/>
          <p:cNvCxnSpPr/>
          <p:nvPr/>
        </p:nvCxnSpPr>
        <p:spPr bwMode="auto">
          <a:xfrm>
            <a:off x="4606002" y="2978853"/>
            <a:ext cx="3229" cy="346035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41" name="Straight Connector 340"/>
          <p:cNvCxnSpPr/>
          <p:nvPr/>
        </p:nvCxnSpPr>
        <p:spPr bwMode="auto">
          <a:xfrm>
            <a:off x="1638440" y="2921358"/>
            <a:ext cx="196001" cy="1180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42" name="Straight Connector 341"/>
          <p:cNvCxnSpPr/>
          <p:nvPr/>
        </p:nvCxnSpPr>
        <p:spPr bwMode="auto">
          <a:xfrm flipV="1">
            <a:off x="619774" y="3034458"/>
            <a:ext cx="1105719" cy="1795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43" name="Straight Connector 342"/>
          <p:cNvCxnSpPr/>
          <p:nvPr/>
        </p:nvCxnSpPr>
        <p:spPr bwMode="auto">
          <a:xfrm flipV="1">
            <a:off x="1638791" y="2784184"/>
            <a:ext cx="3558" cy="142319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44" name="Delay 343"/>
          <p:cNvSpPr/>
          <p:nvPr/>
        </p:nvSpPr>
        <p:spPr bwMode="auto">
          <a:xfrm>
            <a:off x="1723272" y="2870864"/>
            <a:ext cx="224786" cy="215977"/>
          </a:xfrm>
          <a:prstGeom prst="flowChartDelay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345" name="Straight Connector 344"/>
          <p:cNvCxnSpPr/>
          <p:nvPr/>
        </p:nvCxnSpPr>
        <p:spPr bwMode="auto">
          <a:xfrm>
            <a:off x="805058" y="2846155"/>
            <a:ext cx="445129" cy="2707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46" name="Straight Connector 345"/>
          <p:cNvCxnSpPr/>
          <p:nvPr/>
        </p:nvCxnSpPr>
        <p:spPr bwMode="auto">
          <a:xfrm flipV="1">
            <a:off x="964525" y="2714370"/>
            <a:ext cx="284045" cy="593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47" name="Delay 346"/>
          <p:cNvSpPr/>
          <p:nvPr/>
        </p:nvSpPr>
        <p:spPr bwMode="auto">
          <a:xfrm>
            <a:off x="1245311" y="2593734"/>
            <a:ext cx="304800" cy="361450"/>
          </a:xfrm>
          <a:prstGeom prst="flowChartDelay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48" name="Oval 347"/>
          <p:cNvSpPr/>
          <p:nvPr/>
        </p:nvSpPr>
        <p:spPr bwMode="auto">
          <a:xfrm>
            <a:off x="895760" y="2666570"/>
            <a:ext cx="94648" cy="95013"/>
          </a:xfrm>
          <a:prstGeom prst="ellipse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49" name="Oval 348"/>
          <p:cNvSpPr/>
          <p:nvPr/>
        </p:nvSpPr>
        <p:spPr bwMode="auto">
          <a:xfrm>
            <a:off x="710410" y="2798648"/>
            <a:ext cx="94648" cy="95013"/>
          </a:xfrm>
          <a:prstGeom prst="ellipse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50" name="Oval 349"/>
          <p:cNvSpPr/>
          <p:nvPr/>
        </p:nvSpPr>
        <p:spPr bwMode="auto">
          <a:xfrm>
            <a:off x="619774" y="2988746"/>
            <a:ext cx="94648" cy="95013"/>
          </a:xfrm>
          <a:prstGeom prst="ellipse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351" name="Straight Connector 350"/>
          <p:cNvCxnSpPr/>
          <p:nvPr/>
        </p:nvCxnSpPr>
        <p:spPr bwMode="auto">
          <a:xfrm>
            <a:off x="1838719" y="4035278"/>
            <a:ext cx="5040284" cy="1180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52" name="Straight Connector 351"/>
          <p:cNvCxnSpPr/>
          <p:nvPr/>
        </p:nvCxnSpPr>
        <p:spPr bwMode="auto">
          <a:xfrm flipV="1">
            <a:off x="1453483" y="3836504"/>
            <a:ext cx="6607140" cy="1895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62" name="Straight Connector 361"/>
          <p:cNvCxnSpPr/>
          <p:nvPr/>
        </p:nvCxnSpPr>
        <p:spPr bwMode="auto">
          <a:xfrm>
            <a:off x="2552225" y="4460709"/>
            <a:ext cx="42304" cy="0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63" name="Straight Connector 362"/>
          <p:cNvCxnSpPr/>
          <p:nvPr/>
        </p:nvCxnSpPr>
        <p:spPr bwMode="auto">
          <a:xfrm>
            <a:off x="2552225" y="4308652"/>
            <a:ext cx="42304" cy="0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64" name="Straight Connector 363"/>
          <p:cNvCxnSpPr/>
          <p:nvPr/>
        </p:nvCxnSpPr>
        <p:spPr bwMode="auto">
          <a:xfrm>
            <a:off x="2688855" y="4286169"/>
            <a:ext cx="227637" cy="364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66" name="Straight Connector 365"/>
          <p:cNvCxnSpPr/>
          <p:nvPr/>
        </p:nvCxnSpPr>
        <p:spPr bwMode="auto">
          <a:xfrm flipV="1">
            <a:off x="3001100" y="4465042"/>
            <a:ext cx="179352" cy="540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67" name="Delay 366"/>
          <p:cNvSpPr/>
          <p:nvPr/>
        </p:nvSpPr>
        <p:spPr bwMode="auto">
          <a:xfrm>
            <a:off x="2916492" y="4264237"/>
            <a:ext cx="84608" cy="84560"/>
          </a:xfrm>
          <a:prstGeom prst="flowChartDelay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68" name="Delay 367"/>
          <p:cNvSpPr/>
          <p:nvPr/>
        </p:nvSpPr>
        <p:spPr bwMode="auto">
          <a:xfrm>
            <a:off x="2916492" y="4423301"/>
            <a:ext cx="84608" cy="84560"/>
          </a:xfrm>
          <a:prstGeom prst="flowChartDelay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369" name="Straight Connector 368"/>
          <p:cNvCxnSpPr/>
          <p:nvPr/>
        </p:nvCxnSpPr>
        <p:spPr bwMode="auto">
          <a:xfrm>
            <a:off x="2831884" y="4444784"/>
            <a:ext cx="84608" cy="0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70" name="Straight Connector 369"/>
          <p:cNvCxnSpPr/>
          <p:nvPr/>
        </p:nvCxnSpPr>
        <p:spPr bwMode="auto">
          <a:xfrm>
            <a:off x="2831884" y="4324800"/>
            <a:ext cx="84608" cy="0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71" name="Straight Connector 370"/>
          <p:cNvCxnSpPr/>
          <p:nvPr/>
        </p:nvCxnSpPr>
        <p:spPr bwMode="auto">
          <a:xfrm>
            <a:off x="2831884" y="4324800"/>
            <a:ext cx="0" cy="23997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72" name="Straight Connector 371"/>
          <p:cNvCxnSpPr/>
          <p:nvPr/>
        </p:nvCxnSpPr>
        <p:spPr bwMode="auto">
          <a:xfrm>
            <a:off x="2831884" y="4420788"/>
            <a:ext cx="0" cy="23997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73" name="Straight Connector 372"/>
          <p:cNvCxnSpPr/>
          <p:nvPr/>
        </p:nvCxnSpPr>
        <p:spPr bwMode="auto">
          <a:xfrm flipH="1" flipV="1">
            <a:off x="2831884" y="4348797"/>
            <a:ext cx="349007" cy="71991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74" name="Straight Connector 373"/>
          <p:cNvCxnSpPr/>
          <p:nvPr/>
        </p:nvCxnSpPr>
        <p:spPr bwMode="auto">
          <a:xfrm flipV="1">
            <a:off x="2831884" y="4351311"/>
            <a:ext cx="349007" cy="69477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75" name="Straight Connector 374"/>
          <p:cNvCxnSpPr/>
          <p:nvPr/>
        </p:nvCxnSpPr>
        <p:spPr bwMode="auto">
          <a:xfrm>
            <a:off x="3180891" y="4420788"/>
            <a:ext cx="0" cy="44794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76" name="Straight Connector 375"/>
          <p:cNvCxnSpPr/>
          <p:nvPr/>
        </p:nvCxnSpPr>
        <p:spPr bwMode="auto">
          <a:xfrm>
            <a:off x="3180891" y="4306010"/>
            <a:ext cx="0" cy="44794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77" name="Oval 376"/>
          <p:cNvSpPr/>
          <p:nvPr/>
        </p:nvSpPr>
        <p:spPr bwMode="auto">
          <a:xfrm>
            <a:off x="3173840" y="4300804"/>
            <a:ext cx="13803" cy="10738"/>
          </a:xfrm>
          <a:prstGeom prst="ellipse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78" name="Oval 377"/>
          <p:cNvSpPr/>
          <p:nvPr/>
        </p:nvSpPr>
        <p:spPr bwMode="auto">
          <a:xfrm>
            <a:off x="3001540" y="4300804"/>
            <a:ext cx="13803" cy="10738"/>
          </a:xfrm>
          <a:prstGeom prst="ellips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79" name="Oval 378"/>
          <p:cNvSpPr/>
          <p:nvPr/>
        </p:nvSpPr>
        <p:spPr bwMode="auto">
          <a:xfrm>
            <a:off x="3001838" y="4460709"/>
            <a:ext cx="13803" cy="10738"/>
          </a:xfrm>
          <a:prstGeom prst="ellips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80" name="Delay 379"/>
          <p:cNvSpPr/>
          <p:nvPr/>
        </p:nvSpPr>
        <p:spPr bwMode="auto">
          <a:xfrm>
            <a:off x="2590860" y="4244661"/>
            <a:ext cx="84608" cy="84560"/>
          </a:xfrm>
          <a:prstGeom prst="flowChartDelay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81" name="Delay 380"/>
          <p:cNvSpPr/>
          <p:nvPr/>
        </p:nvSpPr>
        <p:spPr bwMode="auto">
          <a:xfrm>
            <a:off x="2590882" y="4442009"/>
            <a:ext cx="84608" cy="84560"/>
          </a:xfrm>
          <a:prstGeom prst="flowChartDelay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82" name="Oval 381"/>
          <p:cNvSpPr/>
          <p:nvPr/>
        </p:nvSpPr>
        <p:spPr bwMode="auto">
          <a:xfrm>
            <a:off x="2675909" y="4281228"/>
            <a:ext cx="13803" cy="10738"/>
          </a:xfrm>
          <a:prstGeom prst="ellips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83" name="Oval 382"/>
          <p:cNvSpPr/>
          <p:nvPr/>
        </p:nvSpPr>
        <p:spPr bwMode="auto">
          <a:xfrm>
            <a:off x="2676229" y="4479417"/>
            <a:ext cx="13803" cy="10738"/>
          </a:xfrm>
          <a:prstGeom prst="ellips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384" name="Straight Connector 383"/>
          <p:cNvCxnSpPr/>
          <p:nvPr/>
        </p:nvCxnSpPr>
        <p:spPr bwMode="auto">
          <a:xfrm>
            <a:off x="2689712" y="4484265"/>
            <a:ext cx="227637" cy="364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85" name="Straight Connector 384"/>
          <p:cNvCxnSpPr/>
          <p:nvPr/>
        </p:nvCxnSpPr>
        <p:spPr bwMode="auto">
          <a:xfrm flipV="1">
            <a:off x="2552225" y="4309256"/>
            <a:ext cx="399" cy="151376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86" name="Straight Connector 385"/>
          <p:cNvCxnSpPr/>
          <p:nvPr/>
        </p:nvCxnSpPr>
        <p:spPr bwMode="auto">
          <a:xfrm flipH="1">
            <a:off x="2208542" y="4380443"/>
            <a:ext cx="336320" cy="0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87" name="Oval 386"/>
          <p:cNvSpPr/>
          <p:nvPr/>
        </p:nvSpPr>
        <p:spPr bwMode="auto">
          <a:xfrm>
            <a:off x="2544862" y="4375074"/>
            <a:ext cx="13803" cy="10738"/>
          </a:xfrm>
          <a:prstGeom prst="ellipse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88" name="Oval 387"/>
          <p:cNvSpPr/>
          <p:nvPr/>
        </p:nvSpPr>
        <p:spPr bwMode="auto">
          <a:xfrm>
            <a:off x="2576491" y="4501689"/>
            <a:ext cx="13803" cy="10738"/>
          </a:xfrm>
          <a:prstGeom prst="ellips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389" name="Straight Connector 388"/>
          <p:cNvCxnSpPr/>
          <p:nvPr/>
        </p:nvCxnSpPr>
        <p:spPr bwMode="auto">
          <a:xfrm flipV="1">
            <a:off x="2364901" y="4506605"/>
            <a:ext cx="211258" cy="454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90" name="Straight Connector 389"/>
          <p:cNvCxnSpPr/>
          <p:nvPr/>
        </p:nvCxnSpPr>
        <p:spPr bwMode="auto">
          <a:xfrm flipV="1">
            <a:off x="2092277" y="4266553"/>
            <a:ext cx="500916" cy="143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91" name="Straight Connector 390"/>
          <p:cNvCxnSpPr/>
          <p:nvPr/>
        </p:nvCxnSpPr>
        <p:spPr bwMode="auto">
          <a:xfrm flipH="1" flipV="1">
            <a:off x="2365603" y="4267300"/>
            <a:ext cx="445" cy="240052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61" name="Straight Connector 360"/>
          <p:cNvCxnSpPr/>
          <p:nvPr/>
        </p:nvCxnSpPr>
        <p:spPr bwMode="auto">
          <a:xfrm>
            <a:off x="2208542" y="4035025"/>
            <a:ext cx="3229" cy="346035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93" name="Straight Connector 392"/>
          <p:cNvCxnSpPr/>
          <p:nvPr/>
        </p:nvCxnSpPr>
        <p:spPr bwMode="auto">
          <a:xfrm flipH="1">
            <a:off x="6879003" y="4380442"/>
            <a:ext cx="336320" cy="0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94" name="Straight Connector 393"/>
          <p:cNvCxnSpPr/>
          <p:nvPr/>
        </p:nvCxnSpPr>
        <p:spPr bwMode="auto">
          <a:xfrm flipV="1">
            <a:off x="6762738" y="4266552"/>
            <a:ext cx="500916" cy="143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95" name="Straight Connector 394"/>
          <p:cNvCxnSpPr/>
          <p:nvPr/>
        </p:nvCxnSpPr>
        <p:spPr bwMode="auto">
          <a:xfrm>
            <a:off x="6879003" y="4035024"/>
            <a:ext cx="3229" cy="346035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00" name="Straight Connector 399"/>
          <p:cNvCxnSpPr/>
          <p:nvPr/>
        </p:nvCxnSpPr>
        <p:spPr bwMode="auto">
          <a:xfrm flipH="1">
            <a:off x="4606002" y="4380442"/>
            <a:ext cx="336320" cy="0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01" name="Straight Connector 400"/>
          <p:cNvCxnSpPr/>
          <p:nvPr/>
        </p:nvCxnSpPr>
        <p:spPr bwMode="auto">
          <a:xfrm flipV="1">
            <a:off x="4489737" y="4266552"/>
            <a:ext cx="500916" cy="143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02" name="Straight Connector 401"/>
          <p:cNvCxnSpPr/>
          <p:nvPr/>
        </p:nvCxnSpPr>
        <p:spPr bwMode="auto">
          <a:xfrm>
            <a:off x="4606002" y="4035024"/>
            <a:ext cx="3229" cy="346035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08" name="Straight Connector 407"/>
          <p:cNvCxnSpPr/>
          <p:nvPr/>
        </p:nvCxnSpPr>
        <p:spPr bwMode="auto">
          <a:xfrm>
            <a:off x="1638440" y="3977529"/>
            <a:ext cx="196001" cy="1180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09" name="Straight Connector 408"/>
          <p:cNvCxnSpPr/>
          <p:nvPr/>
        </p:nvCxnSpPr>
        <p:spPr bwMode="auto">
          <a:xfrm flipV="1">
            <a:off x="619774" y="4090629"/>
            <a:ext cx="1105719" cy="1795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10" name="Straight Connector 409"/>
          <p:cNvCxnSpPr/>
          <p:nvPr/>
        </p:nvCxnSpPr>
        <p:spPr bwMode="auto">
          <a:xfrm flipV="1">
            <a:off x="1638791" y="3840355"/>
            <a:ext cx="3558" cy="142319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11" name="Delay 410"/>
          <p:cNvSpPr/>
          <p:nvPr/>
        </p:nvSpPr>
        <p:spPr bwMode="auto">
          <a:xfrm>
            <a:off x="1723272" y="3927035"/>
            <a:ext cx="224786" cy="215977"/>
          </a:xfrm>
          <a:prstGeom prst="flowChartDelay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412" name="Straight Connector 411"/>
          <p:cNvCxnSpPr/>
          <p:nvPr/>
        </p:nvCxnSpPr>
        <p:spPr bwMode="auto">
          <a:xfrm>
            <a:off x="805058" y="3902326"/>
            <a:ext cx="445129" cy="2707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13" name="Straight Connector 412"/>
          <p:cNvCxnSpPr/>
          <p:nvPr/>
        </p:nvCxnSpPr>
        <p:spPr bwMode="auto">
          <a:xfrm flipV="1">
            <a:off x="964525" y="3770541"/>
            <a:ext cx="284045" cy="593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14" name="Delay 413"/>
          <p:cNvSpPr/>
          <p:nvPr/>
        </p:nvSpPr>
        <p:spPr bwMode="auto">
          <a:xfrm>
            <a:off x="1245311" y="3649905"/>
            <a:ext cx="304800" cy="361450"/>
          </a:xfrm>
          <a:prstGeom prst="flowChartDelay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415" name="Oval 414"/>
          <p:cNvSpPr/>
          <p:nvPr/>
        </p:nvSpPr>
        <p:spPr bwMode="auto">
          <a:xfrm>
            <a:off x="895760" y="3722741"/>
            <a:ext cx="94648" cy="95013"/>
          </a:xfrm>
          <a:prstGeom prst="ellipse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416" name="Oval 415"/>
          <p:cNvSpPr/>
          <p:nvPr/>
        </p:nvSpPr>
        <p:spPr bwMode="auto">
          <a:xfrm>
            <a:off x="710410" y="3854819"/>
            <a:ext cx="94648" cy="95013"/>
          </a:xfrm>
          <a:prstGeom prst="ellipse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417" name="Oval 416"/>
          <p:cNvSpPr/>
          <p:nvPr/>
        </p:nvSpPr>
        <p:spPr bwMode="auto">
          <a:xfrm>
            <a:off x="619774" y="4044917"/>
            <a:ext cx="94648" cy="95013"/>
          </a:xfrm>
          <a:prstGeom prst="ellipse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418" name="Straight Connector 417"/>
          <p:cNvCxnSpPr/>
          <p:nvPr/>
        </p:nvCxnSpPr>
        <p:spPr bwMode="auto">
          <a:xfrm>
            <a:off x="1818666" y="5116001"/>
            <a:ext cx="5040284" cy="1180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19" name="Straight Connector 418"/>
          <p:cNvCxnSpPr/>
          <p:nvPr/>
        </p:nvCxnSpPr>
        <p:spPr bwMode="auto">
          <a:xfrm>
            <a:off x="1433430" y="4919122"/>
            <a:ext cx="6597074" cy="2247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29" name="Straight Connector 428"/>
          <p:cNvCxnSpPr/>
          <p:nvPr/>
        </p:nvCxnSpPr>
        <p:spPr bwMode="auto">
          <a:xfrm>
            <a:off x="2532172" y="5541432"/>
            <a:ext cx="42304" cy="0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30" name="Straight Connector 429"/>
          <p:cNvCxnSpPr/>
          <p:nvPr/>
        </p:nvCxnSpPr>
        <p:spPr bwMode="auto">
          <a:xfrm>
            <a:off x="2532172" y="5389375"/>
            <a:ext cx="42304" cy="0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31" name="Straight Connector 430"/>
          <p:cNvCxnSpPr/>
          <p:nvPr/>
        </p:nvCxnSpPr>
        <p:spPr bwMode="auto">
          <a:xfrm>
            <a:off x="2668802" y="5366892"/>
            <a:ext cx="227637" cy="364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33" name="Straight Connector 432"/>
          <p:cNvCxnSpPr/>
          <p:nvPr/>
        </p:nvCxnSpPr>
        <p:spPr bwMode="auto">
          <a:xfrm flipV="1">
            <a:off x="2981047" y="5545765"/>
            <a:ext cx="179352" cy="540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34" name="Delay 433"/>
          <p:cNvSpPr/>
          <p:nvPr/>
        </p:nvSpPr>
        <p:spPr bwMode="auto">
          <a:xfrm>
            <a:off x="2896439" y="5344960"/>
            <a:ext cx="84608" cy="84560"/>
          </a:xfrm>
          <a:prstGeom prst="flowChartDelay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435" name="Delay 434"/>
          <p:cNvSpPr/>
          <p:nvPr/>
        </p:nvSpPr>
        <p:spPr bwMode="auto">
          <a:xfrm>
            <a:off x="2896439" y="5504024"/>
            <a:ext cx="84608" cy="84560"/>
          </a:xfrm>
          <a:prstGeom prst="flowChartDelay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436" name="Straight Connector 435"/>
          <p:cNvCxnSpPr/>
          <p:nvPr/>
        </p:nvCxnSpPr>
        <p:spPr bwMode="auto">
          <a:xfrm>
            <a:off x="2811831" y="5525507"/>
            <a:ext cx="84608" cy="0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37" name="Straight Connector 436"/>
          <p:cNvCxnSpPr/>
          <p:nvPr/>
        </p:nvCxnSpPr>
        <p:spPr bwMode="auto">
          <a:xfrm>
            <a:off x="2811831" y="5405523"/>
            <a:ext cx="84608" cy="0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38" name="Straight Connector 437"/>
          <p:cNvCxnSpPr/>
          <p:nvPr/>
        </p:nvCxnSpPr>
        <p:spPr bwMode="auto">
          <a:xfrm>
            <a:off x="2811831" y="5405523"/>
            <a:ext cx="0" cy="23997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39" name="Straight Connector 438"/>
          <p:cNvCxnSpPr/>
          <p:nvPr/>
        </p:nvCxnSpPr>
        <p:spPr bwMode="auto">
          <a:xfrm>
            <a:off x="2811831" y="5501511"/>
            <a:ext cx="0" cy="23997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40" name="Straight Connector 439"/>
          <p:cNvCxnSpPr/>
          <p:nvPr/>
        </p:nvCxnSpPr>
        <p:spPr bwMode="auto">
          <a:xfrm flipH="1" flipV="1">
            <a:off x="2811831" y="5429520"/>
            <a:ext cx="349007" cy="71991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41" name="Straight Connector 440"/>
          <p:cNvCxnSpPr/>
          <p:nvPr/>
        </p:nvCxnSpPr>
        <p:spPr bwMode="auto">
          <a:xfrm flipV="1">
            <a:off x="2811831" y="5432034"/>
            <a:ext cx="349007" cy="69477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42" name="Straight Connector 441"/>
          <p:cNvCxnSpPr/>
          <p:nvPr/>
        </p:nvCxnSpPr>
        <p:spPr bwMode="auto">
          <a:xfrm>
            <a:off x="3160838" y="5501511"/>
            <a:ext cx="0" cy="44794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43" name="Straight Connector 442"/>
          <p:cNvCxnSpPr/>
          <p:nvPr/>
        </p:nvCxnSpPr>
        <p:spPr bwMode="auto">
          <a:xfrm>
            <a:off x="3160838" y="5386733"/>
            <a:ext cx="0" cy="44794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44" name="Oval 443"/>
          <p:cNvSpPr/>
          <p:nvPr/>
        </p:nvSpPr>
        <p:spPr bwMode="auto">
          <a:xfrm>
            <a:off x="3153787" y="5381527"/>
            <a:ext cx="13803" cy="10738"/>
          </a:xfrm>
          <a:prstGeom prst="ellipse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445" name="Oval 444"/>
          <p:cNvSpPr/>
          <p:nvPr/>
        </p:nvSpPr>
        <p:spPr bwMode="auto">
          <a:xfrm>
            <a:off x="2981487" y="5381527"/>
            <a:ext cx="13803" cy="10738"/>
          </a:xfrm>
          <a:prstGeom prst="ellips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446" name="Oval 445"/>
          <p:cNvSpPr/>
          <p:nvPr/>
        </p:nvSpPr>
        <p:spPr bwMode="auto">
          <a:xfrm>
            <a:off x="2981785" y="5541432"/>
            <a:ext cx="13803" cy="10738"/>
          </a:xfrm>
          <a:prstGeom prst="ellips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447" name="Delay 446"/>
          <p:cNvSpPr/>
          <p:nvPr/>
        </p:nvSpPr>
        <p:spPr bwMode="auto">
          <a:xfrm>
            <a:off x="2570807" y="5325384"/>
            <a:ext cx="84608" cy="84560"/>
          </a:xfrm>
          <a:prstGeom prst="flowChartDelay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448" name="Delay 447"/>
          <p:cNvSpPr/>
          <p:nvPr/>
        </p:nvSpPr>
        <p:spPr bwMode="auto">
          <a:xfrm>
            <a:off x="2570829" y="5522732"/>
            <a:ext cx="84608" cy="84560"/>
          </a:xfrm>
          <a:prstGeom prst="flowChartDelay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449" name="Oval 448"/>
          <p:cNvSpPr/>
          <p:nvPr/>
        </p:nvSpPr>
        <p:spPr bwMode="auto">
          <a:xfrm>
            <a:off x="2655856" y="5361951"/>
            <a:ext cx="13803" cy="10738"/>
          </a:xfrm>
          <a:prstGeom prst="ellips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450" name="Oval 449"/>
          <p:cNvSpPr/>
          <p:nvPr/>
        </p:nvSpPr>
        <p:spPr bwMode="auto">
          <a:xfrm>
            <a:off x="2656176" y="5560140"/>
            <a:ext cx="13803" cy="10738"/>
          </a:xfrm>
          <a:prstGeom prst="ellips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451" name="Straight Connector 450"/>
          <p:cNvCxnSpPr/>
          <p:nvPr/>
        </p:nvCxnSpPr>
        <p:spPr bwMode="auto">
          <a:xfrm>
            <a:off x="2669659" y="5564988"/>
            <a:ext cx="227637" cy="364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52" name="Straight Connector 451"/>
          <p:cNvCxnSpPr/>
          <p:nvPr/>
        </p:nvCxnSpPr>
        <p:spPr bwMode="auto">
          <a:xfrm flipV="1">
            <a:off x="2532172" y="5389979"/>
            <a:ext cx="399" cy="151376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53" name="Straight Connector 452"/>
          <p:cNvCxnSpPr/>
          <p:nvPr/>
        </p:nvCxnSpPr>
        <p:spPr bwMode="auto">
          <a:xfrm flipH="1">
            <a:off x="2188489" y="5461166"/>
            <a:ext cx="336320" cy="0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54" name="Oval 453"/>
          <p:cNvSpPr/>
          <p:nvPr/>
        </p:nvSpPr>
        <p:spPr bwMode="auto">
          <a:xfrm>
            <a:off x="2524809" y="5455797"/>
            <a:ext cx="13803" cy="10738"/>
          </a:xfrm>
          <a:prstGeom prst="ellipse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455" name="Oval 454"/>
          <p:cNvSpPr/>
          <p:nvPr/>
        </p:nvSpPr>
        <p:spPr bwMode="auto">
          <a:xfrm>
            <a:off x="2556438" y="5582412"/>
            <a:ext cx="13803" cy="10738"/>
          </a:xfrm>
          <a:prstGeom prst="ellips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456" name="Straight Connector 455"/>
          <p:cNvCxnSpPr/>
          <p:nvPr/>
        </p:nvCxnSpPr>
        <p:spPr bwMode="auto">
          <a:xfrm flipV="1">
            <a:off x="2344848" y="5587328"/>
            <a:ext cx="211258" cy="454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57" name="Straight Connector 456"/>
          <p:cNvCxnSpPr/>
          <p:nvPr/>
        </p:nvCxnSpPr>
        <p:spPr bwMode="auto">
          <a:xfrm flipV="1">
            <a:off x="2072224" y="5347276"/>
            <a:ext cx="500916" cy="143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58" name="Straight Connector 457"/>
          <p:cNvCxnSpPr/>
          <p:nvPr/>
        </p:nvCxnSpPr>
        <p:spPr bwMode="auto">
          <a:xfrm flipH="1" flipV="1">
            <a:off x="2345550" y="5348023"/>
            <a:ext cx="445" cy="240052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28" name="Straight Connector 427"/>
          <p:cNvCxnSpPr/>
          <p:nvPr/>
        </p:nvCxnSpPr>
        <p:spPr bwMode="auto">
          <a:xfrm>
            <a:off x="2188489" y="5115748"/>
            <a:ext cx="3229" cy="346035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60" name="Straight Connector 459"/>
          <p:cNvCxnSpPr/>
          <p:nvPr/>
        </p:nvCxnSpPr>
        <p:spPr bwMode="auto">
          <a:xfrm flipH="1">
            <a:off x="6858950" y="5461165"/>
            <a:ext cx="336320" cy="0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61" name="Straight Connector 460"/>
          <p:cNvCxnSpPr/>
          <p:nvPr/>
        </p:nvCxnSpPr>
        <p:spPr bwMode="auto">
          <a:xfrm flipV="1">
            <a:off x="6742685" y="5347275"/>
            <a:ext cx="500916" cy="143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62" name="Straight Connector 461"/>
          <p:cNvCxnSpPr/>
          <p:nvPr/>
        </p:nvCxnSpPr>
        <p:spPr bwMode="auto">
          <a:xfrm>
            <a:off x="6858950" y="5115747"/>
            <a:ext cx="3229" cy="346035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67" name="Straight Connector 466"/>
          <p:cNvCxnSpPr/>
          <p:nvPr/>
        </p:nvCxnSpPr>
        <p:spPr bwMode="auto">
          <a:xfrm flipH="1">
            <a:off x="4585949" y="5461165"/>
            <a:ext cx="336320" cy="0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68" name="Straight Connector 467"/>
          <p:cNvCxnSpPr/>
          <p:nvPr/>
        </p:nvCxnSpPr>
        <p:spPr bwMode="auto">
          <a:xfrm flipV="1">
            <a:off x="4469684" y="5347275"/>
            <a:ext cx="500916" cy="143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69" name="Straight Connector 468"/>
          <p:cNvCxnSpPr/>
          <p:nvPr/>
        </p:nvCxnSpPr>
        <p:spPr bwMode="auto">
          <a:xfrm>
            <a:off x="4585949" y="5115747"/>
            <a:ext cx="3229" cy="346035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06" name="Rectangle 105"/>
          <p:cNvSpPr/>
          <p:nvPr/>
        </p:nvSpPr>
        <p:spPr bwMode="auto">
          <a:xfrm>
            <a:off x="2302035" y="2133601"/>
            <a:ext cx="1001274" cy="413645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6" name="Straight Connector 5"/>
          <p:cNvCxnSpPr/>
          <p:nvPr/>
        </p:nvCxnSpPr>
        <p:spPr bwMode="auto">
          <a:xfrm>
            <a:off x="2552225" y="2420690"/>
            <a:ext cx="42304" cy="0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" name="Straight Connector 6"/>
          <p:cNvCxnSpPr/>
          <p:nvPr/>
        </p:nvCxnSpPr>
        <p:spPr bwMode="auto">
          <a:xfrm>
            <a:off x="2552225" y="2268633"/>
            <a:ext cx="42304" cy="0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" name="Straight Connector 7"/>
          <p:cNvCxnSpPr/>
          <p:nvPr/>
        </p:nvCxnSpPr>
        <p:spPr bwMode="auto">
          <a:xfrm>
            <a:off x="2688855" y="2246150"/>
            <a:ext cx="227637" cy="364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" name="Straight Connector 9"/>
          <p:cNvCxnSpPr/>
          <p:nvPr/>
        </p:nvCxnSpPr>
        <p:spPr bwMode="auto">
          <a:xfrm flipV="1">
            <a:off x="3001100" y="2425023"/>
            <a:ext cx="179352" cy="540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1" name="Delay 10"/>
          <p:cNvSpPr/>
          <p:nvPr/>
        </p:nvSpPr>
        <p:spPr bwMode="auto">
          <a:xfrm>
            <a:off x="2916492" y="2224218"/>
            <a:ext cx="84608" cy="84560"/>
          </a:xfrm>
          <a:prstGeom prst="flowChartDelay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2" name="Delay 11"/>
          <p:cNvSpPr/>
          <p:nvPr/>
        </p:nvSpPr>
        <p:spPr bwMode="auto">
          <a:xfrm>
            <a:off x="2916492" y="2383282"/>
            <a:ext cx="84608" cy="84560"/>
          </a:xfrm>
          <a:prstGeom prst="flowChartDelay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13" name="Straight Connector 12"/>
          <p:cNvCxnSpPr/>
          <p:nvPr/>
        </p:nvCxnSpPr>
        <p:spPr bwMode="auto">
          <a:xfrm>
            <a:off x="2831884" y="2404765"/>
            <a:ext cx="84608" cy="0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4" name="Straight Connector 13"/>
          <p:cNvCxnSpPr/>
          <p:nvPr/>
        </p:nvCxnSpPr>
        <p:spPr bwMode="auto">
          <a:xfrm>
            <a:off x="2831884" y="2284781"/>
            <a:ext cx="84608" cy="0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5" name="Straight Connector 14"/>
          <p:cNvCxnSpPr/>
          <p:nvPr/>
        </p:nvCxnSpPr>
        <p:spPr bwMode="auto">
          <a:xfrm>
            <a:off x="2831884" y="2284781"/>
            <a:ext cx="0" cy="23997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6" name="Straight Connector 15"/>
          <p:cNvCxnSpPr/>
          <p:nvPr/>
        </p:nvCxnSpPr>
        <p:spPr bwMode="auto">
          <a:xfrm>
            <a:off x="2831884" y="2380769"/>
            <a:ext cx="0" cy="23997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7" name="Straight Connector 16"/>
          <p:cNvCxnSpPr/>
          <p:nvPr/>
        </p:nvCxnSpPr>
        <p:spPr bwMode="auto">
          <a:xfrm flipH="1" flipV="1">
            <a:off x="2831884" y="2308778"/>
            <a:ext cx="349007" cy="71991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8" name="Straight Connector 17"/>
          <p:cNvCxnSpPr/>
          <p:nvPr/>
        </p:nvCxnSpPr>
        <p:spPr bwMode="auto">
          <a:xfrm flipV="1">
            <a:off x="2831884" y="2311292"/>
            <a:ext cx="349007" cy="69477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9" name="Straight Connector 18"/>
          <p:cNvCxnSpPr/>
          <p:nvPr/>
        </p:nvCxnSpPr>
        <p:spPr bwMode="auto">
          <a:xfrm>
            <a:off x="3180891" y="2380769"/>
            <a:ext cx="0" cy="44794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0" name="Straight Connector 19"/>
          <p:cNvCxnSpPr/>
          <p:nvPr/>
        </p:nvCxnSpPr>
        <p:spPr bwMode="auto">
          <a:xfrm>
            <a:off x="3180891" y="2265991"/>
            <a:ext cx="0" cy="44794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1" name="Oval 20"/>
          <p:cNvSpPr/>
          <p:nvPr/>
        </p:nvSpPr>
        <p:spPr bwMode="auto">
          <a:xfrm>
            <a:off x="3173840" y="2260785"/>
            <a:ext cx="13803" cy="10738"/>
          </a:xfrm>
          <a:prstGeom prst="ellipse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2" name="Oval 21"/>
          <p:cNvSpPr/>
          <p:nvPr/>
        </p:nvSpPr>
        <p:spPr bwMode="auto">
          <a:xfrm>
            <a:off x="3001540" y="2260785"/>
            <a:ext cx="13803" cy="10738"/>
          </a:xfrm>
          <a:prstGeom prst="ellips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3" name="Oval 22"/>
          <p:cNvSpPr/>
          <p:nvPr/>
        </p:nvSpPr>
        <p:spPr bwMode="auto">
          <a:xfrm>
            <a:off x="3001838" y="2420690"/>
            <a:ext cx="13803" cy="10738"/>
          </a:xfrm>
          <a:prstGeom prst="ellips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4" name="Delay 23"/>
          <p:cNvSpPr/>
          <p:nvPr/>
        </p:nvSpPr>
        <p:spPr bwMode="auto">
          <a:xfrm>
            <a:off x="2590860" y="2204642"/>
            <a:ext cx="84608" cy="84560"/>
          </a:xfrm>
          <a:prstGeom prst="flowChartDelay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5" name="Delay 24"/>
          <p:cNvSpPr/>
          <p:nvPr/>
        </p:nvSpPr>
        <p:spPr bwMode="auto">
          <a:xfrm>
            <a:off x="2590883" y="2401990"/>
            <a:ext cx="84608" cy="84560"/>
          </a:xfrm>
          <a:prstGeom prst="flowChartDelay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6" name="Oval 25"/>
          <p:cNvSpPr/>
          <p:nvPr/>
        </p:nvSpPr>
        <p:spPr bwMode="auto">
          <a:xfrm>
            <a:off x="2675909" y="2241209"/>
            <a:ext cx="13803" cy="10738"/>
          </a:xfrm>
          <a:prstGeom prst="ellips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7" name="Oval 26"/>
          <p:cNvSpPr/>
          <p:nvPr/>
        </p:nvSpPr>
        <p:spPr bwMode="auto">
          <a:xfrm>
            <a:off x="2676229" y="2439398"/>
            <a:ext cx="13803" cy="10738"/>
          </a:xfrm>
          <a:prstGeom prst="ellips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28" name="Straight Connector 27"/>
          <p:cNvCxnSpPr/>
          <p:nvPr/>
        </p:nvCxnSpPr>
        <p:spPr bwMode="auto">
          <a:xfrm>
            <a:off x="2689712" y="2444246"/>
            <a:ext cx="227637" cy="364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9" name="Straight Connector 28"/>
          <p:cNvCxnSpPr/>
          <p:nvPr/>
        </p:nvCxnSpPr>
        <p:spPr bwMode="auto">
          <a:xfrm flipV="1">
            <a:off x="2552225" y="2269237"/>
            <a:ext cx="399" cy="151376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0" name="Straight Connector 29"/>
          <p:cNvCxnSpPr>
            <a:stCxn id="31" idx="2"/>
          </p:cNvCxnSpPr>
          <p:nvPr/>
        </p:nvCxnSpPr>
        <p:spPr bwMode="auto">
          <a:xfrm flipH="1">
            <a:off x="2208542" y="2340424"/>
            <a:ext cx="336320" cy="0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1" name="Oval 30"/>
          <p:cNvSpPr/>
          <p:nvPr/>
        </p:nvSpPr>
        <p:spPr bwMode="auto">
          <a:xfrm>
            <a:off x="2544862" y="2335055"/>
            <a:ext cx="13803" cy="10738"/>
          </a:xfrm>
          <a:prstGeom prst="ellipse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2" name="Oval 31"/>
          <p:cNvSpPr/>
          <p:nvPr/>
        </p:nvSpPr>
        <p:spPr bwMode="auto">
          <a:xfrm>
            <a:off x="2576491" y="2461670"/>
            <a:ext cx="13803" cy="10738"/>
          </a:xfrm>
          <a:prstGeom prst="ellips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33" name="Straight Connector 32"/>
          <p:cNvCxnSpPr/>
          <p:nvPr/>
        </p:nvCxnSpPr>
        <p:spPr bwMode="auto">
          <a:xfrm flipV="1">
            <a:off x="2364901" y="2466586"/>
            <a:ext cx="211258" cy="454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4" name="Straight Connector 33"/>
          <p:cNvCxnSpPr/>
          <p:nvPr/>
        </p:nvCxnSpPr>
        <p:spPr bwMode="auto">
          <a:xfrm flipV="1">
            <a:off x="2092277" y="2226534"/>
            <a:ext cx="500916" cy="143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5" name="Straight Connector 34"/>
          <p:cNvCxnSpPr/>
          <p:nvPr/>
        </p:nvCxnSpPr>
        <p:spPr bwMode="auto">
          <a:xfrm flipH="1" flipV="1">
            <a:off x="2365603" y="2227281"/>
            <a:ext cx="445" cy="240052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3" name="Straight Connector 112"/>
          <p:cNvCxnSpPr/>
          <p:nvPr/>
        </p:nvCxnSpPr>
        <p:spPr bwMode="auto">
          <a:xfrm>
            <a:off x="2208542" y="1995006"/>
            <a:ext cx="3229" cy="346035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75" name="Straight Connector 474"/>
          <p:cNvCxnSpPr/>
          <p:nvPr/>
        </p:nvCxnSpPr>
        <p:spPr bwMode="auto">
          <a:xfrm>
            <a:off x="1618387" y="5058252"/>
            <a:ext cx="196001" cy="1180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76" name="Straight Connector 475"/>
          <p:cNvCxnSpPr/>
          <p:nvPr/>
        </p:nvCxnSpPr>
        <p:spPr bwMode="auto">
          <a:xfrm flipV="1">
            <a:off x="599721" y="5171352"/>
            <a:ext cx="1105719" cy="1795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77" name="Straight Connector 476"/>
          <p:cNvCxnSpPr/>
          <p:nvPr/>
        </p:nvCxnSpPr>
        <p:spPr bwMode="auto">
          <a:xfrm flipV="1">
            <a:off x="1618738" y="4921078"/>
            <a:ext cx="3558" cy="142319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78" name="Delay 477"/>
          <p:cNvSpPr/>
          <p:nvPr/>
        </p:nvSpPr>
        <p:spPr bwMode="auto">
          <a:xfrm>
            <a:off x="1703219" y="5007758"/>
            <a:ext cx="224786" cy="215977"/>
          </a:xfrm>
          <a:prstGeom prst="flowChartDelay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479" name="Straight Connector 478"/>
          <p:cNvCxnSpPr/>
          <p:nvPr/>
        </p:nvCxnSpPr>
        <p:spPr bwMode="auto">
          <a:xfrm>
            <a:off x="785005" y="4983049"/>
            <a:ext cx="445129" cy="2707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80" name="Straight Connector 479"/>
          <p:cNvCxnSpPr/>
          <p:nvPr/>
        </p:nvCxnSpPr>
        <p:spPr bwMode="auto">
          <a:xfrm flipV="1">
            <a:off x="944472" y="4851264"/>
            <a:ext cx="284045" cy="593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81" name="Delay 480"/>
          <p:cNvSpPr/>
          <p:nvPr/>
        </p:nvSpPr>
        <p:spPr bwMode="auto">
          <a:xfrm>
            <a:off x="1225258" y="4730628"/>
            <a:ext cx="304800" cy="361450"/>
          </a:xfrm>
          <a:prstGeom prst="flowChartDelay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482" name="Oval 481"/>
          <p:cNvSpPr/>
          <p:nvPr/>
        </p:nvSpPr>
        <p:spPr bwMode="auto">
          <a:xfrm>
            <a:off x="875707" y="4803464"/>
            <a:ext cx="94648" cy="95013"/>
          </a:xfrm>
          <a:prstGeom prst="ellipse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483" name="Oval 482"/>
          <p:cNvSpPr/>
          <p:nvPr/>
        </p:nvSpPr>
        <p:spPr bwMode="auto">
          <a:xfrm>
            <a:off x="690357" y="4935542"/>
            <a:ext cx="94648" cy="95013"/>
          </a:xfrm>
          <a:prstGeom prst="ellipse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484" name="Oval 483"/>
          <p:cNvSpPr/>
          <p:nvPr/>
        </p:nvSpPr>
        <p:spPr bwMode="auto">
          <a:xfrm>
            <a:off x="599721" y="5125640"/>
            <a:ext cx="94648" cy="95013"/>
          </a:xfrm>
          <a:prstGeom prst="ellipse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487" name="TextBox 486"/>
          <p:cNvSpPr txBox="1"/>
          <p:nvPr/>
        </p:nvSpPr>
        <p:spPr>
          <a:xfrm>
            <a:off x="3701419" y="6099761"/>
            <a:ext cx="6447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D[2]</a:t>
            </a:r>
          </a:p>
        </p:txBody>
      </p:sp>
      <p:sp>
        <p:nvSpPr>
          <p:cNvPr id="488" name="TextBox 487"/>
          <p:cNvSpPr txBox="1"/>
          <p:nvPr/>
        </p:nvSpPr>
        <p:spPr>
          <a:xfrm>
            <a:off x="6110873" y="6096000"/>
            <a:ext cx="6447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D[1]</a:t>
            </a:r>
          </a:p>
        </p:txBody>
      </p:sp>
      <p:sp>
        <p:nvSpPr>
          <p:cNvPr id="489" name="TextBox 488"/>
          <p:cNvSpPr txBox="1"/>
          <p:nvPr/>
        </p:nvSpPr>
        <p:spPr>
          <a:xfrm>
            <a:off x="8383741" y="6096000"/>
            <a:ext cx="6447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D[0]</a:t>
            </a:r>
          </a:p>
        </p:txBody>
      </p:sp>
      <p:sp>
        <p:nvSpPr>
          <p:cNvPr id="494" name="TextBox 493"/>
          <p:cNvSpPr txBox="1"/>
          <p:nvPr/>
        </p:nvSpPr>
        <p:spPr>
          <a:xfrm>
            <a:off x="50973" y="910359"/>
            <a:ext cx="11737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Addr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[1:0]</a:t>
            </a:r>
          </a:p>
        </p:txBody>
      </p:sp>
      <p:cxnSp>
        <p:nvCxnSpPr>
          <p:cNvPr id="510" name="Straight Connector 509"/>
          <p:cNvCxnSpPr/>
          <p:nvPr/>
        </p:nvCxnSpPr>
        <p:spPr bwMode="auto">
          <a:xfrm flipV="1">
            <a:off x="2326371" y="5392735"/>
            <a:ext cx="1338927" cy="1645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11" name="Straight Connector 510"/>
          <p:cNvCxnSpPr/>
          <p:nvPr/>
        </p:nvCxnSpPr>
        <p:spPr bwMode="auto">
          <a:xfrm>
            <a:off x="3349741" y="5309432"/>
            <a:ext cx="323590" cy="1196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12" name="Delay 511"/>
          <p:cNvSpPr/>
          <p:nvPr/>
        </p:nvSpPr>
        <p:spPr bwMode="auto">
          <a:xfrm>
            <a:off x="3472534" y="5253272"/>
            <a:ext cx="224786" cy="215977"/>
          </a:xfrm>
          <a:prstGeom prst="flowChartDelay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513" name="Straight Connector 512"/>
          <p:cNvCxnSpPr/>
          <p:nvPr/>
        </p:nvCxnSpPr>
        <p:spPr bwMode="auto">
          <a:xfrm>
            <a:off x="3353459" y="4920495"/>
            <a:ext cx="3211" cy="395951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14" name="Straight Connector 513"/>
          <p:cNvCxnSpPr/>
          <p:nvPr/>
        </p:nvCxnSpPr>
        <p:spPr bwMode="auto">
          <a:xfrm>
            <a:off x="4714495" y="5383739"/>
            <a:ext cx="1357509" cy="3199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15" name="Straight Connector 514"/>
          <p:cNvCxnSpPr/>
          <p:nvPr/>
        </p:nvCxnSpPr>
        <p:spPr bwMode="auto">
          <a:xfrm>
            <a:off x="5756447" y="5303635"/>
            <a:ext cx="323590" cy="1196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16" name="Delay 515"/>
          <p:cNvSpPr/>
          <p:nvPr/>
        </p:nvSpPr>
        <p:spPr bwMode="auto">
          <a:xfrm>
            <a:off x="5879240" y="5247475"/>
            <a:ext cx="224786" cy="215977"/>
          </a:xfrm>
          <a:prstGeom prst="flowChartDelay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517" name="Straight Connector 516"/>
          <p:cNvCxnSpPr/>
          <p:nvPr/>
        </p:nvCxnSpPr>
        <p:spPr bwMode="auto">
          <a:xfrm>
            <a:off x="5760165" y="4914698"/>
            <a:ext cx="3211" cy="395951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18" name="Straight Connector 517"/>
          <p:cNvCxnSpPr/>
          <p:nvPr/>
        </p:nvCxnSpPr>
        <p:spPr bwMode="auto">
          <a:xfrm>
            <a:off x="7053458" y="5386937"/>
            <a:ext cx="1285674" cy="3358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19" name="Straight Connector 518"/>
          <p:cNvCxnSpPr/>
          <p:nvPr/>
        </p:nvCxnSpPr>
        <p:spPr bwMode="auto">
          <a:xfrm>
            <a:off x="8023575" y="5306993"/>
            <a:ext cx="323590" cy="1196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20" name="Delay 519"/>
          <p:cNvSpPr/>
          <p:nvPr/>
        </p:nvSpPr>
        <p:spPr bwMode="auto">
          <a:xfrm>
            <a:off x="8146368" y="5250833"/>
            <a:ext cx="224786" cy="215977"/>
          </a:xfrm>
          <a:prstGeom prst="flowChartDelay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521" name="Straight Connector 520"/>
          <p:cNvCxnSpPr/>
          <p:nvPr/>
        </p:nvCxnSpPr>
        <p:spPr bwMode="auto">
          <a:xfrm>
            <a:off x="8027293" y="4918056"/>
            <a:ext cx="3211" cy="395951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29" name="Straight Connector 528"/>
          <p:cNvCxnSpPr/>
          <p:nvPr/>
        </p:nvCxnSpPr>
        <p:spPr bwMode="auto">
          <a:xfrm flipV="1">
            <a:off x="2357154" y="4318263"/>
            <a:ext cx="1338927" cy="1645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30" name="Straight Connector 529"/>
          <p:cNvCxnSpPr/>
          <p:nvPr/>
        </p:nvCxnSpPr>
        <p:spPr bwMode="auto">
          <a:xfrm>
            <a:off x="3380524" y="4234960"/>
            <a:ext cx="323590" cy="1196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31" name="Delay 530"/>
          <p:cNvSpPr/>
          <p:nvPr/>
        </p:nvSpPr>
        <p:spPr bwMode="auto">
          <a:xfrm>
            <a:off x="3503317" y="4178800"/>
            <a:ext cx="224786" cy="215977"/>
          </a:xfrm>
          <a:prstGeom prst="flowChartDelay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532" name="Straight Connector 531"/>
          <p:cNvCxnSpPr/>
          <p:nvPr/>
        </p:nvCxnSpPr>
        <p:spPr bwMode="auto">
          <a:xfrm>
            <a:off x="3384242" y="3846023"/>
            <a:ext cx="3211" cy="395951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33" name="Straight Connector 532"/>
          <p:cNvCxnSpPr/>
          <p:nvPr/>
        </p:nvCxnSpPr>
        <p:spPr bwMode="auto">
          <a:xfrm>
            <a:off x="4745278" y="4309267"/>
            <a:ext cx="1357509" cy="3199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34" name="Straight Connector 533"/>
          <p:cNvCxnSpPr/>
          <p:nvPr/>
        </p:nvCxnSpPr>
        <p:spPr bwMode="auto">
          <a:xfrm>
            <a:off x="5787230" y="4229163"/>
            <a:ext cx="323590" cy="1196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35" name="Delay 534"/>
          <p:cNvSpPr/>
          <p:nvPr/>
        </p:nvSpPr>
        <p:spPr bwMode="auto">
          <a:xfrm>
            <a:off x="5910023" y="4173003"/>
            <a:ext cx="224786" cy="215977"/>
          </a:xfrm>
          <a:prstGeom prst="flowChartDelay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536" name="Straight Connector 535"/>
          <p:cNvCxnSpPr/>
          <p:nvPr/>
        </p:nvCxnSpPr>
        <p:spPr bwMode="auto">
          <a:xfrm>
            <a:off x="5790948" y="3840226"/>
            <a:ext cx="3211" cy="395951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37" name="Straight Connector 536"/>
          <p:cNvCxnSpPr/>
          <p:nvPr/>
        </p:nvCxnSpPr>
        <p:spPr bwMode="auto">
          <a:xfrm>
            <a:off x="7084241" y="4312465"/>
            <a:ext cx="1285674" cy="3358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38" name="Straight Connector 537"/>
          <p:cNvCxnSpPr/>
          <p:nvPr/>
        </p:nvCxnSpPr>
        <p:spPr bwMode="auto">
          <a:xfrm>
            <a:off x="8054358" y="4232521"/>
            <a:ext cx="323590" cy="1196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39" name="Delay 538"/>
          <p:cNvSpPr/>
          <p:nvPr/>
        </p:nvSpPr>
        <p:spPr bwMode="auto">
          <a:xfrm>
            <a:off x="8177151" y="4176361"/>
            <a:ext cx="224786" cy="215977"/>
          </a:xfrm>
          <a:prstGeom prst="flowChartDelay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540" name="Straight Connector 539"/>
          <p:cNvCxnSpPr/>
          <p:nvPr/>
        </p:nvCxnSpPr>
        <p:spPr bwMode="auto">
          <a:xfrm>
            <a:off x="8058076" y="3843584"/>
            <a:ext cx="3211" cy="395951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41" name="Straight Connector 540"/>
          <p:cNvCxnSpPr/>
          <p:nvPr/>
        </p:nvCxnSpPr>
        <p:spPr bwMode="auto">
          <a:xfrm flipV="1">
            <a:off x="2366477" y="3251360"/>
            <a:ext cx="1338927" cy="1645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42" name="Straight Connector 541"/>
          <p:cNvCxnSpPr/>
          <p:nvPr/>
        </p:nvCxnSpPr>
        <p:spPr bwMode="auto">
          <a:xfrm>
            <a:off x="3389847" y="3168057"/>
            <a:ext cx="323590" cy="1196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43" name="Delay 542"/>
          <p:cNvSpPr/>
          <p:nvPr/>
        </p:nvSpPr>
        <p:spPr bwMode="auto">
          <a:xfrm>
            <a:off x="3512640" y="3111897"/>
            <a:ext cx="224786" cy="215977"/>
          </a:xfrm>
          <a:prstGeom prst="flowChartDelay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544" name="Straight Connector 543"/>
          <p:cNvCxnSpPr/>
          <p:nvPr/>
        </p:nvCxnSpPr>
        <p:spPr bwMode="auto">
          <a:xfrm>
            <a:off x="3393565" y="2779120"/>
            <a:ext cx="3211" cy="395951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45" name="Straight Connector 544"/>
          <p:cNvCxnSpPr/>
          <p:nvPr/>
        </p:nvCxnSpPr>
        <p:spPr bwMode="auto">
          <a:xfrm>
            <a:off x="4754601" y="3242364"/>
            <a:ext cx="1357509" cy="3199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46" name="Straight Connector 545"/>
          <p:cNvCxnSpPr/>
          <p:nvPr/>
        </p:nvCxnSpPr>
        <p:spPr bwMode="auto">
          <a:xfrm>
            <a:off x="5796553" y="3162260"/>
            <a:ext cx="323590" cy="1196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47" name="Delay 546"/>
          <p:cNvSpPr/>
          <p:nvPr/>
        </p:nvSpPr>
        <p:spPr bwMode="auto">
          <a:xfrm>
            <a:off x="5919346" y="3106100"/>
            <a:ext cx="224786" cy="215977"/>
          </a:xfrm>
          <a:prstGeom prst="flowChartDelay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548" name="Straight Connector 547"/>
          <p:cNvCxnSpPr/>
          <p:nvPr/>
        </p:nvCxnSpPr>
        <p:spPr bwMode="auto">
          <a:xfrm>
            <a:off x="5800271" y="2773323"/>
            <a:ext cx="3211" cy="395951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49" name="Straight Connector 548"/>
          <p:cNvCxnSpPr/>
          <p:nvPr/>
        </p:nvCxnSpPr>
        <p:spPr bwMode="auto">
          <a:xfrm>
            <a:off x="7093564" y="3245562"/>
            <a:ext cx="1285674" cy="3358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50" name="Straight Connector 549"/>
          <p:cNvCxnSpPr/>
          <p:nvPr/>
        </p:nvCxnSpPr>
        <p:spPr bwMode="auto">
          <a:xfrm>
            <a:off x="8063681" y="3165618"/>
            <a:ext cx="323590" cy="1196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51" name="Delay 550"/>
          <p:cNvSpPr/>
          <p:nvPr/>
        </p:nvSpPr>
        <p:spPr bwMode="auto">
          <a:xfrm>
            <a:off x="8186474" y="3109458"/>
            <a:ext cx="224786" cy="215977"/>
          </a:xfrm>
          <a:prstGeom prst="flowChartDelay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552" name="Straight Connector 551"/>
          <p:cNvCxnSpPr/>
          <p:nvPr/>
        </p:nvCxnSpPr>
        <p:spPr bwMode="auto">
          <a:xfrm>
            <a:off x="8067399" y="2776681"/>
            <a:ext cx="3211" cy="395951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53" name="Straight Connector 552"/>
          <p:cNvCxnSpPr>
            <a:stCxn id="11" idx="3"/>
          </p:cNvCxnSpPr>
          <p:nvPr/>
        </p:nvCxnSpPr>
        <p:spPr bwMode="auto">
          <a:xfrm>
            <a:off x="3001100" y="2266498"/>
            <a:ext cx="713528" cy="4203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54" name="Straight Connector 553"/>
          <p:cNvCxnSpPr/>
          <p:nvPr/>
        </p:nvCxnSpPr>
        <p:spPr bwMode="auto">
          <a:xfrm>
            <a:off x="3399071" y="2187397"/>
            <a:ext cx="323590" cy="1196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55" name="Delay 554"/>
          <p:cNvSpPr/>
          <p:nvPr/>
        </p:nvSpPr>
        <p:spPr bwMode="auto">
          <a:xfrm>
            <a:off x="3521864" y="2131237"/>
            <a:ext cx="224786" cy="215977"/>
          </a:xfrm>
          <a:prstGeom prst="flowChartDelay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556" name="Straight Connector 555"/>
          <p:cNvCxnSpPr/>
          <p:nvPr/>
        </p:nvCxnSpPr>
        <p:spPr bwMode="auto">
          <a:xfrm>
            <a:off x="3402789" y="1798460"/>
            <a:ext cx="3211" cy="395951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57" name="Straight Connector 556"/>
          <p:cNvCxnSpPr/>
          <p:nvPr/>
        </p:nvCxnSpPr>
        <p:spPr bwMode="auto">
          <a:xfrm>
            <a:off x="4763825" y="2261704"/>
            <a:ext cx="1357509" cy="3199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58" name="Straight Connector 557"/>
          <p:cNvCxnSpPr/>
          <p:nvPr/>
        </p:nvCxnSpPr>
        <p:spPr bwMode="auto">
          <a:xfrm>
            <a:off x="5805777" y="2181600"/>
            <a:ext cx="323590" cy="1196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59" name="Delay 558"/>
          <p:cNvSpPr/>
          <p:nvPr/>
        </p:nvSpPr>
        <p:spPr bwMode="auto">
          <a:xfrm>
            <a:off x="5928570" y="2125440"/>
            <a:ext cx="224786" cy="215977"/>
          </a:xfrm>
          <a:prstGeom prst="flowChartDelay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560" name="Straight Connector 559"/>
          <p:cNvCxnSpPr/>
          <p:nvPr/>
        </p:nvCxnSpPr>
        <p:spPr bwMode="auto">
          <a:xfrm>
            <a:off x="5809495" y="1792663"/>
            <a:ext cx="3211" cy="395951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61" name="Straight Connector 560"/>
          <p:cNvCxnSpPr/>
          <p:nvPr/>
        </p:nvCxnSpPr>
        <p:spPr bwMode="auto">
          <a:xfrm>
            <a:off x="7102788" y="2264902"/>
            <a:ext cx="1285674" cy="3358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62" name="Straight Connector 561"/>
          <p:cNvCxnSpPr/>
          <p:nvPr/>
        </p:nvCxnSpPr>
        <p:spPr bwMode="auto">
          <a:xfrm>
            <a:off x="8072905" y="2184958"/>
            <a:ext cx="323590" cy="1196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63" name="Delay 562"/>
          <p:cNvSpPr/>
          <p:nvPr/>
        </p:nvSpPr>
        <p:spPr bwMode="auto">
          <a:xfrm>
            <a:off x="8195698" y="2128798"/>
            <a:ext cx="224786" cy="215977"/>
          </a:xfrm>
          <a:prstGeom prst="flowChartDelay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564" name="Straight Connector 563"/>
          <p:cNvCxnSpPr/>
          <p:nvPr/>
        </p:nvCxnSpPr>
        <p:spPr bwMode="auto">
          <a:xfrm>
            <a:off x="8076623" y="1796021"/>
            <a:ext cx="3211" cy="395951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grpSp>
        <p:nvGrpSpPr>
          <p:cNvPr id="287" name="Group 286"/>
          <p:cNvGrpSpPr/>
          <p:nvPr/>
        </p:nvGrpSpPr>
        <p:grpSpPr>
          <a:xfrm>
            <a:off x="2092277" y="2978854"/>
            <a:ext cx="1211032" cy="552240"/>
            <a:chOff x="1485900" y="2549912"/>
            <a:chExt cx="1446187" cy="821455"/>
          </a:xfrm>
        </p:grpSpPr>
        <p:grpSp>
          <p:nvGrpSpPr>
            <p:cNvPr id="292" name="Group 291"/>
            <p:cNvGrpSpPr/>
            <p:nvPr/>
          </p:nvGrpSpPr>
          <p:grpSpPr>
            <a:xfrm>
              <a:off x="1485900" y="2549912"/>
              <a:ext cx="1308062" cy="731170"/>
              <a:chOff x="1485900" y="2549912"/>
              <a:chExt cx="1435811" cy="1076362"/>
            </a:xfrm>
          </p:grpSpPr>
          <p:grpSp>
            <p:nvGrpSpPr>
              <p:cNvPr id="293" name="Group 292"/>
              <p:cNvGrpSpPr/>
              <p:nvPr/>
            </p:nvGrpSpPr>
            <p:grpSpPr>
              <a:xfrm>
                <a:off x="1485900" y="3008963"/>
                <a:ext cx="1435811" cy="617311"/>
                <a:chOff x="-418333" y="2438400"/>
                <a:chExt cx="7892141" cy="2685534"/>
              </a:xfrm>
            </p:grpSpPr>
            <p:cxnSp>
              <p:nvCxnSpPr>
                <p:cNvPr id="295" name="Straight Connector 294"/>
                <p:cNvCxnSpPr/>
                <p:nvPr/>
              </p:nvCxnSpPr>
              <p:spPr bwMode="auto">
                <a:xfrm>
                  <a:off x="2895600" y="4496535"/>
                  <a:ext cx="304800" cy="0"/>
                </a:xfrm>
                <a:prstGeom prst="line">
                  <a:avLst/>
                </a:prstGeom>
                <a:solidFill>
                  <a:srgbClr val="C0C0C0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296" name="Straight Connector 295"/>
                <p:cNvCxnSpPr/>
                <p:nvPr/>
              </p:nvCxnSpPr>
              <p:spPr bwMode="auto">
                <a:xfrm>
                  <a:off x="2895600" y="3048000"/>
                  <a:ext cx="304800" cy="0"/>
                </a:xfrm>
                <a:prstGeom prst="line">
                  <a:avLst/>
                </a:prstGeom>
                <a:solidFill>
                  <a:srgbClr val="C0C0C0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297" name="Straight Connector 296"/>
                <p:cNvCxnSpPr/>
                <p:nvPr/>
              </p:nvCxnSpPr>
              <p:spPr bwMode="auto">
                <a:xfrm>
                  <a:off x="3880022" y="2833816"/>
                  <a:ext cx="1640132" cy="3469"/>
                </a:xfrm>
                <a:prstGeom prst="line">
                  <a:avLst/>
                </a:prstGeom>
                <a:solidFill>
                  <a:srgbClr val="C0C0C0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299" name="Straight Connector 298"/>
                <p:cNvCxnSpPr/>
                <p:nvPr/>
              </p:nvCxnSpPr>
              <p:spPr bwMode="auto">
                <a:xfrm flipV="1">
                  <a:off x="6129755" y="4537806"/>
                  <a:ext cx="1292238" cy="5146"/>
                </a:xfrm>
                <a:prstGeom prst="line">
                  <a:avLst/>
                </a:prstGeom>
                <a:solidFill>
                  <a:srgbClr val="C0C0C0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sp>
              <p:nvSpPr>
                <p:cNvPr id="300" name="Delay 299"/>
                <p:cNvSpPr/>
                <p:nvPr/>
              </p:nvSpPr>
              <p:spPr bwMode="auto">
                <a:xfrm>
                  <a:off x="5520152" y="2624887"/>
                  <a:ext cx="609600" cy="805543"/>
                </a:xfrm>
                <a:prstGeom prst="flowChartDelay">
                  <a:avLst/>
                </a:prstGeom>
                <a:solidFill>
                  <a:srgbClr val="C0C0C0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itchFamily="34" charset="0"/>
                    <a:ea typeface="ＭＳ Ｐゴシック" panose="020B0600070205080204" pitchFamily="34" charset="-128"/>
                    <a:cs typeface="+mn-cs"/>
                  </a:endParaRPr>
                </a:p>
              </p:txBody>
            </p:sp>
            <p:sp>
              <p:nvSpPr>
                <p:cNvPr id="301" name="Delay 300"/>
                <p:cNvSpPr/>
                <p:nvPr/>
              </p:nvSpPr>
              <p:spPr bwMode="auto">
                <a:xfrm>
                  <a:off x="5520154" y="4140178"/>
                  <a:ext cx="609600" cy="805543"/>
                </a:xfrm>
                <a:prstGeom prst="flowChartDelay">
                  <a:avLst/>
                </a:prstGeom>
                <a:solidFill>
                  <a:srgbClr val="C0C0C0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itchFamily="34" charset="0"/>
                    <a:ea typeface="ＭＳ Ｐゴシック" panose="020B0600070205080204" pitchFamily="34" charset="-128"/>
                    <a:cs typeface="+mn-cs"/>
                  </a:endParaRPr>
                </a:p>
              </p:txBody>
            </p:sp>
            <p:cxnSp>
              <p:nvCxnSpPr>
                <p:cNvPr id="302" name="Straight Connector 301"/>
                <p:cNvCxnSpPr/>
                <p:nvPr/>
              </p:nvCxnSpPr>
              <p:spPr bwMode="auto">
                <a:xfrm>
                  <a:off x="4910554" y="4344831"/>
                  <a:ext cx="609600" cy="0"/>
                </a:xfrm>
                <a:prstGeom prst="line">
                  <a:avLst/>
                </a:prstGeom>
                <a:solidFill>
                  <a:srgbClr val="C0C0C0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303" name="Straight Connector 302"/>
                <p:cNvCxnSpPr/>
                <p:nvPr/>
              </p:nvCxnSpPr>
              <p:spPr bwMode="auto">
                <a:xfrm>
                  <a:off x="4910554" y="3201831"/>
                  <a:ext cx="609600" cy="0"/>
                </a:xfrm>
                <a:prstGeom prst="line">
                  <a:avLst/>
                </a:prstGeom>
                <a:solidFill>
                  <a:srgbClr val="C0C0C0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304" name="Straight Connector 303"/>
                <p:cNvCxnSpPr/>
                <p:nvPr/>
              </p:nvCxnSpPr>
              <p:spPr bwMode="auto">
                <a:xfrm>
                  <a:off x="4910554" y="3201831"/>
                  <a:ext cx="0" cy="228599"/>
                </a:xfrm>
                <a:prstGeom prst="line">
                  <a:avLst/>
                </a:prstGeom>
                <a:solidFill>
                  <a:srgbClr val="C0C0C0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305" name="Straight Connector 304"/>
                <p:cNvCxnSpPr/>
                <p:nvPr/>
              </p:nvCxnSpPr>
              <p:spPr bwMode="auto">
                <a:xfrm>
                  <a:off x="4910554" y="4116232"/>
                  <a:ext cx="0" cy="228599"/>
                </a:xfrm>
                <a:prstGeom prst="line">
                  <a:avLst/>
                </a:prstGeom>
                <a:solidFill>
                  <a:srgbClr val="C0C0C0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306" name="Straight Connector 305"/>
                <p:cNvCxnSpPr/>
                <p:nvPr/>
              </p:nvCxnSpPr>
              <p:spPr bwMode="auto">
                <a:xfrm flipH="1" flipV="1">
                  <a:off x="4910554" y="3430430"/>
                  <a:ext cx="2514600" cy="685802"/>
                </a:xfrm>
                <a:prstGeom prst="line">
                  <a:avLst/>
                </a:prstGeom>
                <a:solidFill>
                  <a:srgbClr val="C0C0C0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307" name="Straight Connector 306"/>
                <p:cNvCxnSpPr/>
                <p:nvPr/>
              </p:nvCxnSpPr>
              <p:spPr bwMode="auto">
                <a:xfrm flipV="1">
                  <a:off x="4910554" y="3454376"/>
                  <a:ext cx="2514600" cy="661855"/>
                </a:xfrm>
                <a:prstGeom prst="line">
                  <a:avLst/>
                </a:prstGeom>
                <a:solidFill>
                  <a:srgbClr val="C0C0C0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308" name="Straight Connector 307"/>
                <p:cNvCxnSpPr/>
                <p:nvPr/>
              </p:nvCxnSpPr>
              <p:spPr bwMode="auto">
                <a:xfrm>
                  <a:off x="7425154" y="4116231"/>
                  <a:ext cx="0" cy="426718"/>
                </a:xfrm>
                <a:prstGeom prst="line">
                  <a:avLst/>
                </a:prstGeom>
                <a:solidFill>
                  <a:srgbClr val="C0C0C0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309" name="Straight Connector 308"/>
                <p:cNvCxnSpPr/>
                <p:nvPr/>
              </p:nvCxnSpPr>
              <p:spPr bwMode="auto">
                <a:xfrm>
                  <a:off x="7425154" y="3022832"/>
                  <a:ext cx="0" cy="426718"/>
                </a:xfrm>
                <a:prstGeom prst="line">
                  <a:avLst/>
                </a:prstGeom>
                <a:solidFill>
                  <a:srgbClr val="C0C0C0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sp>
              <p:nvSpPr>
                <p:cNvPr id="310" name="Oval 309"/>
                <p:cNvSpPr/>
                <p:nvPr/>
              </p:nvSpPr>
              <p:spPr bwMode="auto">
                <a:xfrm>
                  <a:off x="7374354" y="2973231"/>
                  <a:ext cx="99454" cy="102296"/>
                </a:xfrm>
                <a:prstGeom prst="ellipse">
                  <a:avLst/>
                </a:prstGeom>
                <a:solidFill>
                  <a:schemeClr val="tx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itchFamily="34" charset="0"/>
                    <a:ea typeface="ＭＳ Ｐゴシック" panose="020B0600070205080204" pitchFamily="34" charset="-128"/>
                    <a:cs typeface="+mn-cs"/>
                  </a:endParaRPr>
                </a:p>
              </p:txBody>
            </p:sp>
            <p:sp>
              <p:nvSpPr>
                <p:cNvPr id="311" name="Oval 310"/>
                <p:cNvSpPr/>
                <p:nvPr/>
              </p:nvSpPr>
              <p:spPr bwMode="auto">
                <a:xfrm>
                  <a:off x="6132929" y="2973231"/>
                  <a:ext cx="99454" cy="102296"/>
                </a:xfrm>
                <a:prstGeom prst="ellipse">
                  <a:avLst/>
                </a:prstGeom>
                <a:solidFill>
                  <a:schemeClr val="bg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itchFamily="34" charset="0"/>
                    <a:ea typeface="ＭＳ Ｐゴシック" panose="020B0600070205080204" pitchFamily="34" charset="-128"/>
                    <a:cs typeface="+mn-cs"/>
                  </a:endParaRPr>
                </a:p>
              </p:txBody>
            </p:sp>
            <p:sp>
              <p:nvSpPr>
                <p:cNvPr id="312" name="Oval 311"/>
                <p:cNvSpPr/>
                <p:nvPr/>
              </p:nvSpPr>
              <p:spPr bwMode="auto">
                <a:xfrm>
                  <a:off x="6135075" y="4496535"/>
                  <a:ext cx="99454" cy="102296"/>
                </a:xfrm>
                <a:prstGeom prst="ellipse">
                  <a:avLst/>
                </a:prstGeom>
                <a:solidFill>
                  <a:schemeClr val="bg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itchFamily="34" charset="0"/>
                    <a:ea typeface="ＭＳ Ｐゴシック" panose="020B0600070205080204" pitchFamily="34" charset="-128"/>
                    <a:cs typeface="+mn-cs"/>
                  </a:endParaRPr>
                </a:p>
              </p:txBody>
            </p:sp>
            <p:sp>
              <p:nvSpPr>
                <p:cNvPr id="313" name="Delay 312"/>
                <p:cNvSpPr/>
                <p:nvPr/>
              </p:nvSpPr>
              <p:spPr bwMode="auto">
                <a:xfrm>
                  <a:off x="3173968" y="2438400"/>
                  <a:ext cx="609600" cy="805543"/>
                </a:xfrm>
                <a:prstGeom prst="flowChartDelay">
                  <a:avLst/>
                </a:prstGeom>
                <a:solidFill>
                  <a:srgbClr val="C0C0C0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itchFamily="34" charset="0"/>
                    <a:ea typeface="ＭＳ Ｐゴシック" panose="020B0600070205080204" pitchFamily="34" charset="-128"/>
                    <a:cs typeface="+mn-cs"/>
                  </a:endParaRPr>
                </a:p>
              </p:txBody>
            </p:sp>
            <p:sp>
              <p:nvSpPr>
                <p:cNvPr id="314" name="Delay 313"/>
                <p:cNvSpPr/>
                <p:nvPr/>
              </p:nvSpPr>
              <p:spPr bwMode="auto">
                <a:xfrm>
                  <a:off x="3174130" y="4318391"/>
                  <a:ext cx="609600" cy="805543"/>
                </a:xfrm>
                <a:prstGeom prst="flowChartDelay">
                  <a:avLst/>
                </a:prstGeom>
                <a:solidFill>
                  <a:srgbClr val="C0C0C0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itchFamily="34" charset="0"/>
                    <a:ea typeface="ＭＳ Ｐゴシック" panose="020B0600070205080204" pitchFamily="34" charset="-128"/>
                    <a:cs typeface="+mn-cs"/>
                  </a:endParaRPr>
                </a:p>
              </p:txBody>
            </p:sp>
            <p:sp>
              <p:nvSpPr>
                <p:cNvPr id="315" name="Oval 314"/>
                <p:cNvSpPr/>
                <p:nvPr/>
              </p:nvSpPr>
              <p:spPr bwMode="auto">
                <a:xfrm>
                  <a:off x="3786746" y="2786744"/>
                  <a:ext cx="99454" cy="102296"/>
                </a:xfrm>
                <a:prstGeom prst="ellipse">
                  <a:avLst/>
                </a:prstGeom>
                <a:solidFill>
                  <a:schemeClr val="bg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itchFamily="34" charset="0"/>
                    <a:ea typeface="ＭＳ Ｐゴシック" panose="020B0600070205080204" pitchFamily="34" charset="-128"/>
                    <a:cs typeface="+mn-cs"/>
                  </a:endParaRPr>
                </a:p>
              </p:txBody>
            </p:sp>
            <p:sp>
              <p:nvSpPr>
                <p:cNvPr id="316" name="Oval 315"/>
                <p:cNvSpPr/>
                <p:nvPr/>
              </p:nvSpPr>
              <p:spPr bwMode="auto">
                <a:xfrm>
                  <a:off x="3789051" y="4674748"/>
                  <a:ext cx="99454" cy="102296"/>
                </a:xfrm>
                <a:prstGeom prst="ellipse">
                  <a:avLst/>
                </a:prstGeom>
                <a:solidFill>
                  <a:schemeClr val="bg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itchFamily="34" charset="0"/>
                    <a:ea typeface="ＭＳ Ｐゴシック" panose="020B0600070205080204" pitchFamily="34" charset="-128"/>
                    <a:cs typeface="+mn-cs"/>
                  </a:endParaRPr>
                </a:p>
              </p:txBody>
            </p:sp>
            <p:cxnSp>
              <p:nvCxnSpPr>
                <p:cNvPr id="317" name="Straight Connector 316"/>
                <p:cNvCxnSpPr/>
                <p:nvPr/>
              </p:nvCxnSpPr>
              <p:spPr bwMode="auto">
                <a:xfrm>
                  <a:off x="3886200" y="4720931"/>
                  <a:ext cx="1640132" cy="3469"/>
                </a:xfrm>
                <a:prstGeom prst="line">
                  <a:avLst/>
                </a:prstGeom>
                <a:solidFill>
                  <a:srgbClr val="C0C0C0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318" name="Straight Connector 317"/>
                <p:cNvCxnSpPr/>
                <p:nvPr/>
              </p:nvCxnSpPr>
              <p:spPr bwMode="auto">
                <a:xfrm flipV="1">
                  <a:off x="2895600" y="3053751"/>
                  <a:ext cx="2875" cy="1442050"/>
                </a:xfrm>
                <a:prstGeom prst="line">
                  <a:avLst/>
                </a:prstGeom>
                <a:solidFill>
                  <a:srgbClr val="C0C0C0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319" name="Straight Connector 318"/>
                <p:cNvCxnSpPr>
                  <a:stCxn id="313" idx="2"/>
                </p:cNvCxnSpPr>
                <p:nvPr/>
              </p:nvCxnSpPr>
              <p:spPr bwMode="auto">
                <a:xfrm flipH="1">
                  <a:off x="419356" y="3731897"/>
                  <a:ext cx="2423196" cy="0"/>
                </a:xfrm>
                <a:prstGeom prst="line">
                  <a:avLst/>
                </a:prstGeom>
                <a:solidFill>
                  <a:srgbClr val="C0C0C0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sp>
              <p:nvSpPr>
                <p:cNvPr id="320" name="Oval 319"/>
                <p:cNvSpPr/>
                <p:nvPr/>
              </p:nvSpPr>
              <p:spPr bwMode="auto">
                <a:xfrm>
                  <a:off x="2842550" y="3680750"/>
                  <a:ext cx="99454" cy="102296"/>
                </a:xfrm>
                <a:prstGeom prst="ellipse">
                  <a:avLst/>
                </a:prstGeom>
                <a:solidFill>
                  <a:schemeClr val="tx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itchFamily="34" charset="0"/>
                    <a:ea typeface="ＭＳ Ｐゴシック" panose="020B0600070205080204" pitchFamily="34" charset="-128"/>
                    <a:cs typeface="+mn-cs"/>
                  </a:endParaRPr>
                </a:p>
              </p:txBody>
            </p:sp>
            <p:sp>
              <p:nvSpPr>
                <p:cNvPr id="321" name="Oval 320"/>
                <p:cNvSpPr/>
                <p:nvPr/>
              </p:nvSpPr>
              <p:spPr bwMode="auto">
                <a:xfrm>
                  <a:off x="3070440" y="4886924"/>
                  <a:ext cx="99454" cy="102296"/>
                </a:xfrm>
                <a:prstGeom prst="ellipse">
                  <a:avLst/>
                </a:prstGeom>
                <a:solidFill>
                  <a:schemeClr val="bg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itchFamily="34" charset="0"/>
                    <a:ea typeface="ＭＳ Ｐゴシック" panose="020B0600070205080204" pitchFamily="34" charset="-128"/>
                    <a:cs typeface="+mn-cs"/>
                  </a:endParaRPr>
                </a:p>
              </p:txBody>
            </p:sp>
            <p:cxnSp>
              <p:nvCxnSpPr>
                <p:cNvPr id="322" name="Straight Connector 321"/>
                <p:cNvCxnSpPr/>
                <p:nvPr/>
              </p:nvCxnSpPr>
              <p:spPr bwMode="auto">
                <a:xfrm flipV="1">
                  <a:off x="1545931" y="4933750"/>
                  <a:ext cx="1522119" cy="4322"/>
                </a:xfrm>
                <a:prstGeom prst="line">
                  <a:avLst/>
                </a:prstGeom>
                <a:solidFill>
                  <a:srgbClr val="C0C0C0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323" name="Straight Connector 322"/>
                <p:cNvCxnSpPr/>
                <p:nvPr/>
              </p:nvCxnSpPr>
              <p:spPr bwMode="auto">
                <a:xfrm flipV="1">
                  <a:off x="-418333" y="2646948"/>
                  <a:ext cx="3609108" cy="1366"/>
                </a:xfrm>
                <a:prstGeom prst="line">
                  <a:avLst/>
                </a:prstGeom>
                <a:solidFill>
                  <a:srgbClr val="C0C0C0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324" name="Straight Connector 323"/>
                <p:cNvCxnSpPr/>
                <p:nvPr/>
              </p:nvCxnSpPr>
              <p:spPr bwMode="auto">
                <a:xfrm flipH="1" flipV="1">
                  <a:off x="1550984" y="2654061"/>
                  <a:ext cx="3208" cy="2286802"/>
                </a:xfrm>
                <a:prstGeom prst="line">
                  <a:avLst/>
                </a:prstGeom>
                <a:solidFill>
                  <a:srgbClr val="C0C0C0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</p:grpSp>
          <p:cxnSp>
            <p:nvCxnSpPr>
              <p:cNvPr id="294" name="Straight Connector 293"/>
              <p:cNvCxnSpPr/>
              <p:nvPr/>
            </p:nvCxnSpPr>
            <p:spPr bwMode="auto">
              <a:xfrm>
                <a:off x="1638300" y="2549912"/>
                <a:ext cx="4233" cy="757732"/>
              </a:xfrm>
              <a:prstGeom prst="line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  <p:sp>
          <p:nvSpPr>
            <p:cNvPr id="291" name="Rectangle 290"/>
            <p:cNvSpPr/>
            <p:nvPr/>
          </p:nvSpPr>
          <p:spPr bwMode="auto">
            <a:xfrm>
              <a:off x="1736388" y="2756071"/>
              <a:ext cx="1195699" cy="61529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</p:grpSp>
      <p:sp>
        <p:nvSpPr>
          <p:cNvPr id="339" name="Rectangle 338"/>
          <p:cNvSpPr/>
          <p:nvPr/>
        </p:nvSpPr>
        <p:spPr bwMode="auto">
          <a:xfrm>
            <a:off x="6972496" y="3117448"/>
            <a:ext cx="1001274" cy="413645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40" name="Rectangle 339"/>
          <p:cNvSpPr/>
          <p:nvPr/>
        </p:nvSpPr>
        <p:spPr bwMode="auto">
          <a:xfrm>
            <a:off x="4699495" y="3117448"/>
            <a:ext cx="1001274" cy="413645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59" name="Rectangle 358"/>
          <p:cNvSpPr/>
          <p:nvPr/>
        </p:nvSpPr>
        <p:spPr bwMode="auto">
          <a:xfrm>
            <a:off x="2302035" y="4173620"/>
            <a:ext cx="1001274" cy="413645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406" name="Rectangle 405"/>
          <p:cNvSpPr/>
          <p:nvPr/>
        </p:nvSpPr>
        <p:spPr bwMode="auto">
          <a:xfrm>
            <a:off x="6972496" y="4173619"/>
            <a:ext cx="1001274" cy="413645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407" name="Rectangle 406"/>
          <p:cNvSpPr/>
          <p:nvPr/>
        </p:nvSpPr>
        <p:spPr bwMode="auto">
          <a:xfrm>
            <a:off x="4699495" y="4173619"/>
            <a:ext cx="1001274" cy="413645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426" name="Rectangle 425"/>
          <p:cNvSpPr/>
          <p:nvPr/>
        </p:nvSpPr>
        <p:spPr bwMode="auto">
          <a:xfrm>
            <a:off x="2281982" y="5254343"/>
            <a:ext cx="1001274" cy="413645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473" name="Rectangle 472"/>
          <p:cNvSpPr/>
          <p:nvPr/>
        </p:nvSpPr>
        <p:spPr bwMode="auto">
          <a:xfrm>
            <a:off x="6952443" y="5254342"/>
            <a:ext cx="1001274" cy="413645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474" name="Rectangle 473"/>
          <p:cNvSpPr/>
          <p:nvPr/>
        </p:nvSpPr>
        <p:spPr bwMode="auto">
          <a:xfrm>
            <a:off x="4679442" y="5254342"/>
            <a:ext cx="1001274" cy="413645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35" name="Rectangle 234"/>
          <p:cNvSpPr/>
          <p:nvPr/>
        </p:nvSpPr>
        <p:spPr bwMode="auto">
          <a:xfrm>
            <a:off x="6972496" y="2133600"/>
            <a:ext cx="1001274" cy="413645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43" name="Rectangle 242"/>
          <p:cNvSpPr/>
          <p:nvPr/>
        </p:nvSpPr>
        <p:spPr bwMode="auto">
          <a:xfrm>
            <a:off x="4699495" y="2133600"/>
            <a:ext cx="1001274" cy="413645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570" name="Straight Connector 569"/>
          <p:cNvCxnSpPr>
            <a:stCxn id="555" idx="3"/>
          </p:cNvCxnSpPr>
          <p:nvPr/>
        </p:nvCxnSpPr>
        <p:spPr bwMode="auto">
          <a:xfrm flipV="1">
            <a:off x="3746650" y="2239225"/>
            <a:ext cx="323492" cy="1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75" name="Straight Connector 574"/>
          <p:cNvCxnSpPr>
            <a:stCxn id="543" idx="3"/>
          </p:cNvCxnSpPr>
          <p:nvPr/>
        </p:nvCxnSpPr>
        <p:spPr bwMode="auto">
          <a:xfrm flipV="1">
            <a:off x="3737426" y="3215539"/>
            <a:ext cx="291245" cy="4347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78" name="Straight Connector 577"/>
          <p:cNvCxnSpPr/>
          <p:nvPr/>
        </p:nvCxnSpPr>
        <p:spPr bwMode="auto">
          <a:xfrm flipV="1">
            <a:off x="4061303" y="2231421"/>
            <a:ext cx="0" cy="3516646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81" name="Straight Connector 580"/>
          <p:cNvCxnSpPr/>
          <p:nvPr/>
        </p:nvCxnSpPr>
        <p:spPr bwMode="auto">
          <a:xfrm flipH="1" flipV="1">
            <a:off x="4023626" y="3208066"/>
            <a:ext cx="1061" cy="2540001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88" name="Straight Connector 587"/>
          <p:cNvCxnSpPr>
            <a:stCxn id="531" idx="3"/>
          </p:cNvCxnSpPr>
          <p:nvPr/>
        </p:nvCxnSpPr>
        <p:spPr bwMode="auto">
          <a:xfrm flipV="1">
            <a:off x="3728103" y="4284518"/>
            <a:ext cx="253110" cy="2271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91" name="Straight Connector 590"/>
          <p:cNvCxnSpPr/>
          <p:nvPr/>
        </p:nvCxnSpPr>
        <p:spPr bwMode="auto">
          <a:xfrm flipH="1" flipV="1">
            <a:off x="3980850" y="4287512"/>
            <a:ext cx="1791" cy="1460555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96" name="Straight Connector 595"/>
          <p:cNvCxnSpPr>
            <a:stCxn id="512" idx="3"/>
          </p:cNvCxnSpPr>
          <p:nvPr/>
        </p:nvCxnSpPr>
        <p:spPr bwMode="auto">
          <a:xfrm flipV="1">
            <a:off x="3697320" y="5358245"/>
            <a:ext cx="249256" cy="3016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99" name="Straight Connector 598"/>
          <p:cNvCxnSpPr/>
          <p:nvPr/>
        </p:nvCxnSpPr>
        <p:spPr bwMode="auto">
          <a:xfrm flipH="1">
            <a:off x="3943113" y="5362285"/>
            <a:ext cx="2352" cy="387352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623" name="Picture 62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7496" y="5646226"/>
            <a:ext cx="351694" cy="344628"/>
          </a:xfrm>
          <a:prstGeom prst="rect">
            <a:avLst/>
          </a:prstGeom>
        </p:spPr>
      </p:pic>
      <p:cxnSp>
        <p:nvCxnSpPr>
          <p:cNvPr id="626" name="Straight Connector 625"/>
          <p:cNvCxnSpPr/>
          <p:nvPr/>
        </p:nvCxnSpPr>
        <p:spPr bwMode="auto">
          <a:xfrm flipV="1">
            <a:off x="6155836" y="2228038"/>
            <a:ext cx="323492" cy="1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27" name="Straight Connector 626"/>
          <p:cNvCxnSpPr/>
          <p:nvPr/>
        </p:nvCxnSpPr>
        <p:spPr bwMode="auto">
          <a:xfrm flipV="1">
            <a:off x="6146612" y="3204352"/>
            <a:ext cx="291245" cy="4347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28" name="Straight Connector 627"/>
          <p:cNvCxnSpPr/>
          <p:nvPr/>
        </p:nvCxnSpPr>
        <p:spPr bwMode="auto">
          <a:xfrm flipV="1">
            <a:off x="6470489" y="2220234"/>
            <a:ext cx="0" cy="3516646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29" name="Straight Connector 628"/>
          <p:cNvCxnSpPr/>
          <p:nvPr/>
        </p:nvCxnSpPr>
        <p:spPr bwMode="auto">
          <a:xfrm flipH="1" flipV="1">
            <a:off x="6432812" y="3196879"/>
            <a:ext cx="1061" cy="2540001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30" name="Straight Connector 629"/>
          <p:cNvCxnSpPr/>
          <p:nvPr/>
        </p:nvCxnSpPr>
        <p:spPr bwMode="auto">
          <a:xfrm flipV="1">
            <a:off x="6137289" y="4273331"/>
            <a:ext cx="253110" cy="2271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31" name="Straight Connector 630"/>
          <p:cNvCxnSpPr/>
          <p:nvPr/>
        </p:nvCxnSpPr>
        <p:spPr bwMode="auto">
          <a:xfrm flipH="1" flipV="1">
            <a:off x="6390036" y="4276325"/>
            <a:ext cx="1791" cy="1460555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32" name="Straight Connector 631"/>
          <p:cNvCxnSpPr/>
          <p:nvPr/>
        </p:nvCxnSpPr>
        <p:spPr bwMode="auto">
          <a:xfrm flipV="1">
            <a:off x="6106506" y="5347058"/>
            <a:ext cx="249256" cy="3016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33" name="Straight Connector 632"/>
          <p:cNvCxnSpPr/>
          <p:nvPr/>
        </p:nvCxnSpPr>
        <p:spPr bwMode="auto">
          <a:xfrm flipH="1">
            <a:off x="6352299" y="5351098"/>
            <a:ext cx="2352" cy="387352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634" name="Picture 63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6682" y="5635039"/>
            <a:ext cx="351694" cy="344628"/>
          </a:xfrm>
          <a:prstGeom prst="rect">
            <a:avLst/>
          </a:prstGeom>
        </p:spPr>
      </p:pic>
      <p:cxnSp>
        <p:nvCxnSpPr>
          <p:cNvPr id="635" name="Straight Connector 634"/>
          <p:cNvCxnSpPr/>
          <p:nvPr/>
        </p:nvCxnSpPr>
        <p:spPr bwMode="auto">
          <a:xfrm flipV="1">
            <a:off x="8432554" y="2244271"/>
            <a:ext cx="323492" cy="1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36" name="Straight Connector 635"/>
          <p:cNvCxnSpPr/>
          <p:nvPr/>
        </p:nvCxnSpPr>
        <p:spPr bwMode="auto">
          <a:xfrm flipV="1">
            <a:off x="8423330" y="3220585"/>
            <a:ext cx="291245" cy="4347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37" name="Straight Connector 636"/>
          <p:cNvCxnSpPr/>
          <p:nvPr/>
        </p:nvCxnSpPr>
        <p:spPr bwMode="auto">
          <a:xfrm flipV="1">
            <a:off x="8747207" y="2236467"/>
            <a:ext cx="0" cy="3516646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38" name="Straight Connector 637"/>
          <p:cNvCxnSpPr/>
          <p:nvPr/>
        </p:nvCxnSpPr>
        <p:spPr bwMode="auto">
          <a:xfrm flipH="1" flipV="1">
            <a:off x="8709530" y="3213112"/>
            <a:ext cx="1061" cy="2540001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39" name="Straight Connector 638"/>
          <p:cNvCxnSpPr/>
          <p:nvPr/>
        </p:nvCxnSpPr>
        <p:spPr bwMode="auto">
          <a:xfrm flipV="1">
            <a:off x="8414007" y="4289564"/>
            <a:ext cx="253110" cy="2271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40" name="Straight Connector 639"/>
          <p:cNvCxnSpPr/>
          <p:nvPr/>
        </p:nvCxnSpPr>
        <p:spPr bwMode="auto">
          <a:xfrm flipH="1" flipV="1">
            <a:off x="8666754" y="4292558"/>
            <a:ext cx="1791" cy="1460555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41" name="Straight Connector 640"/>
          <p:cNvCxnSpPr/>
          <p:nvPr/>
        </p:nvCxnSpPr>
        <p:spPr bwMode="auto">
          <a:xfrm flipV="1">
            <a:off x="8383224" y="5363291"/>
            <a:ext cx="249256" cy="3016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42" name="Straight Connector 641"/>
          <p:cNvCxnSpPr/>
          <p:nvPr/>
        </p:nvCxnSpPr>
        <p:spPr bwMode="auto">
          <a:xfrm flipH="1">
            <a:off x="8629017" y="5367331"/>
            <a:ext cx="2352" cy="387352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643" name="Picture 64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13400" y="5651272"/>
            <a:ext cx="351694" cy="344628"/>
          </a:xfrm>
          <a:prstGeom prst="rect">
            <a:avLst/>
          </a:prstGeom>
        </p:spPr>
      </p:pic>
      <p:cxnSp>
        <p:nvCxnSpPr>
          <p:cNvPr id="644" name="Straight Connector 643"/>
          <p:cNvCxnSpPr>
            <a:stCxn id="487" idx="0"/>
            <a:endCxn id="623" idx="2"/>
          </p:cNvCxnSpPr>
          <p:nvPr/>
        </p:nvCxnSpPr>
        <p:spPr bwMode="auto">
          <a:xfrm flipH="1" flipV="1">
            <a:off x="4003343" y="5990854"/>
            <a:ext cx="20440" cy="108907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47" name="Straight Connector 646"/>
          <p:cNvCxnSpPr>
            <a:stCxn id="488" idx="0"/>
            <a:endCxn id="634" idx="2"/>
          </p:cNvCxnSpPr>
          <p:nvPr/>
        </p:nvCxnSpPr>
        <p:spPr bwMode="auto">
          <a:xfrm flipH="1" flipV="1">
            <a:off x="6412529" y="5979667"/>
            <a:ext cx="20708" cy="116333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50" name="Straight Connector 649"/>
          <p:cNvCxnSpPr>
            <a:stCxn id="489" idx="0"/>
            <a:endCxn id="643" idx="2"/>
          </p:cNvCxnSpPr>
          <p:nvPr/>
        </p:nvCxnSpPr>
        <p:spPr bwMode="auto">
          <a:xfrm flipH="1" flipV="1">
            <a:off x="8689247" y="5995900"/>
            <a:ext cx="16858" cy="100100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53" name="Straight Connector 652"/>
          <p:cNvCxnSpPr/>
          <p:nvPr/>
        </p:nvCxnSpPr>
        <p:spPr bwMode="auto">
          <a:xfrm flipV="1">
            <a:off x="488363" y="1707045"/>
            <a:ext cx="172421" cy="3508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656" name="TextBox 655"/>
          <p:cNvSpPr txBox="1"/>
          <p:nvPr/>
        </p:nvSpPr>
        <p:spPr>
          <a:xfrm>
            <a:off x="9489" y="1525887"/>
            <a:ext cx="5229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WE</a:t>
            </a:r>
          </a:p>
        </p:txBody>
      </p:sp>
      <p:sp>
        <p:nvSpPr>
          <p:cNvPr id="325" name="Oval 324"/>
          <p:cNvSpPr/>
          <p:nvPr/>
        </p:nvSpPr>
        <p:spPr bwMode="auto">
          <a:xfrm>
            <a:off x="1146959" y="1680538"/>
            <a:ext cx="94648" cy="95013"/>
          </a:xfrm>
          <a:prstGeom prst="ellips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29" name="Oval 328"/>
          <p:cNvSpPr/>
          <p:nvPr/>
        </p:nvSpPr>
        <p:spPr bwMode="auto">
          <a:xfrm>
            <a:off x="1146749" y="1811939"/>
            <a:ext cx="94648" cy="95013"/>
          </a:xfrm>
          <a:prstGeom prst="ellips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30" name="Oval 329"/>
          <p:cNvSpPr/>
          <p:nvPr/>
        </p:nvSpPr>
        <p:spPr bwMode="auto">
          <a:xfrm>
            <a:off x="1145658" y="2798648"/>
            <a:ext cx="94648" cy="95013"/>
          </a:xfrm>
          <a:prstGeom prst="ellips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31" name="Oval 330"/>
          <p:cNvSpPr/>
          <p:nvPr/>
        </p:nvSpPr>
        <p:spPr bwMode="auto">
          <a:xfrm>
            <a:off x="1145214" y="3723974"/>
            <a:ext cx="94648" cy="95013"/>
          </a:xfrm>
          <a:prstGeom prst="ellips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39282037"/>
      </p:ext>
    </p:extLst>
  </p:cSld>
  <p:clrMapOvr>
    <a:masterClrMapping/>
  </p:clrMapOvr>
  <p:transition/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6" name="Rectangle 355"/>
          <p:cNvSpPr/>
          <p:nvPr/>
        </p:nvSpPr>
        <p:spPr bwMode="auto">
          <a:xfrm>
            <a:off x="8132330" y="2093853"/>
            <a:ext cx="773995" cy="3943980"/>
          </a:xfrm>
          <a:prstGeom prst="rect">
            <a:avLst/>
          </a:prstGeom>
          <a:solidFill>
            <a:schemeClr val="accent5">
              <a:lumMod val="7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55" name="Rectangle 354"/>
          <p:cNvSpPr/>
          <p:nvPr/>
        </p:nvSpPr>
        <p:spPr bwMode="auto">
          <a:xfrm>
            <a:off x="5854987" y="2099911"/>
            <a:ext cx="773995" cy="3943980"/>
          </a:xfrm>
          <a:prstGeom prst="rect">
            <a:avLst/>
          </a:prstGeom>
          <a:solidFill>
            <a:schemeClr val="accent5">
              <a:lumMod val="7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38" name="Rectangle 337"/>
          <p:cNvSpPr/>
          <p:nvPr/>
        </p:nvSpPr>
        <p:spPr bwMode="auto">
          <a:xfrm>
            <a:off x="3409990" y="2099911"/>
            <a:ext cx="903914" cy="3943980"/>
          </a:xfrm>
          <a:prstGeom prst="rect">
            <a:avLst/>
          </a:prstGeom>
          <a:solidFill>
            <a:schemeClr val="accent5">
              <a:lumMod val="7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32" name="Rectangle 331"/>
          <p:cNvSpPr/>
          <p:nvPr/>
        </p:nvSpPr>
        <p:spPr bwMode="auto">
          <a:xfrm>
            <a:off x="1041742" y="1557917"/>
            <a:ext cx="616449" cy="374571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 Bigger Memory Array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54</a:t>
            </a:fld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105" name="Straight Connector 104"/>
          <p:cNvCxnSpPr/>
          <p:nvPr/>
        </p:nvCxnSpPr>
        <p:spPr bwMode="auto">
          <a:xfrm>
            <a:off x="1838719" y="1995259"/>
            <a:ext cx="5040284" cy="1180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37" name="Straight Connector 136"/>
          <p:cNvCxnSpPr/>
          <p:nvPr/>
        </p:nvCxnSpPr>
        <p:spPr bwMode="auto">
          <a:xfrm>
            <a:off x="1453483" y="1798380"/>
            <a:ext cx="6627018" cy="3916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53" name="TextBox 152"/>
          <p:cNvSpPr txBox="1"/>
          <p:nvPr/>
        </p:nvSpPr>
        <p:spPr>
          <a:xfrm>
            <a:off x="1811375" y="1090213"/>
            <a:ext cx="6799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D</a:t>
            </a:r>
            <a:r>
              <a:rPr kumimoji="0" lang="en-US" sz="18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i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[2]</a:t>
            </a:r>
          </a:p>
        </p:txBody>
      </p:sp>
      <p:cxnSp>
        <p:nvCxnSpPr>
          <p:cNvPr id="237" name="Straight Connector 236"/>
          <p:cNvCxnSpPr/>
          <p:nvPr/>
        </p:nvCxnSpPr>
        <p:spPr bwMode="auto">
          <a:xfrm flipH="1">
            <a:off x="6879003" y="2340423"/>
            <a:ext cx="336320" cy="0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38" name="Straight Connector 237"/>
          <p:cNvCxnSpPr/>
          <p:nvPr/>
        </p:nvCxnSpPr>
        <p:spPr bwMode="auto">
          <a:xfrm flipV="1">
            <a:off x="6762738" y="2226533"/>
            <a:ext cx="500916" cy="143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39" name="Straight Connector 238"/>
          <p:cNvCxnSpPr/>
          <p:nvPr/>
        </p:nvCxnSpPr>
        <p:spPr bwMode="auto">
          <a:xfrm>
            <a:off x="6879003" y="1995005"/>
            <a:ext cx="3229" cy="346035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45" name="Straight Connector 244"/>
          <p:cNvCxnSpPr/>
          <p:nvPr/>
        </p:nvCxnSpPr>
        <p:spPr bwMode="auto">
          <a:xfrm flipH="1">
            <a:off x="4606002" y="2340423"/>
            <a:ext cx="336320" cy="0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46" name="Straight Connector 245"/>
          <p:cNvCxnSpPr/>
          <p:nvPr/>
        </p:nvCxnSpPr>
        <p:spPr bwMode="auto">
          <a:xfrm flipV="1">
            <a:off x="4489737" y="2226533"/>
            <a:ext cx="500916" cy="143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47" name="Straight Connector 246"/>
          <p:cNvCxnSpPr/>
          <p:nvPr/>
        </p:nvCxnSpPr>
        <p:spPr bwMode="auto">
          <a:xfrm>
            <a:off x="4606002" y="1995005"/>
            <a:ext cx="3229" cy="346035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54" name="TextBox 253"/>
          <p:cNvSpPr txBox="1"/>
          <p:nvPr/>
        </p:nvSpPr>
        <p:spPr>
          <a:xfrm>
            <a:off x="4196115" y="1086452"/>
            <a:ext cx="6799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D</a:t>
            </a:r>
            <a:r>
              <a:rPr kumimoji="0" lang="en-US" sz="18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i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[1]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2090302" y="1469511"/>
            <a:ext cx="4673072" cy="3891629"/>
            <a:chOff x="2090302" y="1469511"/>
            <a:chExt cx="4673072" cy="4169289"/>
          </a:xfrm>
        </p:grpSpPr>
        <p:cxnSp>
          <p:nvCxnSpPr>
            <p:cNvPr id="124" name="Straight Connector 123"/>
            <p:cNvCxnSpPr/>
            <p:nvPr/>
          </p:nvCxnSpPr>
          <p:spPr bwMode="auto">
            <a:xfrm>
              <a:off x="2090302" y="1473272"/>
              <a:ext cx="2402" cy="4165528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53" name="Straight Connector 252"/>
            <p:cNvCxnSpPr/>
            <p:nvPr/>
          </p:nvCxnSpPr>
          <p:spPr bwMode="auto">
            <a:xfrm>
              <a:off x="4475042" y="1469511"/>
              <a:ext cx="2402" cy="4165528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55" name="Straight Connector 254"/>
            <p:cNvCxnSpPr/>
            <p:nvPr/>
          </p:nvCxnSpPr>
          <p:spPr bwMode="auto">
            <a:xfrm>
              <a:off x="6760972" y="1469511"/>
              <a:ext cx="2402" cy="4165528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256" name="TextBox 255"/>
          <p:cNvSpPr txBox="1"/>
          <p:nvPr/>
        </p:nvSpPr>
        <p:spPr>
          <a:xfrm>
            <a:off x="6482045" y="1086452"/>
            <a:ext cx="6799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D</a:t>
            </a:r>
            <a:r>
              <a:rPr kumimoji="0" lang="en-US" sz="18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i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[0]</a:t>
            </a:r>
          </a:p>
        </p:txBody>
      </p:sp>
      <p:cxnSp>
        <p:nvCxnSpPr>
          <p:cNvPr id="257" name="Straight Connector 256"/>
          <p:cNvCxnSpPr/>
          <p:nvPr/>
        </p:nvCxnSpPr>
        <p:spPr bwMode="auto">
          <a:xfrm>
            <a:off x="1638440" y="1937510"/>
            <a:ext cx="196001" cy="1180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59" name="Straight Connector 258"/>
          <p:cNvCxnSpPr>
            <a:stCxn id="279" idx="2"/>
          </p:cNvCxnSpPr>
          <p:nvPr/>
        </p:nvCxnSpPr>
        <p:spPr bwMode="auto">
          <a:xfrm flipV="1">
            <a:off x="619774" y="2050610"/>
            <a:ext cx="1105719" cy="1795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61" name="Straight Connector 260"/>
          <p:cNvCxnSpPr/>
          <p:nvPr/>
        </p:nvCxnSpPr>
        <p:spPr bwMode="auto">
          <a:xfrm flipV="1">
            <a:off x="1638791" y="1800336"/>
            <a:ext cx="3558" cy="142319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04" name="Delay 103"/>
          <p:cNvSpPr/>
          <p:nvPr/>
        </p:nvSpPr>
        <p:spPr bwMode="auto">
          <a:xfrm>
            <a:off x="1723272" y="1887016"/>
            <a:ext cx="224786" cy="215977"/>
          </a:xfrm>
          <a:prstGeom prst="flowChartDelay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265" name="Straight Connector 264"/>
          <p:cNvCxnSpPr>
            <a:stCxn id="278" idx="6"/>
          </p:cNvCxnSpPr>
          <p:nvPr/>
        </p:nvCxnSpPr>
        <p:spPr bwMode="auto">
          <a:xfrm>
            <a:off x="805058" y="1862307"/>
            <a:ext cx="445129" cy="2707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67" name="Straight Connector 266"/>
          <p:cNvCxnSpPr/>
          <p:nvPr/>
        </p:nvCxnSpPr>
        <p:spPr bwMode="auto">
          <a:xfrm flipV="1">
            <a:off x="964525" y="1730522"/>
            <a:ext cx="284045" cy="593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36" name="Delay 135"/>
          <p:cNvSpPr/>
          <p:nvPr/>
        </p:nvSpPr>
        <p:spPr bwMode="auto">
          <a:xfrm>
            <a:off x="1245311" y="1609886"/>
            <a:ext cx="304800" cy="361450"/>
          </a:xfrm>
          <a:prstGeom prst="flowChartDelay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269" name="Straight Connector 268"/>
          <p:cNvCxnSpPr/>
          <p:nvPr/>
        </p:nvCxnSpPr>
        <p:spPr bwMode="auto">
          <a:xfrm flipH="1">
            <a:off x="935687" y="1316182"/>
            <a:ext cx="7916" cy="3534433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70" name="Straight Connector 269"/>
          <p:cNvCxnSpPr/>
          <p:nvPr/>
        </p:nvCxnSpPr>
        <p:spPr bwMode="auto">
          <a:xfrm>
            <a:off x="749640" y="1288473"/>
            <a:ext cx="4560" cy="3678314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71" name="Straight Connector 270"/>
          <p:cNvCxnSpPr/>
          <p:nvPr/>
        </p:nvCxnSpPr>
        <p:spPr bwMode="auto">
          <a:xfrm flipH="1">
            <a:off x="663544" y="1704109"/>
            <a:ext cx="2969" cy="3502164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77" name="Oval 276"/>
          <p:cNvSpPr/>
          <p:nvPr/>
        </p:nvSpPr>
        <p:spPr bwMode="auto">
          <a:xfrm>
            <a:off x="895760" y="1682722"/>
            <a:ext cx="94648" cy="95013"/>
          </a:xfrm>
          <a:prstGeom prst="ellipse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78" name="Oval 277"/>
          <p:cNvSpPr/>
          <p:nvPr/>
        </p:nvSpPr>
        <p:spPr bwMode="auto">
          <a:xfrm>
            <a:off x="710410" y="1814800"/>
            <a:ext cx="94648" cy="95013"/>
          </a:xfrm>
          <a:prstGeom prst="ellipse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79" name="Oval 278"/>
          <p:cNvSpPr/>
          <p:nvPr/>
        </p:nvSpPr>
        <p:spPr bwMode="auto">
          <a:xfrm>
            <a:off x="619774" y="2004898"/>
            <a:ext cx="94648" cy="95013"/>
          </a:xfrm>
          <a:prstGeom prst="ellipse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284" name="Straight Connector 283"/>
          <p:cNvCxnSpPr/>
          <p:nvPr/>
        </p:nvCxnSpPr>
        <p:spPr bwMode="auto">
          <a:xfrm>
            <a:off x="1838719" y="2979107"/>
            <a:ext cx="5040284" cy="1180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85" name="Straight Connector 284"/>
          <p:cNvCxnSpPr/>
          <p:nvPr/>
        </p:nvCxnSpPr>
        <p:spPr bwMode="auto">
          <a:xfrm>
            <a:off x="1453483" y="2782228"/>
            <a:ext cx="6613766" cy="729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26" name="Straight Connector 325"/>
          <p:cNvCxnSpPr/>
          <p:nvPr/>
        </p:nvCxnSpPr>
        <p:spPr bwMode="auto">
          <a:xfrm flipH="1">
            <a:off x="6879003" y="3324271"/>
            <a:ext cx="336320" cy="0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27" name="Straight Connector 326"/>
          <p:cNvCxnSpPr/>
          <p:nvPr/>
        </p:nvCxnSpPr>
        <p:spPr bwMode="auto">
          <a:xfrm flipV="1">
            <a:off x="6762738" y="3210381"/>
            <a:ext cx="500916" cy="143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28" name="Straight Connector 327"/>
          <p:cNvCxnSpPr/>
          <p:nvPr/>
        </p:nvCxnSpPr>
        <p:spPr bwMode="auto">
          <a:xfrm>
            <a:off x="6879003" y="2978853"/>
            <a:ext cx="3229" cy="346035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33" name="Straight Connector 332"/>
          <p:cNvCxnSpPr/>
          <p:nvPr/>
        </p:nvCxnSpPr>
        <p:spPr bwMode="auto">
          <a:xfrm flipH="1">
            <a:off x="4606002" y="3324271"/>
            <a:ext cx="336320" cy="0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34" name="Straight Connector 333"/>
          <p:cNvCxnSpPr/>
          <p:nvPr/>
        </p:nvCxnSpPr>
        <p:spPr bwMode="auto">
          <a:xfrm flipV="1">
            <a:off x="4489737" y="3210381"/>
            <a:ext cx="500916" cy="143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35" name="Straight Connector 334"/>
          <p:cNvCxnSpPr/>
          <p:nvPr/>
        </p:nvCxnSpPr>
        <p:spPr bwMode="auto">
          <a:xfrm>
            <a:off x="4606002" y="2978853"/>
            <a:ext cx="3229" cy="346035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41" name="Straight Connector 340"/>
          <p:cNvCxnSpPr/>
          <p:nvPr/>
        </p:nvCxnSpPr>
        <p:spPr bwMode="auto">
          <a:xfrm>
            <a:off x="1638440" y="2921358"/>
            <a:ext cx="196001" cy="1180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42" name="Straight Connector 341"/>
          <p:cNvCxnSpPr/>
          <p:nvPr/>
        </p:nvCxnSpPr>
        <p:spPr bwMode="auto">
          <a:xfrm flipV="1">
            <a:off x="619774" y="3034458"/>
            <a:ext cx="1105719" cy="1795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43" name="Straight Connector 342"/>
          <p:cNvCxnSpPr/>
          <p:nvPr/>
        </p:nvCxnSpPr>
        <p:spPr bwMode="auto">
          <a:xfrm flipV="1">
            <a:off x="1638791" y="2784184"/>
            <a:ext cx="3558" cy="142319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44" name="Delay 343"/>
          <p:cNvSpPr/>
          <p:nvPr/>
        </p:nvSpPr>
        <p:spPr bwMode="auto">
          <a:xfrm>
            <a:off x="1723272" y="2870864"/>
            <a:ext cx="224786" cy="215977"/>
          </a:xfrm>
          <a:prstGeom prst="flowChartDelay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345" name="Straight Connector 344"/>
          <p:cNvCxnSpPr/>
          <p:nvPr/>
        </p:nvCxnSpPr>
        <p:spPr bwMode="auto">
          <a:xfrm>
            <a:off x="805058" y="2846155"/>
            <a:ext cx="445129" cy="2707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46" name="Straight Connector 345"/>
          <p:cNvCxnSpPr/>
          <p:nvPr/>
        </p:nvCxnSpPr>
        <p:spPr bwMode="auto">
          <a:xfrm flipV="1">
            <a:off x="964525" y="2714370"/>
            <a:ext cx="284045" cy="593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47" name="Delay 346"/>
          <p:cNvSpPr/>
          <p:nvPr/>
        </p:nvSpPr>
        <p:spPr bwMode="auto">
          <a:xfrm>
            <a:off x="1245311" y="2593734"/>
            <a:ext cx="304800" cy="361450"/>
          </a:xfrm>
          <a:prstGeom prst="flowChartDelay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48" name="Oval 347"/>
          <p:cNvSpPr/>
          <p:nvPr/>
        </p:nvSpPr>
        <p:spPr bwMode="auto">
          <a:xfrm>
            <a:off x="895760" y="2666570"/>
            <a:ext cx="94648" cy="95013"/>
          </a:xfrm>
          <a:prstGeom prst="ellipse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49" name="Oval 348"/>
          <p:cNvSpPr/>
          <p:nvPr/>
        </p:nvSpPr>
        <p:spPr bwMode="auto">
          <a:xfrm>
            <a:off x="710410" y="2798648"/>
            <a:ext cx="94648" cy="95013"/>
          </a:xfrm>
          <a:prstGeom prst="ellipse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50" name="Oval 349"/>
          <p:cNvSpPr/>
          <p:nvPr/>
        </p:nvSpPr>
        <p:spPr bwMode="auto">
          <a:xfrm>
            <a:off x="619774" y="2988746"/>
            <a:ext cx="94648" cy="95013"/>
          </a:xfrm>
          <a:prstGeom prst="ellipse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351" name="Straight Connector 350"/>
          <p:cNvCxnSpPr/>
          <p:nvPr/>
        </p:nvCxnSpPr>
        <p:spPr bwMode="auto">
          <a:xfrm>
            <a:off x="1838719" y="4035278"/>
            <a:ext cx="5040284" cy="1180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52" name="Straight Connector 351"/>
          <p:cNvCxnSpPr/>
          <p:nvPr/>
        </p:nvCxnSpPr>
        <p:spPr bwMode="auto">
          <a:xfrm flipV="1">
            <a:off x="1453483" y="3836504"/>
            <a:ext cx="6607140" cy="1895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62" name="Straight Connector 361"/>
          <p:cNvCxnSpPr/>
          <p:nvPr/>
        </p:nvCxnSpPr>
        <p:spPr bwMode="auto">
          <a:xfrm>
            <a:off x="2552225" y="4460709"/>
            <a:ext cx="42304" cy="0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63" name="Straight Connector 362"/>
          <p:cNvCxnSpPr/>
          <p:nvPr/>
        </p:nvCxnSpPr>
        <p:spPr bwMode="auto">
          <a:xfrm>
            <a:off x="2552225" y="4308652"/>
            <a:ext cx="42304" cy="0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64" name="Straight Connector 363"/>
          <p:cNvCxnSpPr/>
          <p:nvPr/>
        </p:nvCxnSpPr>
        <p:spPr bwMode="auto">
          <a:xfrm>
            <a:off x="2688855" y="4286169"/>
            <a:ext cx="227637" cy="364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66" name="Straight Connector 365"/>
          <p:cNvCxnSpPr/>
          <p:nvPr/>
        </p:nvCxnSpPr>
        <p:spPr bwMode="auto">
          <a:xfrm flipV="1">
            <a:off x="3001100" y="4465042"/>
            <a:ext cx="179352" cy="540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67" name="Delay 366"/>
          <p:cNvSpPr/>
          <p:nvPr/>
        </p:nvSpPr>
        <p:spPr bwMode="auto">
          <a:xfrm>
            <a:off x="2916492" y="4264237"/>
            <a:ext cx="84608" cy="84560"/>
          </a:xfrm>
          <a:prstGeom prst="flowChartDelay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68" name="Delay 367"/>
          <p:cNvSpPr/>
          <p:nvPr/>
        </p:nvSpPr>
        <p:spPr bwMode="auto">
          <a:xfrm>
            <a:off x="2916492" y="4423301"/>
            <a:ext cx="84608" cy="84560"/>
          </a:xfrm>
          <a:prstGeom prst="flowChartDelay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369" name="Straight Connector 368"/>
          <p:cNvCxnSpPr/>
          <p:nvPr/>
        </p:nvCxnSpPr>
        <p:spPr bwMode="auto">
          <a:xfrm>
            <a:off x="2831884" y="4444784"/>
            <a:ext cx="84608" cy="0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70" name="Straight Connector 369"/>
          <p:cNvCxnSpPr/>
          <p:nvPr/>
        </p:nvCxnSpPr>
        <p:spPr bwMode="auto">
          <a:xfrm>
            <a:off x="2831884" y="4324800"/>
            <a:ext cx="84608" cy="0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71" name="Straight Connector 370"/>
          <p:cNvCxnSpPr/>
          <p:nvPr/>
        </p:nvCxnSpPr>
        <p:spPr bwMode="auto">
          <a:xfrm>
            <a:off x="2831884" y="4324800"/>
            <a:ext cx="0" cy="23997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72" name="Straight Connector 371"/>
          <p:cNvCxnSpPr/>
          <p:nvPr/>
        </p:nvCxnSpPr>
        <p:spPr bwMode="auto">
          <a:xfrm>
            <a:off x="2831884" y="4420788"/>
            <a:ext cx="0" cy="23997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73" name="Straight Connector 372"/>
          <p:cNvCxnSpPr/>
          <p:nvPr/>
        </p:nvCxnSpPr>
        <p:spPr bwMode="auto">
          <a:xfrm flipH="1" flipV="1">
            <a:off x="2831884" y="4348797"/>
            <a:ext cx="349007" cy="71991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74" name="Straight Connector 373"/>
          <p:cNvCxnSpPr/>
          <p:nvPr/>
        </p:nvCxnSpPr>
        <p:spPr bwMode="auto">
          <a:xfrm flipV="1">
            <a:off x="2831884" y="4351311"/>
            <a:ext cx="349007" cy="69477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75" name="Straight Connector 374"/>
          <p:cNvCxnSpPr/>
          <p:nvPr/>
        </p:nvCxnSpPr>
        <p:spPr bwMode="auto">
          <a:xfrm>
            <a:off x="3180891" y="4420788"/>
            <a:ext cx="0" cy="44794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76" name="Straight Connector 375"/>
          <p:cNvCxnSpPr/>
          <p:nvPr/>
        </p:nvCxnSpPr>
        <p:spPr bwMode="auto">
          <a:xfrm>
            <a:off x="3180891" y="4306010"/>
            <a:ext cx="0" cy="44794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77" name="Oval 376"/>
          <p:cNvSpPr/>
          <p:nvPr/>
        </p:nvSpPr>
        <p:spPr bwMode="auto">
          <a:xfrm>
            <a:off x="3173840" y="4300804"/>
            <a:ext cx="13803" cy="10738"/>
          </a:xfrm>
          <a:prstGeom prst="ellipse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78" name="Oval 377"/>
          <p:cNvSpPr/>
          <p:nvPr/>
        </p:nvSpPr>
        <p:spPr bwMode="auto">
          <a:xfrm>
            <a:off x="3001540" y="4300804"/>
            <a:ext cx="13803" cy="10738"/>
          </a:xfrm>
          <a:prstGeom prst="ellips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79" name="Oval 378"/>
          <p:cNvSpPr/>
          <p:nvPr/>
        </p:nvSpPr>
        <p:spPr bwMode="auto">
          <a:xfrm>
            <a:off x="3001838" y="4460709"/>
            <a:ext cx="13803" cy="10738"/>
          </a:xfrm>
          <a:prstGeom prst="ellips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80" name="Delay 379"/>
          <p:cNvSpPr/>
          <p:nvPr/>
        </p:nvSpPr>
        <p:spPr bwMode="auto">
          <a:xfrm>
            <a:off x="2590860" y="4244661"/>
            <a:ext cx="84608" cy="84560"/>
          </a:xfrm>
          <a:prstGeom prst="flowChartDelay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81" name="Delay 380"/>
          <p:cNvSpPr/>
          <p:nvPr/>
        </p:nvSpPr>
        <p:spPr bwMode="auto">
          <a:xfrm>
            <a:off x="2590882" y="4442009"/>
            <a:ext cx="84608" cy="84560"/>
          </a:xfrm>
          <a:prstGeom prst="flowChartDelay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82" name="Oval 381"/>
          <p:cNvSpPr/>
          <p:nvPr/>
        </p:nvSpPr>
        <p:spPr bwMode="auto">
          <a:xfrm>
            <a:off x="2675909" y="4281228"/>
            <a:ext cx="13803" cy="10738"/>
          </a:xfrm>
          <a:prstGeom prst="ellips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83" name="Oval 382"/>
          <p:cNvSpPr/>
          <p:nvPr/>
        </p:nvSpPr>
        <p:spPr bwMode="auto">
          <a:xfrm>
            <a:off x="2676229" y="4479417"/>
            <a:ext cx="13803" cy="10738"/>
          </a:xfrm>
          <a:prstGeom prst="ellips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384" name="Straight Connector 383"/>
          <p:cNvCxnSpPr/>
          <p:nvPr/>
        </p:nvCxnSpPr>
        <p:spPr bwMode="auto">
          <a:xfrm>
            <a:off x="2689712" y="4484265"/>
            <a:ext cx="227637" cy="364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85" name="Straight Connector 384"/>
          <p:cNvCxnSpPr/>
          <p:nvPr/>
        </p:nvCxnSpPr>
        <p:spPr bwMode="auto">
          <a:xfrm flipV="1">
            <a:off x="2552225" y="4309256"/>
            <a:ext cx="399" cy="151376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86" name="Straight Connector 385"/>
          <p:cNvCxnSpPr/>
          <p:nvPr/>
        </p:nvCxnSpPr>
        <p:spPr bwMode="auto">
          <a:xfrm flipH="1">
            <a:off x="2208542" y="4380443"/>
            <a:ext cx="336320" cy="0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87" name="Oval 386"/>
          <p:cNvSpPr/>
          <p:nvPr/>
        </p:nvSpPr>
        <p:spPr bwMode="auto">
          <a:xfrm>
            <a:off x="2544862" y="4375074"/>
            <a:ext cx="13803" cy="10738"/>
          </a:xfrm>
          <a:prstGeom prst="ellipse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88" name="Oval 387"/>
          <p:cNvSpPr/>
          <p:nvPr/>
        </p:nvSpPr>
        <p:spPr bwMode="auto">
          <a:xfrm>
            <a:off x="2576491" y="4501689"/>
            <a:ext cx="13803" cy="10738"/>
          </a:xfrm>
          <a:prstGeom prst="ellips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389" name="Straight Connector 388"/>
          <p:cNvCxnSpPr/>
          <p:nvPr/>
        </p:nvCxnSpPr>
        <p:spPr bwMode="auto">
          <a:xfrm flipV="1">
            <a:off x="2364901" y="4506605"/>
            <a:ext cx="211258" cy="454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90" name="Straight Connector 389"/>
          <p:cNvCxnSpPr/>
          <p:nvPr/>
        </p:nvCxnSpPr>
        <p:spPr bwMode="auto">
          <a:xfrm flipV="1">
            <a:off x="2092277" y="4266553"/>
            <a:ext cx="500916" cy="143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91" name="Straight Connector 390"/>
          <p:cNvCxnSpPr/>
          <p:nvPr/>
        </p:nvCxnSpPr>
        <p:spPr bwMode="auto">
          <a:xfrm flipH="1" flipV="1">
            <a:off x="2365603" y="4267300"/>
            <a:ext cx="445" cy="240052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61" name="Straight Connector 360"/>
          <p:cNvCxnSpPr/>
          <p:nvPr/>
        </p:nvCxnSpPr>
        <p:spPr bwMode="auto">
          <a:xfrm>
            <a:off x="2208542" y="4035025"/>
            <a:ext cx="3229" cy="346035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93" name="Straight Connector 392"/>
          <p:cNvCxnSpPr/>
          <p:nvPr/>
        </p:nvCxnSpPr>
        <p:spPr bwMode="auto">
          <a:xfrm flipH="1">
            <a:off x="6879003" y="4380442"/>
            <a:ext cx="336320" cy="0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94" name="Straight Connector 393"/>
          <p:cNvCxnSpPr/>
          <p:nvPr/>
        </p:nvCxnSpPr>
        <p:spPr bwMode="auto">
          <a:xfrm flipV="1">
            <a:off x="6762738" y="4266552"/>
            <a:ext cx="500916" cy="143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95" name="Straight Connector 394"/>
          <p:cNvCxnSpPr/>
          <p:nvPr/>
        </p:nvCxnSpPr>
        <p:spPr bwMode="auto">
          <a:xfrm>
            <a:off x="6879003" y="4035024"/>
            <a:ext cx="3229" cy="346035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00" name="Straight Connector 399"/>
          <p:cNvCxnSpPr/>
          <p:nvPr/>
        </p:nvCxnSpPr>
        <p:spPr bwMode="auto">
          <a:xfrm flipH="1">
            <a:off x="4606002" y="4380442"/>
            <a:ext cx="336320" cy="0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01" name="Straight Connector 400"/>
          <p:cNvCxnSpPr/>
          <p:nvPr/>
        </p:nvCxnSpPr>
        <p:spPr bwMode="auto">
          <a:xfrm flipV="1">
            <a:off x="4489737" y="4266552"/>
            <a:ext cx="500916" cy="143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02" name="Straight Connector 401"/>
          <p:cNvCxnSpPr/>
          <p:nvPr/>
        </p:nvCxnSpPr>
        <p:spPr bwMode="auto">
          <a:xfrm>
            <a:off x="4606002" y="4035024"/>
            <a:ext cx="3229" cy="346035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08" name="Straight Connector 407"/>
          <p:cNvCxnSpPr/>
          <p:nvPr/>
        </p:nvCxnSpPr>
        <p:spPr bwMode="auto">
          <a:xfrm>
            <a:off x="1638440" y="3977529"/>
            <a:ext cx="196001" cy="1180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09" name="Straight Connector 408"/>
          <p:cNvCxnSpPr/>
          <p:nvPr/>
        </p:nvCxnSpPr>
        <p:spPr bwMode="auto">
          <a:xfrm flipV="1">
            <a:off x="619774" y="4090629"/>
            <a:ext cx="1105719" cy="1795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10" name="Straight Connector 409"/>
          <p:cNvCxnSpPr/>
          <p:nvPr/>
        </p:nvCxnSpPr>
        <p:spPr bwMode="auto">
          <a:xfrm flipV="1">
            <a:off x="1638791" y="3840355"/>
            <a:ext cx="3558" cy="142319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11" name="Delay 410"/>
          <p:cNvSpPr/>
          <p:nvPr/>
        </p:nvSpPr>
        <p:spPr bwMode="auto">
          <a:xfrm>
            <a:off x="1723272" y="3927035"/>
            <a:ext cx="224786" cy="215977"/>
          </a:xfrm>
          <a:prstGeom prst="flowChartDelay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412" name="Straight Connector 411"/>
          <p:cNvCxnSpPr/>
          <p:nvPr/>
        </p:nvCxnSpPr>
        <p:spPr bwMode="auto">
          <a:xfrm>
            <a:off x="805058" y="3902326"/>
            <a:ext cx="445129" cy="2707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13" name="Straight Connector 412"/>
          <p:cNvCxnSpPr/>
          <p:nvPr/>
        </p:nvCxnSpPr>
        <p:spPr bwMode="auto">
          <a:xfrm flipV="1">
            <a:off x="964525" y="3770541"/>
            <a:ext cx="284045" cy="593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14" name="Delay 413"/>
          <p:cNvSpPr/>
          <p:nvPr/>
        </p:nvSpPr>
        <p:spPr bwMode="auto">
          <a:xfrm>
            <a:off x="1245311" y="3649905"/>
            <a:ext cx="304800" cy="361450"/>
          </a:xfrm>
          <a:prstGeom prst="flowChartDelay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415" name="Oval 414"/>
          <p:cNvSpPr/>
          <p:nvPr/>
        </p:nvSpPr>
        <p:spPr bwMode="auto">
          <a:xfrm>
            <a:off x="895760" y="3722741"/>
            <a:ext cx="94648" cy="95013"/>
          </a:xfrm>
          <a:prstGeom prst="ellipse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416" name="Oval 415"/>
          <p:cNvSpPr/>
          <p:nvPr/>
        </p:nvSpPr>
        <p:spPr bwMode="auto">
          <a:xfrm>
            <a:off x="710410" y="3854819"/>
            <a:ext cx="94648" cy="95013"/>
          </a:xfrm>
          <a:prstGeom prst="ellipse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417" name="Oval 416"/>
          <p:cNvSpPr/>
          <p:nvPr/>
        </p:nvSpPr>
        <p:spPr bwMode="auto">
          <a:xfrm>
            <a:off x="619774" y="4044917"/>
            <a:ext cx="94648" cy="95013"/>
          </a:xfrm>
          <a:prstGeom prst="ellipse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418" name="Straight Connector 417"/>
          <p:cNvCxnSpPr/>
          <p:nvPr/>
        </p:nvCxnSpPr>
        <p:spPr bwMode="auto">
          <a:xfrm>
            <a:off x="1818666" y="5116001"/>
            <a:ext cx="5040284" cy="1180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19" name="Straight Connector 418"/>
          <p:cNvCxnSpPr/>
          <p:nvPr/>
        </p:nvCxnSpPr>
        <p:spPr bwMode="auto">
          <a:xfrm>
            <a:off x="1433430" y="4919122"/>
            <a:ext cx="6597074" cy="2247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29" name="Straight Connector 428"/>
          <p:cNvCxnSpPr/>
          <p:nvPr/>
        </p:nvCxnSpPr>
        <p:spPr bwMode="auto">
          <a:xfrm>
            <a:off x="2532172" y="5541432"/>
            <a:ext cx="42304" cy="0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30" name="Straight Connector 429"/>
          <p:cNvCxnSpPr/>
          <p:nvPr/>
        </p:nvCxnSpPr>
        <p:spPr bwMode="auto">
          <a:xfrm>
            <a:off x="2532172" y="5389375"/>
            <a:ext cx="42304" cy="0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31" name="Straight Connector 430"/>
          <p:cNvCxnSpPr/>
          <p:nvPr/>
        </p:nvCxnSpPr>
        <p:spPr bwMode="auto">
          <a:xfrm>
            <a:off x="2668802" y="5366892"/>
            <a:ext cx="227637" cy="364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33" name="Straight Connector 432"/>
          <p:cNvCxnSpPr/>
          <p:nvPr/>
        </p:nvCxnSpPr>
        <p:spPr bwMode="auto">
          <a:xfrm flipV="1">
            <a:off x="2981047" y="5545765"/>
            <a:ext cx="179352" cy="540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34" name="Delay 433"/>
          <p:cNvSpPr/>
          <p:nvPr/>
        </p:nvSpPr>
        <p:spPr bwMode="auto">
          <a:xfrm>
            <a:off x="2896439" y="5344960"/>
            <a:ext cx="84608" cy="84560"/>
          </a:xfrm>
          <a:prstGeom prst="flowChartDelay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435" name="Delay 434"/>
          <p:cNvSpPr/>
          <p:nvPr/>
        </p:nvSpPr>
        <p:spPr bwMode="auto">
          <a:xfrm>
            <a:off x="2896439" y="5504024"/>
            <a:ext cx="84608" cy="84560"/>
          </a:xfrm>
          <a:prstGeom prst="flowChartDelay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436" name="Straight Connector 435"/>
          <p:cNvCxnSpPr/>
          <p:nvPr/>
        </p:nvCxnSpPr>
        <p:spPr bwMode="auto">
          <a:xfrm>
            <a:off x="2811831" y="5525507"/>
            <a:ext cx="84608" cy="0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37" name="Straight Connector 436"/>
          <p:cNvCxnSpPr/>
          <p:nvPr/>
        </p:nvCxnSpPr>
        <p:spPr bwMode="auto">
          <a:xfrm>
            <a:off x="2811831" y="5405523"/>
            <a:ext cx="84608" cy="0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38" name="Straight Connector 437"/>
          <p:cNvCxnSpPr/>
          <p:nvPr/>
        </p:nvCxnSpPr>
        <p:spPr bwMode="auto">
          <a:xfrm>
            <a:off x="2811831" y="5405523"/>
            <a:ext cx="0" cy="23997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39" name="Straight Connector 438"/>
          <p:cNvCxnSpPr/>
          <p:nvPr/>
        </p:nvCxnSpPr>
        <p:spPr bwMode="auto">
          <a:xfrm>
            <a:off x="2811831" y="5501511"/>
            <a:ext cx="0" cy="23997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40" name="Straight Connector 439"/>
          <p:cNvCxnSpPr/>
          <p:nvPr/>
        </p:nvCxnSpPr>
        <p:spPr bwMode="auto">
          <a:xfrm flipH="1" flipV="1">
            <a:off x="2811831" y="5429520"/>
            <a:ext cx="349007" cy="71991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41" name="Straight Connector 440"/>
          <p:cNvCxnSpPr/>
          <p:nvPr/>
        </p:nvCxnSpPr>
        <p:spPr bwMode="auto">
          <a:xfrm flipV="1">
            <a:off x="2811831" y="5432034"/>
            <a:ext cx="349007" cy="69477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42" name="Straight Connector 441"/>
          <p:cNvCxnSpPr/>
          <p:nvPr/>
        </p:nvCxnSpPr>
        <p:spPr bwMode="auto">
          <a:xfrm>
            <a:off x="3160838" y="5501511"/>
            <a:ext cx="0" cy="44794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43" name="Straight Connector 442"/>
          <p:cNvCxnSpPr/>
          <p:nvPr/>
        </p:nvCxnSpPr>
        <p:spPr bwMode="auto">
          <a:xfrm>
            <a:off x="3160838" y="5386733"/>
            <a:ext cx="0" cy="44794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44" name="Oval 443"/>
          <p:cNvSpPr/>
          <p:nvPr/>
        </p:nvSpPr>
        <p:spPr bwMode="auto">
          <a:xfrm>
            <a:off x="3153787" y="5381527"/>
            <a:ext cx="13803" cy="10738"/>
          </a:xfrm>
          <a:prstGeom prst="ellipse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445" name="Oval 444"/>
          <p:cNvSpPr/>
          <p:nvPr/>
        </p:nvSpPr>
        <p:spPr bwMode="auto">
          <a:xfrm>
            <a:off x="2981487" y="5381527"/>
            <a:ext cx="13803" cy="10738"/>
          </a:xfrm>
          <a:prstGeom prst="ellips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446" name="Oval 445"/>
          <p:cNvSpPr/>
          <p:nvPr/>
        </p:nvSpPr>
        <p:spPr bwMode="auto">
          <a:xfrm>
            <a:off x="2981785" y="5541432"/>
            <a:ext cx="13803" cy="10738"/>
          </a:xfrm>
          <a:prstGeom prst="ellips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447" name="Delay 446"/>
          <p:cNvSpPr/>
          <p:nvPr/>
        </p:nvSpPr>
        <p:spPr bwMode="auto">
          <a:xfrm>
            <a:off x="2570807" y="5325384"/>
            <a:ext cx="84608" cy="84560"/>
          </a:xfrm>
          <a:prstGeom prst="flowChartDelay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448" name="Delay 447"/>
          <p:cNvSpPr/>
          <p:nvPr/>
        </p:nvSpPr>
        <p:spPr bwMode="auto">
          <a:xfrm>
            <a:off x="2570829" y="5522732"/>
            <a:ext cx="84608" cy="84560"/>
          </a:xfrm>
          <a:prstGeom prst="flowChartDelay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449" name="Oval 448"/>
          <p:cNvSpPr/>
          <p:nvPr/>
        </p:nvSpPr>
        <p:spPr bwMode="auto">
          <a:xfrm>
            <a:off x="2655856" y="5361951"/>
            <a:ext cx="13803" cy="10738"/>
          </a:xfrm>
          <a:prstGeom prst="ellips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450" name="Oval 449"/>
          <p:cNvSpPr/>
          <p:nvPr/>
        </p:nvSpPr>
        <p:spPr bwMode="auto">
          <a:xfrm>
            <a:off x="2656176" y="5560140"/>
            <a:ext cx="13803" cy="10738"/>
          </a:xfrm>
          <a:prstGeom prst="ellips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451" name="Straight Connector 450"/>
          <p:cNvCxnSpPr/>
          <p:nvPr/>
        </p:nvCxnSpPr>
        <p:spPr bwMode="auto">
          <a:xfrm>
            <a:off x="2669659" y="5564988"/>
            <a:ext cx="227637" cy="364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52" name="Straight Connector 451"/>
          <p:cNvCxnSpPr/>
          <p:nvPr/>
        </p:nvCxnSpPr>
        <p:spPr bwMode="auto">
          <a:xfrm flipV="1">
            <a:off x="2532172" y="5389979"/>
            <a:ext cx="399" cy="151376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53" name="Straight Connector 452"/>
          <p:cNvCxnSpPr/>
          <p:nvPr/>
        </p:nvCxnSpPr>
        <p:spPr bwMode="auto">
          <a:xfrm flipH="1">
            <a:off x="2188489" y="5461166"/>
            <a:ext cx="336320" cy="0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54" name="Oval 453"/>
          <p:cNvSpPr/>
          <p:nvPr/>
        </p:nvSpPr>
        <p:spPr bwMode="auto">
          <a:xfrm>
            <a:off x="2524809" y="5455797"/>
            <a:ext cx="13803" cy="10738"/>
          </a:xfrm>
          <a:prstGeom prst="ellipse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455" name="Oval 454"/>
          <p:cNvSpPr/>
          <p:nvPr/>
        </p:nvSpPr>
        <p:spPr bwMode="auto">
          <a:xfrm>
            <a:off x="2556438" y="5582412"/>
            <a:ext cx="13803" cy="10738"/>
          </a:xfrm>
          <a:prstGeom prst="ellips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456" name="Straight Connector 455"/>
          <p:cNvCxnSpPr/>
          <p:nvPr/>
        </p:nvCxnSpPr>
        <p:spPr bwMode="auto">
          <a:xfrm flipV="1">
            <a:off x="2344848" y="5587328"/>
            <a:ext cx="211258" cy="454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57" name="Straight Connector 456"/>
          <p:cNvCxnSpPr/>
          <p:nvPr/>
        </p:nvCxnSpPr>
        <p:spPr bwMode="auto">
          <a:xfrm flipV="1">
            <a:off x="2072224" y="5347276"/>
            <a:ext cx="500916" cy="143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58" name="Straight Connector 457"/>
          <p:cNvCxnSpPr/>
          <p:nvPr/>
        </p:nvCxnSpPr>
        <p:spPr bwMode="auto">
          <a:xfrm flipH="1" flipV="1">
            <a:off x="2345550" y="5348023"/>
            <a:ext cx="445" cy="240052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28" name="Straight Connector 427"/>
          <p:cNvCxnSpPr/>
          <p:nvPr/>
        </p:nvCxnSpPr>
        <p:spPr bwMode="auto">
          <a:xfrm>
            <a:off x="2188489" y="5115748"/>
            <a:ext cx="3229" cy="346035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60" name="Straight Connector 459"/>
          <p:cNvCxnSpPr/>
          <p:nvPr/>
        </p:nvCxnSpPr>
        <p:spPr bwMode="auto">
          <a:xfrm flipH="1">
            <a:off x="6858950" y="5461165"/>
            <a:ext cx="336320" cy="0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61" name="Straight Connector 460"/>
          <p:cNvCxnSpPr/>
          <p:nvPr/>
        </p:nvCxnSpPr>
        <p:spPr bwMode="auto">
          <a:xfrm flipV="1">
            <a:off x="6742685" y="5347275"/>
            <a:ext cx="500916" cy="143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62" name="Straight Connector 461"/>
          <p:cNvCxnSpPr/>
          <p:nvPr/>
        </p:nvCxnSpPr>
        <p:spPr bwMode="auto">
          <a:xfrm>
            <a:off x="6858950" y="5115747"/>
            <a:ext cx="3229" cy="346035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67" name="Straight Connector 466"/>
          <p:cNvCxnSpPr/>
          <p:nvPr/>
        </p:nvCxnSpPr>
        <p:spPr bwMode="auto">
          <a:xfrm flipH="1">
            <a:off x="4585949" y="5461165"/>
            <a:ext cx="336320" cy="0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68" name="Straight Connector 467"/>
          <p:cNvCxnSpPr/>
          <p:nvPr/>
        </p:nvCxnSpPr>
        <p:spPr bwMode="auto">
          <a:xfrm flipV="1">
            <a:off x="4469684" y="5347275"/>
            <a:ext cx="500916" cy="143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69" name="Straight Connector 468"/>
          <p:cNvCxnSpPr/>
          <p:nvPr/>
        </p:nvCxnSpPr>
        <p:spPr bwMode="auto">
          <a:xfrm>
            <a:off x="4585949" y="5115747"/>
            <a:ext cx="3229" cy="346035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06" name="Rectangle 105"/>
          <p:cNvSpPr/>
          <p:nvPr/>
        </p:nvSpPr>
        <p:spPr bwMode="auto">
          <a:xfrm>
            <a:off x="2302035" y="2133601"/>
            <a:ext cx="1001274" cy="413645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6" name="Straight Connector 5"/>
          <p:cNvCxnSpPr/>
          <p:nvPr/>
        </p:nvCxnSpPr>
        <p:spPr bwMode="auto">
          <a:xfrm>
            <a:off x="2552225" y="2420690"/>
            <a:ext cx="42304" cy="0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" name="Straight Connector 6"/>
          <p:cNvCxnSpPr/>
          <p:nvPr/>
        </p:nvCxnSpPr>
        <p:spPr bwMode="auto">
          <a:xfrm>
            <a:off x="2552225" y="2268633"/>
            <a:ext cx="42304" cy="0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" name="Straight Connector 7"/>
          <p:cNvCxnSpPr/>
          <p:nvPr/>
        </p:nvCxnSpPr>
        <p:spPr bwMode="auto">
          <a:xfrm>
            <a:off x="2688855" y="2246150"/>
            <a:ext cx="227637" cy="364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" name="Straight Connector 9"/>
          <p:cNvCxnSpPr/>
          <p:nvPr/>
        </p:nvCxnSpPr>
        <p:spPr bwMode="auto">
          <a:xfrm flipV="1">
            <a:off x="3001100" y="2425023"/>
            <a:ext cx="179352" cy="540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1" name="Delay 10"/>
          <p:cNvSpPr/>
          <p:nvPr/>
        </p:nvSpPr>
        <p:spPr bwMode="auto">
          <a:xfrm>
            <a:off x="2916492" y="2224218"/>
            <a:ext cx="84608" cy="84560"/>
          </a:xfrm>
          <a:prstGeom prst="flowChartDelay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2" name="Delay 11"/>
          <p:cNvSpPr/>
          <p:nvPr/>
        </p:nvSpPr>
        <p:spPr bwMode="auto">
          <a:xfrm>
            <a:off x="2916492" y="2383282"/>
            <a:ext cx="84608" cy="84560"/>
          </a:xfrm>
          <a:prstGeom prst="flowChartDelay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13" name="Straight Connector 12"/>
          <p:cNvCxnSpPr/>
          <p:nvPr/>
        </p:nvCxnSpPr>
        <p:spPr bwMode="auto">
          <a:xfrm>
            <a:off x="2831884" y="2404765"/>
            <a:ext cx="84608" cy="0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4" name="Straight Connector 13"/>
          <p:cNvCxnSpPr/>
          <p:nvPr/>
        </p:nvCxnSpPr>
        <p:spPr bwMode="auto">
          <a:xfrm>
            <a:off x="2831884" y="2284781"/>
            <a:ext cx="84608" cy="0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5" name="Straight Connector 14"/>
          <p:cNvCxnSpPr/>
          <p:nvPr/>
        </p:nvCxnSpPr>
        <p:spPr bwMode="auto">
          <a:xfrm>
            <a:off x="2831884" y="2284781"/>
            <a:ext cx="0" cy="23997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6" name="Straight Connector 15"/>
          <p:cNvCxnSpPr/>
          <p:nvPr/>
        </p:nvCxnSpPr>
        <p:spPr bwMode="auto">
          <a:xfrm>
            <a:off x="2831884" y="2380769"/>
            <a:ext cx="0" cy="23997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7" name="Straight Connector 16"/>
          <p:cNvCxnSpPr/>
          <p:nvPr/>
        </p:nvCxnSpPr>
        <p:spPr bwMode="auto">
          <a:xfrm flipH="1" flipV="1">
            <a:off x="2831884" y="2308778"/>
            <a:ext cx="349007" cy="71991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8" name="Straight Connector 17"/>
          <p:cNvCxnSpPr/>
          <p:nvPr/>
        </p:nvCxnSpPr>
        <p:spPr bwMode="auto">
          <a:xfrm flipV="1">
            <a:off x="2831884" y="2311292"/>
            <a:ext cx="349007" cy="69477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9" name="Straight Connector 18"/>
          <p:cNvCxnSpPr/>
          <p:nvPr/>
        </p:nvCxnSpPr>
        <p:spPr bwMode="auto">
          <a:xfrm>
            <a:off x="3180891" y="2380769"/>
            <a:ext cx="0" cy="44794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0" name="Straight Connector 19"/>
          <p:cNvCxnSpPr/>
          <p:nvPr/>
        </p:nvCxnSpPr>
        <p:spPr bwMode="auto">
          <a:xfrm>
            <a:off x="3180891" y="2265991"/>
            <a:ext cx="0" cy="44794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1" name="Oval 20"/>
          <p:cNvSpPr/>
          <p:nvPr/>
        </p:nvSpPr>
        <p:spPr bwMode="auto">
          <a:xfrm>
            <a:off x="3173840" y="2260785"/>
            <a:ext cx="13803" cy="10738"/>
          </a:xfrm>
          <a:prstGeom prst="ellipse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2" name="Oval 21"/>
          <p:cNvSpPr/>
          <p:nvPr/>
        </p:nvSpPr>
        <p:spPr bwMode="auto">
          <a:xfrm>
            <a:off x="3001540" y="2260785"/>
            <a:ext cx="13803" cy="10738"/>
          </a:xfrm>
          <a:prstGeom prst="ellips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3" name="Oval 22"/>
          <p:cNvSpPr/>
          <p:nvPr/>
        </p:nvSpPr>
        <p:spPr bwMode="auto">
          <a:xfrm>
            <a:off x="3001838" y="2420690"/>
            <a:ext cx="13803" cy="10738"/>
          </a:xfrm>
          <a:prstGeom prst="ellips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4" name="Delay 23"/>
          <p:cNvSpPr/>
          <p:nvPr/>
        </p:nvSpPr>
        <p:spPr bwMode="auto">
          <a:xfrm>
            <a:off x="2590860" y="2204642"/>
            <a:ext cx="84608" cy="84560"/>
          </a:xfrm>
          <a:prstGeom prst="flowChartDelay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5" name="Delay 24"/>
          <p:cNvSpPr/>
          <p:nvPr/>
        </p:nvSpPr>
        <p:spPr bwMode="auto">
          <a:xfrm>
            <a:off x="2590883" y="2401990"/>
            <a:ext cx="84608" cy="84560"/>
          </a:xfrm>
          <a:prstGeom prst="flowChartDelay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6" name="Oval 25"/>
          <p:cNvSpPr/>
          <p:nvPr/>
        </p:nvSpPr>
        <p:spPr bwMode="auto">
          <a:xfrm>
            <a:off x="2675909" y="2241209"/>
            <a:ext cx="13803" cy="10738"/>
          </a:xfrm>
          <a:prstGeom prst="ellips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7" name="Oval 26"/>
          <p:cNvSpPr/>
          <p:nvPr/>
        </p:nvSpPr>
        <p:spPr bwMode="auto">
          <a:xfrm>
            <a:off x="2676229" y="2439398"/>
            <a:ext cx="13803" cy="10738"/>
          </a:xfrm>
          <a:prstGeom prst="ellips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28" name="Straight Connector 27"/>
          <p:cNvCxnSpPr/>
          <p:nvPr/>
        </p:nvCxnSpPr>
        <p:spPr bwMode="auto">
          <a:xfrm>
            <a:off x="2689712" y="2444246"/>
            <a:ext cx="227637" cy="364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9" name="Straight Connector 28"/>
          <p:cNvCxnSpPr/>
          <p:nvPr/>
        </p:nvCxnSpPr>
        <p:spPr bwMode="auto">
          <a:xfrm flipV="1">
            <a:off x="2552225" y="2269237"/>
            <a:ext cx="399" cy="151376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0" name="Straight Connector 29"/>
          <p:cNvCxnSpPr>
            <a:stCxn id="31" idx="2"/>
          </p:cNvCxnSpPr>
          <p:nvPr/>
        </p:nvCxnSpPr>
        <p:spPr bwMode="auto">
          <a:xfrm flipH="1">
            <a:off x="2208542" y="2340424"/>
            <a:ext cx="336320" cy="0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1" name="Oval 30"/>
          <p:cNvSpPr/>
          <p:nvPr/>
        </p:nvSpPr>
        <p:spPr bwMode="auto">
          <a:xfrm>
            <a:off x="2544862" y="2335055"/>
            <a:ext cx="13803" cy="10738"/>
          </a:xfrm>
          <a:prstGeom prst="ellipse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2" name="Oval 31"/>
          <p:cNvSpPr/>
          <p:nvPr/>
        </p:nvSpPr>
        <p:spPr bwMode="auto">
          <a:xfrm>
            <a:off x="2576491" y="2461670"/>
            <a:ext cx="13803" cy="10738"/>
          </a:xfrm>
          <a:prstGeom prst="ellips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33" name="Straight Connector 32"/>
          <p:cNvCxnSpPr/>
          <p:nvPr/>
        </p:nvCxnSpPr>
        <p:spPr bwMode="auto">
          <a:xfrm flipV="1">
            <a:off x="2364901" y="2466586"/>
            <a:ext cx="211258" cy="454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4" name="Straight Connector 33"/>
          <p:cNvCxnSpPr/>
          <p:nvPr/>
        </p:nvCxnSpPr>
        <p:spPr bwMode="auto">
          <a:xfrm flipV="1">
            <a:off x="2092277" y="2226534"/>
            <a:ext cx="500916" cy="143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5" name="Straight Connector 34"/>
          <p:cNvCxnSpPr/>
          <p:nvPr/>
        </p:nvCxnSpPr>
        <p:spPr bwMode="auto">
          <a:xfrm flipH="1" flipV="1">
            <a:off x="2365603" y="2227281"/>
            <a:ext cx="445" cy="240052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3" name="Straight Connector 112"/>
          <p:cNvCxnSpPr/>
          <p:nvPr/>
        </p:nvCxnSpPr>
        <p:spPr bwMode="auto">
          <a:xfrm>
            <a:off x="2208542" y="1995006"/>
            <a:ext cx="3229" cy="346035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75" name="Straight Connector 474"/>
          <p:cNvCxnSpPr/>
          <p:nvPr/>
        </p:nvCxnSpPr>
        <p:spPr bwMode="auto">
          <a:xfrm>
            <a:off x="1618387" y="5058252"/>
            <a:ext cx="196001" cy="1180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76" name="Straight Connector 475"/>
          <p:cNvCxnSpPr/>
          <p:nvPr/>
        </p:nvCxnSpPr>
        <p:spPr bwMode="auto">
          <a:xfrm flipV="1">
            <a:off x="599721" y="5171352"/>
            <a:ext cx="1105719" cy="1795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77" name="Straight Connector 476"/>
          <p:cNvCxnSpPr/>
          <p:nvPr/>
        </p:nvCxnSpPr>
        <p:spPr bwMode="auto">
          <a:xfrm flipV="1">
            <a:off x="1618738" y="4921078"/>
            <a:ext cx="3558" cy="142319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78" name="Delay 477"/>
          <p:cNvSpPr/>
          <p:nvPr/>
        </p:nvSpPr>
        <p:spPr bwMode="auto">
          <a:xfrm>
            <a:off x="1703219" y="5007758"/>
            <a:ext cx="224786" cy="215977"/>
          </a:xfrm>
          <a:prstGeom prst="flowChartDelay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479" name="Straight Connector 478"/>
          <p:cNvCxnSpPr/>
          <p:nvPr/>
        </p:nvCxnSpPr>
        <p:spPr bwMode="auto">
          <a:xfrm>
            <a:off x="785005" y="4983049"/>
            <a:ext cx="445129" cy="2707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80" name="Straight Connector 479"/>
          <p:cNvCxnSpPr/>
          <p:nvPr/>
        </p:nvCxnSpPr>
        <p:spPr bwMode="auto">
          <a:xfrm flipV="1">
            <a:off x="944472" y="4851264"/>
            <a:ext cx="284045" cy="593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81" name="Delay 480"/>
          <p:cNvSpPr/>
          <p:nvPr/>
        </p:nvSpPr>
        <p:spPr bwMode="auto">
          <a:xfrm>
            <a:off x="1225258" y="4730628"/>
            <a:ext cx="304800" cy="361450"/>
          </a:xfrm>
          <a:prstGeom prst="flowChartDelay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482" name="Oval 481"/>
          <p:cNvSpPr/>
          <p:nvPr/>
        </p:nvSpPr>
        <p:spPr bwMode="auto">
          <a:xfrm>
            <a:off x="875707" y="4803464"/>
            <a:ext cx="94648" cy="95013"/>
          </a:xfrm>
          <a:prstGeom prst="ellipse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483" name="Oval 482"/>
          <p:cNvSpPr/>
          <p:nvPr/>
        </p:nvSpPr>
        <p:spPr bwMode="auto">
          <a:xfrm>
            <a:off x="690357" y="4935542"/>
            <a:ext cx="94648" cy="95013"/>
          </a:xfrm>
          <a:prstGeom prst="ellipse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484" name="Oval 483"/>
          <p:cNvSpPr/>
          <p:nvPr/>
        </p:nvSpPr>
        <p:spPr bwMode="auto">
          <a:xfrm>
            <a:off x="599721" y="5125640"/>
            <a:ext cx="94648" cy="95013"/>
          </a:xfrm>
          <a:prstGeom prst="ellipse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487" name="TextBox 486"/>
          <p:cNvSpPr txBox="1"/>
          <p:nvPr/>
        </p:nvSpPr>
        <p:spPr>
          <a:xfrm>
            <a:off x="3701419" y="6099761"/>
            <a:ext cx="6447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D[2]</a:t>
            </a:r>
          </a:p>
        </p:txBody>
      </p:sp>
      <p:sp>
        <p:nvSpPr>
          <p:cNvPr id="488" name="TextBox 487"/>
          <p:cNvSpPr txBox="1"/>
          <p:nvPr/>
        </p:nvSpPr>
        <p:spPr>
          <a:xfrm>
            <a:off x="6110873" y="6096000"/>
            <a:ext cx="6447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D[1]</a:t>
            </a:r>
          </a:p>
        </p:txBody>
      </p:sp>
      <p:sp>
        <p:nvSpPr>
          <p:cNvPr id="489" name="TextBox 488"/>
          <p:cNvSpPr txBox="1"/>
          <p:nvPr/>
        </p:nvSpPr>
        <p:spPr>
          <a:xfrm>
            <a:off x="8383741" y="6096000"/>
            <a:ext cx="6447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D[0]</a:t>
            </a:r>
          </a:p>
        </p:txBody>
      </p:sp>
      <p:sp>
        <p:nvSpPr>
          <p:cNvPr id="494" name="TextBox 493"/>
          <p:cNvSpPr txBox="1"/>
          <p:nvPr/>
        </p:nvSpPr>
        <p:spPr>
          <a:xfrm>
            <a:off x="50973" y="910359"/>
            <a:ext cx="11737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Addr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[1:0]</a:t>
            </a:r>
          </a:p>
        </p:txBody>
      </p:sp>
      <p:cxnSp>
        <p:nvCxnSpPr>
          <p:cNvPr id="510" name="Straight Connector 509"/>
          <p:cNvCxnSpPr/>
          <p:nvPr/>
        </p:nvCxnSpPr>
        <p:spPr bwMode="auto">
          <a:xfrm flipV="1">
            <a:off x="2326371" y="5392735"/>
            <a:ext cx="1338927" cy="1645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11" name="Straight Connector 510"/>
          <p:cNvCxnSpPr/>
          <p:nvPr/>
        </p:nvCxnSpPr>
        <p:spPr bwMode="auto">
          <a:xfrm>
            <a:off x="3349741" y="5309432"/>
            <a:ext cx="323590" cy="1196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12" name="Delay 511"/>
          <p:cNvSpPr/>
          <p:nvPr/>
        </p:nvSpPr>
        <p:spPr bwMode="auto">
          <a:xfrm>
            <a:off x="3472534" y="5253272"/>
            <a:ext cx="224786" cy="215977"/>
          </a:xfrm>
          <a:prstGeom prst="flowChartDelay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513" name="Straight Connector 512"/>
          <p:cNvCxnSpPr/>
          <p:nvPr/>
        </p:nvCxnSpPr>
        <p:spPr bwMode="auto">
          <a:xfrm>
            <a:off x="3353459" y="4920495"/>
            <a:ext cx="3211" cy="395951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14" name="Straight Connector 513"/>
          <p:cNvCxnSpPr/>
          <p:nvPr/>
        </p:nvCxnSpPr>
        <p:spPr bwMode="auto">
          <a:xfrm>
            <a:off x="4714495" y="5383739"/>
            <a:ext cx="1357509" cy="3199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15" name="Straight Connector 514"/>
          <p:cNvCxnSpPr/>
          <p:nvPr/>
        </p:nvCxnSpPr>
        <p:spPr bwMode="auto">
          <a:xfrm>
            <a:off x="5756447" y="5303635"/>
            <a:ext cx="323590" cy="1196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16" name="Delay 515"/>
          <p:cNvSpPr/>
          <p:nvPr/>
        </p:nvSpPr>
        <p:spPr bwMode="auto">
          <a:xfrm>
            <a:off x="5879240" y="5247475"/>
            <a:ext cx="224786" cy="215977"/>
          </a:xfrm>
          <a:prstGeom prst="flowChartDelay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517" name="Straight Connector 516"/>
          <p:cNvCxnSpPr/>
          <p:nvPr/>
        </p:nvCxnSpPr>
        <p:spPr bwMode="auto">
          <a:xfrm>
            <a:off x="5760165" y="4914698"/>
            <a:ext cx="3211" cy="395951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18" name="Straight Connector 517"/>
          <p:cNvCxnSpPr/>
          <p:nvPr/>
        </p:nvCxnSpPr>
        <p:spPr bwMode="auto">
          <a:xfrm>
            <a:off x="7053458" y="5386937"/>
            <a:ext cx="1285674" cy="3358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19" name="Straight Connector 518"/>
          <p:cNvCxnSpPr/>
          <p:nvPr/>
        </p:nvCxnSpPr>
        <p:spPr bwMode="auto">
          <a:xfrm>
            <a:off x="8023575" y="5306993"/>
            <a:ext cx="323590" cy="1196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20" name="Delay 519"/>
          <p:cNvSpPr/>
          <p:nvPr/>
        </p:nvSpPr>
        <p:spPr bwMode="auto">
          <a:xfrm>
            <a:off x="8146368" y="5250833"/>
            <a:ext cx="224786" cy="215977"/>
          </a:xfrm>
          <a:prstGeom prst="flowChartDelay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521" name="Straight Connector 520"/>
          <p:cNvCxnSpPr/>
          <p:nvPr/>
        </p:nvCxnSpPr>
        <p:spPr bwMode="auto">
          <a:xfrm>
            <a:off x="8027293" y="4918056"/>
            <a:ext cx="3211" cy="395951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29" name="Straight Connector 528"/>
          <p:cNvCxnSpPr/>
          <p:nvPr/>
        </p:nvCxnSpPr>
        <p:spPr bwMode="auto">
          <a:xfrm flipV="1">
            <a:off x="2357154" y="4318263"/>
            <a:ext cx="1338927" cy="1645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30" name="Straight Connector 529"/>
          <p:cNvCxnSpPr/>
          <p:nvPr/>
        </p:nvCxnSpPr>
        <p:spPr bwMode="auto">
          <a:xfrm>
            <a:off x="3380524" y="4234960"/>
            <a:ext cx="323590" cy="1196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31" name="Delay 530"/>
          <p:cNvSpPr/>
          <p:nvPr/>
        </p:nvSpPr>
        <p:spPr bwMode="auto">
          <a:xfrm>
            <a:off x="3503317" y="4178800"/>
            <a:ext cx="224786" cy="215977"/>
          </a:xfrm>
          <a:prstGeom prst="flowChartDelay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532" name="Straight Connector 531"/>
          <p:cNvCxnSpPr/>
          <p:nvPr/>
        </p:nvCxnSpPr>
        <p:spPr bwMode="auto">
          <a:xfrm>
            <a:off x="3384242" y="3846023"/>
            <a:ext cx="3211" cy="395951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33" name="Straight Connector 532"/>
          <p:cNvCxnSpPr/>
          <p:nvPr/>
        </p:nvCxnSpPr>
        <p:spPr bwMode="auto">
          <a:xfrm>
            <a:off x="4745278" y="4309267"/>
            <a:ext cx="1357509" cy="3199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34" name="Straight Connector 533"/>
          <p:cNvCxnSpPr/>
          <p:nvPr/>
        </p:nvCxnSpPr>
        <p:spPr bwMode="auto">
          <a:xfrm>
            <a:off x="5787230" y="4229163"/>
            <a:ext cx="323590" cy="1196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35" name="Delay 534"/>
          <p:cNvSpPr/>
          <p:nvPr/>
        </p:nvSpPr>
        <p:spPr bwMode="auto">
          <a:xfrm>
            <a:off x="5910023" y="4173003"/>
            <a:ext cx="224786" cy="215977"/>
          </a:xfrm>
          <a:prstGeom prst="flowChartDelay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536" name="Straight Connector 535"/>
          <p:cNvCxnSpPr/>
          <p:nvPr/>
        </p:nvCxnSpPr>
        <p:spPr bwMode="auto">
          <a:xfrm>
            <a:off x="5790948" y="3840226"/>
            <a:ext cx="3211" cy="395951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37" name="Straight Connector 536"/>
          <p:cNvCxnSpPr/>
          <p:nvPr/>
        </p:nvCxnSpPr>
        <p:spPr bwMode="auto">
          <a:xfrm>
            <a:off x="7084241" y="4312465"/>
            <a:ext cx="1285674" cy="3358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38" name="Straight Connector 537"/>
          <p:cNvCxnSpPr/>
          <p:nvPr/>
        </p:nvCxnSpPr>
        <p:spPr bwMode="auto">
          <a:xfrm>
            <a:off x="8054358" y="4232521"/>
            <a:ext cx="323590" cy="1196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39" name="Delay 538"/>
          <p:cNvSpPr/>
          <p:nvPr/>
        </p:nvSpPr>
        <p:spPr bwMode="auto">
          <a:xfrm>
            <a:off x="8177151" y="4176361"/>
            <a:ext cx="224786" cy="215977"/>
          </a:xfrm>
          <a:prstGeom prst="flowChartDelay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540" name="Straight Connector 539"/>
          <p:cNvCxnSpPr/>
          <p:nvPr/>
        </p:nvCxnSpPr>
        <p:spPr bwMode="auto">
          <a:xfrm>
            <a:off x="8058076" y="3843584"/>
            <a:ext cx="3211" cy="395951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41" name="Straight Connector 540"/>
          <p:cNvCxnSpPr/>
          <p:nvPr/>
        </p:nvCxnSpPr>
        <p:spPr bwMode="auto">
          <a:xfrm flipV="1">
            <a:off x="2366477" y="3251360"/>
            <a:ext cx="1338927" cy="1645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42" name="Straight Connector 541"/>
          <p:cNvCxnSpPr/>
          <p:nvPr/>
        </p:nvCxnSpPr>
        <p:spPr bwMode="auto">
          <a:xfrm>
            <a:off x="3389847" y="3168057"/>
            <a:ext cx="323590" cy="1196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43" name="Delay 542"/>
          <p:cNvSpPr/>
          <p:nvPr/>
        </p:nvSpPr>
        <p:spPr bwMode="auto">
          <a:xfrm>
            <a:off x="3512640" y="3111897"/>
            <a:ext cx="224786" cy="215977"/>
          </a:xfrm>
          <a:prstGeom prst="flowChartDelay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544" name="Straight Connector 543"/>
          <p:cNvCxnSpPr/>
          <p:nvPr/>
        </p:nvCxnSpPr>
        <p:spPr bwMode="auto">
          <a:xfrm>
            <a:off x="3393565" y="2779120"/>
            <a:ext cx="3211" cy="395951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45" name="Straight Connector 544"/>
          <p:cNvCxnSpPr/>
          <p:nvPr/>
        </p:nvCxnSpPr>
        <p:spPr bwMode="auto">
          <a:xfrm>
            <a:off x="4754601" y="3242364"/>
            <a:ext cx="1357509" cy="3199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46" name="Straight Connector 545"/>
          <p:cNvCxnSpPr/>
          <p:nvPr/>
        </p:nvCxnSpPr>
        <p:spPr bwMode="auto">
          <a:xfrm>
            <a:off x="5796553" y="3162260"/>
            <a:ext cx="323590" cy="1196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47" name="Delay 546"/>
          <p:cNvSpPr/>
          <p:nvPr/>
        </p:nvSpPr>
        <p:spPr bwMode="auto">
          <a:xfrm>
            <a:off x="5919346" y="3106100"/>
            <a:ext cx="224786" cy="215977"/>
          </a:xfrm>
          <a:prstGeom prst="flowChartDelay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548" name="Straight Connector 547"/>
          <p:cNvCxnSpPr/>
          <p:nvPr/>
        </p:nvCxnSpPr>
        <p:spPr bwMode="auto">
          <a:xfrm>
            <a:off x="5800271" y="2773323"/>
            <a:ext cx="3211" cy="395951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49" name="Straight Connector 548"/>
          <p:cNvCxnSpPr/>
          <p:nvPr/>
        </p:nvCxnSpPr>
        <p:spPr bwMode="auto">
          <a:xfrm>
            <a:off x="7093564" y="3245562"/>
            <a:ext cx="1285674" cy="3358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50" name="Straight Connector 549"/>
          <p:cNvCxnSpPr/>
          <p:nvPr/>
        </p:nvCxnSpPr>
        <p:spPr bwMode="auto">
          <a:xfrm>
            <a:off x="8063681" y="3165618"/>
            <a:ext cx="323590" cy="1196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51" name="Delay 550"/>
          <p:cNvSpPr/>
          <p:nvPr/>
        </p:nvSpPr>
        <p:spPr bwMode="auto">
          <a:xfrm>
            <a:off x="8186474" y="3109458"/>
            <a:ext cx="224786" cy="215977"/>
          </a:xfrm>
          <a:prstGeom prst="flowChartDelay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552" name="Straight Connector 551"/>
          <p:cNvCxnSpPr/>
          <p:nvPr/>
        </p:nvCxnSpPr>
        <p:spPr bwMode="auto">
          <a:xfrm>
            <a:off x="8067399" y="2776681"/>
            <a:ext cx="3211" cy="395951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53" name="Straight Connector 552"/>
          <p:cNvCxnSpPr>
            <a:stCxn id="11" idx="3"/>
          </p:cNvCxnSpPr>
          <p:nvPr/>
        </p:nvCxnSpPr>
        <p:spPr bwMode="auto">
          <a:xfrm>
            <a:off x="3001100" y="2266498"/>
            <a:ext cx="713528" cy="4203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54" name="Straight Connector 553"/>
          <p:cNvCxnSpPr/>
          <p:nvPr/>
        </p:nvCxnSpPr>
        <p:spPr bwMode="auto">
          <a:xfrm>
            <a:off x="3399071" y="2187397"/>
            <a:ext cx="323590" cy="1196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55" name="Delay 554"/>
          <p:cNvSpPr/>
          <p:nvPr/>
        </p:nvSpPr>
        <p:spPr bwMode="auto">
          <a:xfrm>
            <a:off x="3521864" y="2131237"/>
            <a:ext cx="224786" cy="215977"/>
          </a:xfrm>
          <a:prstGeom prst="flowChartDelay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556" name="Straight Connector 555"/>
          <p:cNvCxnSpPr/>
          <p:nvPr/>
        </p:nvCxnSpPr>
        <p:spPr bwMode="auto">
          <a:xfrm>
            <a:off x="3402789" y="1798460"/>
            <a:ext cx="3211" cy="395951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57" name="Straight Connector 556"/>
          <p:cNvCxnSpPr/>
          <p:nvPr/>
        </p:nvCxnSpPr>
        <p:spPr bwMode="auto">
          <a:xfrm>
            <a:off x="4763825" y="2261704"/>
            <a:ext cx="1357509" cy="3199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58" name="Straight Connector 557"/>
          <p:cNvCxnSpPr/>
          <p:nvPr/>
        </p:nvCxnSpPr>
        <p:spPr bwMode="auto">
          <a:xfrm>
            <a:off x="5805777" y="2181600"/>
            <a:ext cx="323590" cy="1196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59" name="Delay 558"/>
          <p:cNvSpPr/>
          <p:nvPr/>
        </p:nvSpPr>
        <p:spPr bwMode="auto">
          <a:xfrm>
            <a:off x="5928570" y="2125440"/>
            <a:ext cx="224786" cy="215977"/>
          </a:xfrm>
          <a:prstGeom prst="flowChartDelay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560" name="Straight Connector 559"/>
          <p:cNvCxnSpPr/>
          <p:nvPr/>
        </p:nvCxnSpPr>
        <p:spPr bwMode="auto">
          <a:xfrm>
            <a:off x="5809495" y="1792663"/>
            <a:ext cx="3211" cy="395951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61" name="Straight Connector 560"/>
          <p:cNvCxnSpPr/>
          <p:nvPr/>
        </p:nvCxnSpPr>
        <p:spPr bwMode="auto">
          <a:xfrm>
            <a:off x="7102788" y="2264902"/>
            <a:ext cx="1285674" cy="3358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62" name="Straight Connector 561"/>
          <p:cNvCxnSpPr/>
          <p:nvPr/>
        </p:nvCxnSpPr>
        <p:spPr bwMode="auto">
          <a:xfrm>
            <a:off x="8072905" y="2184958"/>
            <a:ext cx="323590" cy="1196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63" name="Delay 562"/>
          <p:cNvSpPr/>
          <p:nvPr/>
        </p:nvSpPr>
        <p:spPr bwMode="auto">
          <a:xfrm>
            <a:off x="8195698" y="2128798"/>
            <a:ext cx="224786" cy="215977"/>
          </a:xfrm>
          <a:prstGeom prst="flowChartDelay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564" name="Straight Connector 563"/>
          <p:cNvCxnSpPr/>
          <p:nvPr/>
        </p:nvCxnSpPr>
        <p:spPr bwMode="auto">
          <a:xfrm>
            <a:off x="8076623" y="1796021"/>
            <a:ext cx="3211" cy="395951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grpSp>
        <p:nvGrpSpPr>
          <p:cNvPr id="287" name="Group 286"/>
          <p:cNvGrpSpPr/>
          <p:nvPr/>
        </p:nvGrpSpPr>
        <p:grpSpPr>
          <a:xfrm>
            <a:off x="2092277" y="2978854"/>
            <a:ext cx="1211032" cy="552240"/>
            <a:chOff x="1485900" y="2549912"/>
            <a:chExt cx="1446187" cy="821455"/>
          </a:xfrm>
        </p:grpSpPr>
        <p:grpSp>
          <p:nvGrpSpPr>
            <p:cNvPr id="292" name="Group 291"/>
            <p:cNvGrpSpPr/>
            <p:nvPr/>
          </p:nvGrpSpPr>
          <p:grpSpPr>
            <a:xfrm>
              <a:off x="1485900" y="2549912"/>
              <a:ext cx="1308062" cy="731170"/>
              <a:chOff x="1485900" y="2549912"/>
              <a:chExt cx="1435811" cy="1076362"/>
            </a:xfrm>
          </p:grpSpPr>
          <p:grpSp>
            <p:nvGrpSpPr>
              <p:cNvPr id="293" name="Group 292"/>
              <p:cNvGrpSpPr/>
              <p:nvPr/>
            </p:nvGrpSpPr>
            <p:grpSpPr>
              <a:xfrm>
                <a:off x="1485900" y="3008963"/>
                <a:ext cx="1435811" cy="617311"/>
                <a:chOff x="-418333" y="2438400"/>
                <a:chExt cx="7892141" cy="2685534"/>
              </a:xfrm>
            </p:grpSpPr>
            <p:cxnSp>
              <p:nvCxnSpPr>
                <p:cNvPr id="295" name="Straight Connector 294"/>
                <p:cNvCxnSpPr/>
                <p:nvPr/>
              </p:nvCxnSpPr>
              <p:spPr bwMode="auto">
                <a:xfrm>
                  <a:off x="2895600" y="4496535"/>
                  <a:ext cx="304800" cy="0"/>
                </a:xfrm>
                <a:prstGeom prst="line">
                  <a:avLst/>
                </a:prstGeom>
                <a:solidFill>
                  <a:srgbClr val="C0C0C0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296" name="Straight Connector 295"/>
                <p:cNvCxnSpPr/>
                <p:nvPr/>
              </p:nvCxnSpPr>
              <p:spPr bwMode="auto">
                <a:xfrm>
                  <a:off x="2895600" y="3048000"/>
                  <a:ext cx="304800" cy="0"/>
                </a:xfrm>
                <a:prstGeom prst="line">
                  <a:avLst/>
                </a:prstGeom>
                <a:solidFill>
                  <a:srgbClr val="C0C0C0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297" name="Straight Connector 296"/>
                <p:cNvCxnSpPr/>
                <p:nvPr/>
              </p:nvCxnSpPr>
              <p:spPr bwMode="auto">
                <a:xfrm>
                  <a:off x="3880022" y="2833816"/>
                  <a:ext cx="1640132" cy="3469"/>
                </a:xfrm>
                <a:prstGeom prst="line">
                  <a:avLst/>
                </a:prstGeom>
                <a:solidFill>
                  <a:srgbClr val="C0C0C0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299" name="Straight Connector 298"/>
                <p:cNvCxnSpPr/>
                <p:nvPr/>
              </p:nvCxnSpPr>
              <p:spPr bwMode="auto">
                <a:xfrm flipV="1">
                  <a:off x="6129755" y="4537806"/>
                  <a:ext cx="1292238" cy="5146"/>
                </a:xfrm>
                <a:prstGeom prst="line">
                  <a:avLst/>
                </a:prstGeom>
                <a:solidFill>
                  <a:srgbClr val="C0C0C0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sp>
              <p:nvSpPr>
                <p:cNvPr id="300" name="Delay 299"/>
                <p:cNvSpPr/>
                <p:nvPr/>
              </p:nvSpPr>
              <p:spPr bwMode="auto">
                <a:xfrm>
                  <a:off x="5520152" y="2624887"/>
                  <a:ext cx="609600" cy="805543"/>
                </a:xfrm>
                <a:prstGeom prst="flowChartDelay">
                  <a:avLst/>
                </a:prstGeom>
                <a:solidFill>
                  <a:srgbClr val="C0C0C0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itchFamily="34" charset="0"/>
                    <a:ea typeface="ＭＳ Ｐゴシック" panose="020B0600070205080204" pitchFamily="34" charset="-128"/>
                    <a:cs typeface="+mn-cs"/>
                  </a:endParaRPr>
                </a:p>
              </p:txBody>
            </p:sp>
            <p:sp>
              <p:nvSpPr>
                <p:cNvPr id="301" name="Delay 300"/>
                <p:cNvSpPr/>
                <p:nvPr/>
              </p:nvSpPr>
              <p:spPr bwMode="auto">
                <a:xfrm>
                  <a:off x="5520154" y="4140178"/>
                  <a:ext cx="609600" cy="805543"/>
                </a:xfrm>
                <a:prstGeom prst="flowChartDelay">
                  <a:avLst/>
                </a:prstGeom>
                <a:solidFill>
                  <a:srgbClr val="C0C0C0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itchFamily="34" charset="0"/>
                    <a:ea typeface="ＭＳ Ｐゴシック" panose="020B0600070205080204" pitchFamily="34" charset="-128"/>
                    <a:cs typeface="+mn-cs"/>
                  </a:endParaRPr>
                </a:p>
              </p:txBody>
            </p:sp>
            <p:cxnSp>
              <p:nvCxnSpPr>
                <p:cNvPr id="302" name="Straight Connector 301"/>
                <p:cNvCxnSpPr/>
                <p:nvPr/>
              </p:nvCxnSpPr>
              <p:spPr bwMode="auto">
                <a:xfrm>
                  <a:off x="4910554" y="4344831"/>
                  <a:ext cx="609600" cy="0"/>
                </a:xfrm>
                <a:prstGeom prst="line">
                  <a:avLst/>
                </a:prstGeom>
                <a:solidFill>
                  <a:srgbClr val="C0C0C0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303" name="Straight Connector 302"/>
                <p:cNvCxnSpPr/>
                <p:nvPr/>
              </p:nvCxnSpPr>
              <p:spPr bwMode="auto">
                <a:xfrm>
                  <a:off x="4910554" y="3201831"/>
                  <a:ext cx="609600" cy="0"/>
                </a:xfrm>
                <a:prstGeom prst="line">
                  <a:avLst/>
                </a:prstGeom>
                <a:solidFill>
                  <a:srgbClr val="C0C0C0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304" name="Straight Connector 303"/>
                <p:cNvCxnSpPr/>
                <p:nvPr/>
              </p:nvCxnSpPr>
              <p:spPr bwMode="auto">
                <a:xfrm>
                  <a:off x="4910554" y="3201831"/>
                  <a:ext cx="0" cy="228599"/>
                </a:xfrm>
                <a:prstGeom prst="line">
                  <a:avLst/>
                </a:prstGeom>
                <a:solidFill>
                  <a:srgbClr val="C0C0C0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305" name="Straight Connector 304"/>
                <p:cNvCxnSpPr/>
                <p:nvPr/>
              </p:nvCxnSpPr>
              <p:spPr bwMode="auto">
                <a:xfrm>
                  <a:off x="4910554" y="4116232"/>
                  <a:ext cx="0" cy="228599"/>
                </a:xfrm>
                <a:prstGeom prst="line">
                  <a:avLst/>
                </a:prstGeom>
                <a:solidFill>
                  <a:srgbClr val="C0C0C0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306" name="Straight Connector 305"/>
                <p:cNvCxnSpPr/>
                <p:nvPr/>
              </p:nvCxnSpPr>
              <p:spPr bwMode="auto">
                <a:xfrm flipH="1" flipV="1">
                  <a:off x="4910554" y="3430430"/>
                  <a:ext cx="2514600" cy="685802"/>
                </a:xfrm>
                <a:prstGeom prst="line">
                  <a:avLst/>
                </a:prstGeom>
                <a:solidFill>
                  <a:srgbClr val="C0C0C0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307" name="Straight Connector 306"/>
                <p:cNvCxnSpPr/>
                <p:nvPr/>
              </p:nvCxnSpPr>
              <p:spPr bwMode="auto">
                <a:xfrm flipV="1">
                  <a:off x="4910554" y="3454376"/>
                  <a:ext cx="2514600" cy="661855"/>
                </a:xfrm>
                <a:prstGeom prst="line">
                  <a:avLst/>
                </a:prstGeom>
                <a:solidFill>
                  <a:srgbClr val="C0C0C0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308" name="Straight Connector 307"/>
                <p:cNvCxnSpPr/>
                <p:nvPr/>
              </p:nvCxnSpPr>
              <p:spPr bwMode="auto">
                <a:xfrm>
                  <a:off x="7425154" y="4116231"/>
                  <a:ext cx="0" cy="426718"/>
                </a:xfrm>
                <a:prstGeom prst="line">
                  <a:avLst/>
                </a:prstGeom>
                <a:solidFill>
                  <a:srgbClr val="C0C0C0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309" name="Straight Connector 308"/>
                <p:cNvCxnSpPr/>
                <p:nvPr/>
              </p:nvCxnSpPr>
              <p:spPr bwMode="auto">
                <a:xfrm>
                  <a:off x="7425154" y="3022832"/>
                  <a:ext cx="0" cy="426718"/>
                </a:xfrm>
                <a:prstGeom prst="line">
                  <a:avLst/>
                </a:prstGeom>
                <a:solidFill>
                  <a:srgbClr val="C0C0C0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sp>
              <p:nvSpPr>
                <p:cNvPr id="310" name="Oval 309"/>
                <p:cNvSpPr/>
                <p:nvPr/>
              </p:nvSpPr>
              <p:spPr bwMode="auto">
                <a:xfrm>
                  <a:off x="7374354" y="2973231"/>
                  <a:ext cx="99454" cy="102296"/>
                </a:xfrm>
                <a:prstGeom prst="ellipse">
                  <a:avLst/>
                </a:prstGeom>
                <a:solidFill>
                  <a:schemeClr val="tx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itchFamily="34" charset="0"/>
                    <a:ea typeface="ＭＳ Ｐゴシック" panose="020B0600070205080204" pitchFamily="34" charset="-128"/>
                    <a:cs typeface="+mn-cs"/>
                  </a:endParaRPr>
                </a:p>
              </p:txBody>
            </p:sp>
            <p:sp>
              <p:nvSpPr>
                <p:cNvPr id="311" name="Oval 310"/>
                <p:cNvSpPr/>
                <p:nvPr/>
              </p:nvSpPr>
              <p:spPr bwMode="auto">
                <a:xfrm>
                  <a:off x="6132929" y="2973231"/>
                  <a:ext cx="99454" cy="102296"/>
                </a:xfrm>
                <a:prstGeom prst="ellipse">
                  <a:avLst/>
                </a:prstGeom>
                <a:solidFill>
                  <a:schemeClr val="bg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itchFamily="34" charset="0"/>
                    <a:ea typeface="ＭＳ Ｐゴシック" panose="020B0600070205080204" pitchFamily="34" charset="-128"/>
                    <a:cs typeface="+mn-cs"/>
                  </a:endParaRPr>
                </a:p>
              </p:txBody>
            </p:sp>
            <p:sp>
              <p:nvSpPr>
                <p:cNvPr id="312" name="Oval 311"/>
                <p:cNvSpPr/>
                <p:nvPr/>
              </p:nvSpPr>
              <p:spPr bwMode="auto">
                <a:xfrm>
                  <a:off x="6135075" y="4496535"/>
                  <a:ext cx="99454" cy="102296"/>
                </a:xfrm>
                <a:prstGeom prst="ellipse">
                  <a:avLst/>
                </a:prstGeom>
                <a:solidFill>
                  <a:schemeClr val="bg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itchFamily="34" charset="0"/>
                    <a:ea typeface="ＭＳ Ｐゴシック" panose="020B0600070205080204" pitchFamily="34" charset="-128"/>
                    <a:cs typeface="+mn-cs"/>
                  </a:endParaRPr>
                </a:p>
              </p:txBody>
            </p:sp>
            <p:sp>
              <p:nvSpPr>
                <p:cNvPr id="313" name="Delay 312"/>
                <p:cNvSpPr/>
                <p:nvPr/>
              </p:nvSpPr>
              <p:spPr bwMode="auto">
                <a:xfrm>
                  <a:off x="3173968" y="2438400"/>
                  <a:ext cx="609600" cy="805543"/>
                </a:xfrm>
                <a:prstGeom prst="flowChartDelay">
                  <a:avLst/>
                </a:prstGeom>
                <a:solidFill>
                  <a:srgbClr val="C0C0C0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itchFamily="34" charset="0"/>
                    <a:ea typeface="ＭＳ Ｐゴシック" panose="020B0600070205080204" pitchFamily="34" charset="-128"/>
                    <a:cs typeface="+mn-cs"/>
                  </a:endParaRPr>
                </a:p>
              </p:txBody>
            </p:sp>
            <p:sp>
              <p:nvSpPr>
                <p:cNvPr id="314" name="Delay 313"/>
                <p:cNvSpPr/>
                <p:nvPr/>
              </p:nvSpPr>
              <p:spPr bwMode="auto">
                <a:xfrm>
                  <a:off x="3174130" y="4318391"/>
                  <a:ext cx="609600" cy="805543"/>
                </a:xfrm>
                <a:prstGeom prst="flowChartDelay">
                  <a:avLst/>
                </a:prstGeom>
                <a:solidFill>
                  <a:srgbClr val="C0C0C0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itchFamily="34" charset="0"/>
                    <a:ea typeface="ＭＳ Ｐゴシック" panose="020B0600070205080204" pitchFamily="34" charset="-128"/>
                    <a:cs typeface="+mn-cs"/>
                  </a:endParaRPr>
                </a:p>
              </p:txBody>
            </p:sp>
            <p:sp>
              <p:nvSpPr>
                <p:cNvPr id="315" name="Oval 314"/>
                <p:cNvSpPr/>
                <p:nvPr/>
              </p:nvSpPr>
              <p:spPr bwMode="auto">
                <a:xfrm>
                  <a:off x="3786746" y="2786744"/>
                  <a:ext cx="99454" cy="102296"/>
                </a:xfrm>
                <a:prstGeom prst="ellipse">
                  <a:avLst/>
                </a:prstGeom>
                <a:solidFill>
                  <a:schemeClr val="bg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itchFamily="34" charset="0"/>
                    <a:ea typeface="ＭＳ Ｐゴシック" panose="020B0600070205080204" pitchFamily="34" charset="-128"/>
                    <a:cs typeface="+mn-cs"/>
                  </a:endParaRPr>
                </a:p>
              </p:txBody>
            </p:sp>
            <p:sp>
              <p:nvSpPr>
                <p:cNvPr id="316" name="Oval 315"/>
                <p:cNvSpPr/>
                <p:nvPr/>
              </p:nvSpPr>
              <p:spPr bwMode="auto">
                <a:xfrm>
                  <a:off x="3789051" y="4674748"/>
                  <a:ext cx="99454" cy="102296"/>
                </a:xfrm>
                <a:prstGeom prst="ellipse">
                  <a:avLst/>
                </a:prstGeom>
                <a:solidFill>
                  <a:schemeClr val="bg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itchFamily="34" charset="0"/>
                    <a:ea typeface="ＭＳ Ｐゴシック" panose="020B0600070205080204" pitchFamily="34" charset="-128"/>
                    <a:cs typeface="+mn-cs"/>
                  </a:endParaRPr>
                </a:p>
              </p:txBody>
            </p:sp>
            <p:cxnSp>
              <p:nvCxnSpPr>
                <p:cNvPr id="317" name="Straight Connector 316"/>
                <p:cNvCxnSpPr/>
                <p:nvPr/>
              </p:nvCxnSpPr>
              <p:spPr bwMode="auto">
                <a:xfrm>
                  <a:off x="3886200" y="4720931"/>
                  <a:ext cx="1640132" cy="3469"/>
                </a:xfrm>
                <a:prstGeom prst="line">
                  <a:avLst/>
                </a:prstGeom>
                <a:solidFill>
                  <a:srgbClr val="C0C0C0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318" name="Straight Connector 317"/>
                <p:cNvCxnSpPr/>
                <p:nvPr/>
              </p:nvCxnSpPr>
              <p:spPr bwMode="auto">
                <a:xfrm flipV="1">
                  <a:off x="2895600" y="3053751"/>
                  <a:ext cx="2875" cy="1442050"/>
                </a:xfrm>
                <a:prstGeom prst="line">
                  <a:avLst/>
                </a:prstGeom>
                <a:solidFill>
                  <a:srgbClr val="C0C0C0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319" name="Straight Connector 318"/>
                <p:cNvCxnSpPr>
                  <a:stCxn id="313" idx="2"/>
                </p:cNvCxnSpPr>
                <p:nvPr/>
              </p:nvCxnSpPr>
              <p:spPr bwMode="auto">
                <a:xfrm flipH="1">
                  <a:off x="419356" y="3731897"/>
                  <a:ext cx="2423196" cy="0"/>
                </a:xfrm>
                <a:prstGeom prst="line">
                  <a:avLst/>
                </a:prstGeom>
                <a:solidFill>
                  <a:srgbClr val="C0C0C0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sp>
              <p:nvSpPr>
                <p:cNvPr id="320" name="Oval 319"/>
                <p:cNvSpPr/>
                <p:nvPr/>
              </p:nvSpPr>
              <p:spPr bwMode="auto">
                <a:xfrm>
                  <a:off x="2842550" y="3680750"/>
                  <a:ext cx="99454" cy="102296"/>
                </a:xfrm>
                <a:prstGeom prst="ellipse">
                  <a:avLst/>
                </a:prstGeom>
                <a:solidFill>
                  <a:schemeClr val="tx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itchFamily="34" charset="0"/>
                    <a:ea typeface="ＭＳ Ｐゴシック" panose="020B0600070205080204" pitchFamily="34" charset="-128"/>
                    <a:cs typeface="+mn-cs"/>
                  </a:endParaRPr>
                </a:p>
              </p:txBody>
            </p:sp>
            <p:sp>
              <p:nvSpPr>
                <p:cNvPr id="321" name="Oval 320"/>
                <p:cNvSpPr/>
                <p:nvPr/>
              </p:nvSpPr>
              <p:spPr bwMode="auto">
                <a:xfrm>
                  <a:off x="3070440" y="4886924"/>
                  <a:ext cx="99454" cy="102296"/>
                </a:xfrm>
                <a:prstGeom prst="ellipse">
                  <a:avLst/>
                </a:prstGeom>
                <a:solidFill>
                  <a:schemeClr val="bg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itchFamily="34" charset="0"/>
                    <a:ea typeface="ＭＳ Ｐゴシック" panose="020B0600070205080204" pitchFamily="34" charset="-128"/>
                    <a:cs typeface="+mn-cs"/>
                  </a:endParaRPr>
                </a:p>
              </p:txBody>
            </p:sp>
            <p:cxnSp>
              <p:nvCxnSpPr>
                <p:cNvPr id="322" name="Straight Connector 321"/>
                <p:cNvCxnSpPr/>
                <p:nvPr/>
              </p:nvCxnSpPr>
              <p:spPr bwMode="auto">
                <a:xfrm flipV="1">
                  <a:off x="1545931" y="4933750"/>
                  <a:ext cx="1522119" cy="4322"/>
                </a:xfrm>
                <a:prstGeom prst="line">
                  <a:avLst/>
                </a:prstGeom>
                <a:solidFill>
                  <a:srgbClr val="C0C0C0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323" name="Straight Connector 322"/>
                <p:cNvCxnSpPr/>
                <p:nvPr/>
              </p:nvCxnSpPr>
              <p:spPr bwMode="auto">
                <a:xfrm flipV="1">
                  <a:off x="-418333" y="2646948"/>
                  <a:ext cx="3609108" cy="1366"/>
                </a:xfrm>
                <a:prstGeom prst="line">
                  <a:avLst/>
                </a:prstGeom>
                <a:solidFill>
                  <a:srgbClr val="C0C0C0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324" name="Straight Connector 323"/>
                <p:cNvCxnSpPr/>
                <p:nvPr/>
              </p:nvCxnSpPr>
              <p:spPr bwMode="auto">
                <a:xfrm flipH="1" flipV="1">
                  <a:off x="1550984" y="2654061"/>
                  <a:ext cx="3208" cy="2286802"/>
                </a:xfrm>
                <a:prstGeom prst="line">
                  <a:avLst/>
                </a:prstGeom>
                <a:solidFill>
                  <a:srgbClr val="C0C0C0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</p:grpSp>
          <p:cxnSp>
            <p:nvCxnSpPr>
              <p:cNvPr id="294" name="Straight Connector 293"/>
              <p:cNvCxnSpPr/>
              <p:nvPr/>
            </p:nvCxnSpPr>
            <p:spPr bwMode="auto">
              <a:xfrm>
                <a:off x="1638300" y="2549912"/>
                <a:ext cx="4233" cy="757732"/>
              </a:xfrm>
              <a:prstGeom prst="line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  <p:sp>
          <p:nvSpPr>
            <p:cNvPr id="291" name="Rectangle 290"/>
            <p:cNvSpPr/>
            <p:nvPr/>
          </p:nvSpPr>
          <p:spPr bwMode="auto">
            <a:xfrm>
              <a:off x="1736388" y="2756071"/>
              <a:ext cx="1195699" cy="61529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</p:grpSp>
      <p:sp>
        <p:nvSpPr>
          <p:cNvPr id="339" name="Rectangle 338"/>
          <p:cNvSpPr/>
          <p:nvPr/>
        </p:nvSpPr>
        <p:spPr bwMode="auto">
          <a:xfrm>
            <a:off x="6972496" y="3117448"/>
            <a:ext cx="1001274" cy="413645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40" name="Rectangle 339"/>
          <p:cNvSpPr/>
          <p:nvPr/>
        </p:nvSpPr>
        <p:spPr bwMode="auto">
          <a:xfrm>
            <a:off x="4699495" y="3117448"/>
            <a:ext cx="1001274" cy="413645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59" name="Rectangle 358"/>
          <p:cNvSpPr/>
          <p:nvPr/>
        </p:nvSpPr>
        <p:spPr bwMode="auto">
          <a:xfrm>
            <a:off x="2302035" y="4173620"/>
            <a:ext cx="1001274" cy="413645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406" name="Rectangle 405"/>
          <p:cNvSpPr/>
          <p:nvPr/>
        </p:nvSpPr>
        <p:spPr bwMode="auto">
          <a:xfrm>
            <a:off x="6972496" y="4173619"/>
            <a:ext cx="1001274" cy="413645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407" name="Rectangle 406"/>
          <p:cNvSpPr/>
          <p:nvPr/>
        </p:nvSpPr>
        <p:spPr bwMode="auto">
          <a:xfrm>
            <a:off x="4699495" y="4173619"/>
            <a:ext cx="1001274" cy="413645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426" name="Rectangle 425"/>
          <p:cNvSpPr/>
          <p:nvPr/>
        </p:nvSpPr>
        <p:spPr bwMode="auto">
          <a:xfrm>
            <a:off x="2281982" y="5254343"/>
            <a:ext cx="1001274" cy="413645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473" name="Rectangle 472"/>
          <p:cNvSpPr/>
          <p:nvPr/>
        </p:nvSpPr>
        <p:spPr bwMode="auto">
          <a:xfrm>
            <a:off x="6952443" y="5254342"/>
            <a:ext cx="1001274" cy="413645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474" name="Rectangle 473"/>
          <p:cNvSpPr/>
          <p:nvPr/>
        </p:nvSpPr>
        <p:spPr bwMode="auto">
          <a:xfrm>
            <a:off x="4679442" y="5254342"/>
            <a:ext cx="1001274" cy="413645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35" name="Rectangle 234"/>
          <p:cNvSpPr/>
          <p:nvPr/>
        </p:nvSpPr>
        <p:spPr bwMode="auto">
          <a:xfrm>
            <a:off x="6972496" y="2133600"/>
            <a:ext cx="1001274" cy="413645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43" name="Rectangle 242"/>
          <p:cNvSpPr/>
          <p:nvPr/>
        </p:nvSpPr>
        <p:spPr bwMode="auto">
          <a:xfrm>
            <a:off x="4699495" y="2133600"/>
            <a:ext cx="1001274" cy="413645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570" name="Straight Connector 569"/>
          <p:cNvCxnSpPr>
            <a:stCxn id="555" idx="3"/>
          </p:cNvCxnSpPr>
          <p:nvPr/>
        </p:nvCxnSpPr>
        <p:spPr bwMode="auto">
          <a:xfrm flipV="1">
            <a:off x="3746650" y="2239225"/>
            <a:ext cx="323492" cy="1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75" name="Straight Connector 574"/>
          <p:cNvCxnSpPr>
            <a:stCxn id="543" idx="3"/>
          </p:cNvCxnSpPr>
          <p:nvPr/>
        </p:nvCxnSpPr>
        <p:spPr bwMode="auto">
          <a:xfrm flipV="1">
            <a:off x="3737426" y="3215539"/>
            <a:ext cx="291245" cy="4347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78" name="Straight Connector 577"/>
          <p:cNvCxnSpPr/>
          <p:nvPr/>
        </p:nvCxnSpPr>
        <p:spPr bwMode="auto">
          <a:xfrm flipV="1">
            <a:off x="4061303" y="2231421"/>
            <a:ext cx="0" cy="3516646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81" name="Straight Connector 580"/>
          <p:cNvCxnSpPr/>
          <p:nvPr/>
        </p:nvCxnSpPr>
        <p:spPr bwMode="auto">
          <a:xfrm flipH="1" flipV="1">
            <a:off x="4023626" y="3208066"/>
            <a:ext cx="1061" cy="2540001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88" name="Straight Connector 587"/>
          <p:cNvCxnSpPr>
            <a:stCxn id="531" idx="3"/>
          </p:cNvCxnSpPr>
          <p:nvPr/>
        </p:nvCxnSpPr>
        <p:spPr bwMode="auto">
          <a:xfrm flipV="1">
            <a:off x="3728103" y="4284518"/>
            <a:ext cx="253110" cy="2271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91" name="Straight Connector 590"/>
          <p:cNvCxnSpPr/>
          <p:nvPr/>
        </p:nvCxnSpPr>
        <p:spPr bwMode="auto">
          <a:xfrm flipH="1" flipV="1">
            <a:off x="3980850" y="4287512"/>
            <a:ext cx="1791" cy="1460555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96" name="Straight Connector 595"/>
          <p:cNvCxnSpPr>
            <a:stCxn id="512" idx="3"/>
          </p:cNvCxnSpPr>
          <p:nvPr/>
        </p:nvCxnSpPr>
        <p:spPr bwMode="auto">
          <a:xfrm flipV="1">
            <a:off x="3697320" y="5358245"/>
            <a:ext cx="249256" cy="3016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99" name="Straight Connector 598"/>
          <p:cNvCxnSpPr/>
          <p:nvPr/>
        </p:nvCxnSpPr>
        <p:spPr bwMode="auto">
          <a:xfrm flipH="1">
            <a:off x="3943113" y="5362285"/>
            <a:ext cx="2352" cy="387352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623" name="Picture 62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7496" y="5646226"/>
            <a:ext cx="351694" cy="344628"/>
          </a:xfrm>
          <a:prstGeom prst="rect">
            <a:avLst/>
          </a:prstGeom>
        </p:spPr>
      </p:pic>
      <p:cxnSp>
        <p:nvCxnSpPr>
          <p:cNvPr id="626" name="Straight Connector 625"/>
          <p:cNvCxnSpPr/>
          <p:nvPr/>
        </p:nvCxnSpPr>
        <p:spPr bwMode="auto">
          <a:xfrm flipV="1">
            <a:off x="6155836" y="2228038"/>
            <a:ext cx="323492" cy="1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27" name="Straight Connector 626"/>
          <p:cNvCxnSpPr/>
          <p:nvPr/>
        </p:nvCxnSpPr>
        <p:spPr bwMode="auto">
          <a:xfrm flipV="1">
            <a:off x="6146612" y="3204352"/>
            <a:ext cx="291245" cy="4347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28" name="Straight Connector 627"/>
          <p:cNvCxnSpPr/>
          <p:nvPr/>
        </p:nvCxnSpPr>
        <p:spPr bwMode="auto">
          <a:xfrm flipV="1">
            <a:off x="6470489" y="2220234"/>
            <a:ext cx="0" cy="3516646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29" name="Straight Connector 628"/>
          <p:cNvCxnSpPr/>
          <p:nvPr/>
        </p:nvCxnSpPr>
        <p:spPr bwMode="auto">
          <a:xfrm flipH="1" flipV="1">
            <a:off x="6432812" y="3196879"/>
            <a:ext cx="1061" cy="2540001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30" name="Straight Connector 629"/>
          <p:cNvCxnSpPr/>
          <p:nvPr/>
        </p:nvCxnSpPr>
        <p:spPr bwMode="auto">
          <a:xfrm flipV="1">
            <a:off x="6137289" y="4273331"/>
            <a:ext cx="253110" cy="2271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31" name="Straight Connector 630"/>
          <p:cNvCxnSpPr/>
          <p:nvPr/>
        </p:nvCxnSpPr>
        <p:spPr bwMode="auto">
          <a:xfrm flipH="1" flipV="1">
            <a:off x="6390036" y="4276325"/>
            <a:ext cx="1791" cy="1460555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32" name="Straight Connector 631"/>
          <p:cNvCxnSpPr/>
          <p:nvPr/>
        </p:nvCxnSpPr>
        <p:spPr bwMode="auto">
          <a:xfrm flipV="1">
            <a:off x="6106506" y="5347058"/>
            <a:ext cx="249256" cy="3016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33" name="Straight Connector 632"/>
          <p:cNvCxnSpPr/>
          <p:nvPr/>
        </p:nvCxnSpPr>
        <p:spPr bwMode="auto">
          <a:xfrm flipH="1">
            <a:off x="6352299" y="5351098"/>
            <a:ext cx="2352" cy="387352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634" name="Picture 63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6682" y="5635039"/>
            <a:ext cx="351694" cy="344628"/>
          </a:xfrm>
          <a:prstGeom prst="rect">
            <a:avLst/>
          </a:prstGeom>
        </p:spPr>
      </p:pic>
      <p:cxnSp>
        <p:nvCxnSpPr>
          <p:cNvPr id="635" name="Straight Connector 634"/>
          <p:cNvCxnSpPr/>
          <p:nvPr/>
        </p:nvCxnSpPr>
        <p:spPr bwMode="auto">
          <a:xfrm flipV="1">
            <a:off x="8432554" y="2244271"/>
            <a:ext cx="323492" cy="1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36" name="Straight Connector 635"/>
          <p:cNvCxnSpPr/>
          <p:nvPr/>
        </p:nvCxnSpPr>
        <p:spPr bwMode="auto">
          <a:xfrm flipV="1">
            <a:off x="8423330" y="3220585"/>
            <a:ext cx="291245" cy="4347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37" name="Straight Connector 636"/>
          <p:cNvCxnSpPr/>
          <p:nvPr/>
        </p:nvCxnSpPr>
        <p:spPr bwMode="auto">
          <a:xfrm flipV="1">
            <a:off x="8747207" y="2236467"/>
            <a:ext cx="0" cy="3516646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38" name="Straight Connector 637"/>
          <p:cNvCxnSpPr/>
          <p:nvPr/>
        </p:nvCxnSpPr>
        <p:spPr bwMode="auto">
          <a:xfrm flipH="1" flipV="1">
            <a:off x="8709530" y="3213112"/>
            <a:ext cx="1061" cy="2540001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39" name="Straight Connector 638"/>
          <p:cNvCxnSpPr/>
          <p:nvPr/>
        </p:nvCxnSpPr>
        <p:spPr bwMode="auto">
          <a:xfrm flipV="1">
            <a:off x="8414007" y="4289564"/>
            <a:ext cx="253110" cy="2271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40" name="Straight Connector 639"/>
          <p:cNvCxnSpPr/>
          <p:nvPr/>
        </p:nvCxnSpPr>
        <p:spPr bwMode="auto">
          <a:xfrm flipH="1" flipV="1">
            <a:off x="8666754" y="4292558"/>
            <a:ext cx="1791" cy="1460555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41" name="Straight Connector 640"/>
          <p:cNvCxnSpPr/>
          <p:nvPr/>
        </p:nvCxnSpPr>
        <p:spPr bwMode="auto">
          <a:xfrm flipV="1">
            <a:off x="8383224" y="5363291"/>
            <a:ext cx="249256" cy="3016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42" name="Straight Connector 641"/>
          <p:cNvCxnSpPr/>
          <p:nvPr/>
        </p:nvCxnSpPr>
        <p:spPr bwMode="auto">
          <a:xfrm flipH="1">
            <a:off x="8629017" y="5367331"/>
            <a:ext cx="2352" cy="387352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643" name="Picture 64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13400" y="5651272"/>
            <a:ext cx="351694" cy="344628"/>
          </a:xfrm>
          <a:prstGeom prst="rect">
            <a:avLst/>
          </a:prstGeom>
        </p:spPr>
      </p:pic>
      <p:cxnSp>
        <p:nvCxnSpPr>
          <p:cNvPr id="644" name="Straight Connector 643"/>
          <p:cNvCxnSpPr>
            <a:stCxn id="487" idx="0"/>
            <a:endCxn id="623" idx="2"/>
          </p:cNvCxnSpPr>
          <p:nvPr/>
        </p:nvCxnSpPr>
        <p:spPr bwMode="auto">
          <a:xfrm flipH="1" flipV="1">
            <a:off x="4003343" y="5990854"/>
            <a:ext cx="20440" cy="108907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47" name="Straight Connector 646"/>
          <p:cNvCxnSpPr>
            <a:stCxn id="488" idx="0"/>
            <a:endCxn id="634" idx="2"/>
          </p:cNvCxnSpPr>
          <p:nvPr/>
        </p:nvCxnSpPr>
        <p:spPr bwMode="auto">
          <a:xfrm flipH="1" flipV="1">
            <a:off x="6412529" y="5979667"/>
            <a:ext cx="20708" cy="116333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50" name="Straight Connector 649"/>
          <p:cNvCxnSpPr>
            <a:stCxn id="489" idx="0"/>
            <a:endCxn id="643" idx="2"/>
          </p:cNvCxnSpPr>
          <p:nvPr/>
        </p:nvCxnSpPr>
        <p:spPr bwMode="auto">
          <a:xfrm flipH="1" flipV="1">
            <a:off x="8689247" y="5995900"/>
            <a:ext cx="16858" cy="100100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53" name="Straight Connector 652"/>
          <p:cNvCxnSpPr/>
          <p:nvPr/>
        </p:nvCxnSpPr>
        <p:spPr bwMode="auto">
          <a:xfrm flipV="1">
            <a:off x="488363" y="1707045"/>
            <a:ext cx="172421" cy="3508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656" name="TextBox 655"/>
          <p:cNvSpPr txBox="1"/>
          <p:nvPr/>
        </p:nvSpPr>
        <p:spPr>
          <a:xfrm>
            <a:off x="9489" y="1525887"/>
            <a:ext cx="5229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WE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25" name="Oval 324"/>
          <p:cNvSpPr/>
          <p:nvPr/>
        </p:nvSpPr>
        <p:spPr bwMode="auto">
          <a:xfrm>
            <a:off x="1146959" y="1680538"/>
            <a:ext cx="94648" cy="95013"/>
          </a:xfrm>
          <a:prstGeom prst="ellips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29" name="Oval 328"/>
          <p:cNvSpPr/>
          <p:nvPr/>
        </p:nvSpPr>
        <p:spPr bwMode="auto">
          <a:xfrm>
            <a:off x="1146749" y="1811939"/>
            <a:ext cx="94648" cy="95013"/>
          </a:xfrm>
          <a:prstGeom prst="ellips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30" name="Oval 329"/>
          <p:cNvSpPr/>
          <p:nvPr/>
        </p:nvSpPr>
        <p:spPr bwMode="auto">
          <a:xfrm>
            <a:off x="1145658" y="2798648"/>
            <a:ext cx="94648" cy="95013"/>
          </a:xfrm>
          <a:prstGeom prst="ellips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31" name="Oval 330"/>
          <p:cNvSpPr/>
          <p:nvPr/>
        </p:nvSpPr>
        <p:spPr bwMode="auto">
          <a:xfrm>
            <a:off x="1145214" y="3723974"/>
            <a:ext cx="94648" cy="95013"/>
          </a:xfrm>
          <a:prstGeom prst="ellips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36" name="TextBox 335"/>
          <p:cNvSpPr txBox="1"/>
          <p:nvPr/>
        </p:nvSpPr>
        <p:spPr>
          <a:xfrm>
            <a:off x="351246" y="5620480"/>
            <a:ext cx="209121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rPr>
              <a:t>Address Decoder</a:t>
            </a:r>
          </a:p>
        </p:txBody>
      </p:sp>
      <p:cxnSp>
        <p:nvCxnSpPr>
          <p:cNvPr id="337" name="Straight Arrow Connector 336"/>
          <p:cNvCxnSpPr/>
          <p:nvPr/>
        </p:nvCxnSpPr>
        <p:spPr bwMode="auto">
          <a:xfrm flipH="1">
            <a:off x="1377040" y="5306479"/>
            <a:ext cx="89886" cy="314001"/>
          </a:xfrm>
          <a:prstGeom prst="straightConnector1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353" name="Straight Arrow Connector 352"/>
          <p:cNvCxnSpPr/>
          <p:nvPr/>
        </p:nvCxnSpPr>
        <p:spPr bwMode="auto">
          <a:xfrm flipH="1">
            <a:off x="3303309" y="6043891"/>
            <a:ext cx="558639" cy="186599"/>
          </a:xfrm>
          <a:prstGeom prst="straightConnector1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354" name="TextBox 353"/>
          <p:cNvSpPr txBox="1"/>
          <p:nvPr/>
        </p:nvSpPr>
        <p:spPr>
          <a:xfrm>
            <a:off x="2029703" y="6143443"/>
            <a:ext cx="144283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rPr>
              <a:t>Multiplexer</a:t>
            </a:r>
          </a:p>
        </p:txBody>
      </p:sp>
    </p:spTree>
    <p:extLst>
      <p:ext uri="{BB962C8B-B14F-4D97-AF65-F5344CB8AC3E}">
        <p14:creationId xmlns:p14="http://schemas.microsoft.com/office/powerpoint/2010/main" val="3700782263"/>
      </p:ext>
    </p:extLst>
  </p:cSld>
  <p:clrMapOvr>
    <a:masterClrMapping/>
  </p:clrMapOvr>
  <p:transition/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D5541A-6E50-4E10-9A0D-0173EADF0A3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Sequential Logic Circuits</a:t>
            </a: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596F28-B373-4613-A3E5-37E376E1EE0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BEF67B4-941F-4736-A122-66E8AE1B4197}" type="slidenum">
              <a:rPr kumimoji="0" lang="en-US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55</a:t>
            </a:fld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67952736"/>
      </p:ext>
    </p:extLst>
  </p:cSld>
  <p:clrMapOvr>
    <a:masterClrMapping/>
  </p:clrMapOvr>
  <p:transition/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Sequential Logic Circuits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ea typeface="Cambria" charset="0"/>
                <a:cs typeface="Cambria" charset="0"/>
              </a:rPr>
              <a:t>We have looked at designs of circuit elements that can </a:t>
            </a:r>
            <a:r>
              <a:rPr lang="en-US" b="1" dirty="0">
                <a:solidFill>
                  <a:srgbClr val="0070C0"/>
                </a:solidFill>
                <a:ea typeface="Cambria" charset="0"/>
                <a:cs typeface="Cambria" charset="0"/>
              </a:rPr>
              <a:t>store information</a:t>
            </a:r>
          </a:p>
          <a:p>
            <a:r>
              <a:rPr lang="en-US" dirty="0">
                <a:ea typeface="Cambria" charset="0"/>
                <a:cs typeface="Cambria" charset="0"/>
              </a:rPr>
              <a:t>Now, we will use these elements to build circuits that </a:t>
            </a:r>
            <a:r>
              <a:rPr lang="en-US" b="1" dirty="0">
                <a:solidFill>
                  <a:srgbClr val="0070C0"/>
                </a:solidFill>
                <a:ea typeface="Cambria" charset="0"/>
                <a:cs typeface="Cambria" charset="0"/>
              </a:rPr>
              <a:t>remember</a:t>
            </a:r>
            <a:r>
              <a:rPr lang="en-US" dirty="0">
                <a:solidFill>
                  <a:srgbClr val="0070C0"/>
                </a:solidFill>
                <a:ea typeface="Cambria" charset="0"/>
                <a:cs typeface="Cambria" charset="0"/>
              </a:rPr>
              <a:t> </a:t>
            </a:r>
            <a:r>
              <a:rPr lang="en-US" dirty="0">
                <a:ea typeface="Cambria" charset="0"/>
                <a:cs typeface="Cambria" charset="0"/>
              </a:rPr>
              <a:t>past inputs</a:t>
            </a:r>
          </a:p>
          <a:p>
            <a:endParaRPr lang="en-US" dirty="0">
              <a:ea typeface="Cambria" charset="0"/>
              <a:cs typeface="Cambria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56</a:t>
            </a:fld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91740" y="2778298"/>
            <a:ext cx="2425148" cy="250598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71993" y="2778298"/>
            <a:ext cx="2082455" cy="2498946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1376362" y="6484178"/>
            <a:ext cx="6624638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50" b="0" i="1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https://</a:t>
            </a:r>
            <a:r>
              <a:rPr kumimoji="0" lang="en-US" sz="1050" b="0" i="1" u="none" strike="noStrike" kern="1200" cap="none" spc="0" normalizeH="0" baseline="0" noProof="0" dirty="0" err="1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www.easykeys.com</a:t>
            </a:r>
            <a:r>
              <a:rPr kumimoji="0" lang="en-US" sz="1050" b="0" i="1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/228_ESP_Combination_Lock.aspx</a:t>
            </a:r>
          </a:p>
        </p:txBody>
      </p:sp>
      <p:sp>
        <p:nvSpPr>
          <p:cNvPr id="9" name="Rectangle 8"/>
          <p:cNvSpPr/>
          <p:nvPr/>
        </p:nvSpPr>
        <p:spPr>
          <a:xfrm>
            <a:off x="1376362" y="6622677"/>
            <a:ext cx="6624638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50" b="0" i="1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https://</a:t>
            </a:r>
            <a:r>
              <a:rPr kumimoji="0" lang="en-US" sz="1050" b="0" i="1" u="none" strike="noStrike" kern="1200" cap="none" spc="0" normalizeH="0" baseline="0" noProof="0" dirty="0" err="1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www.fosmon.com</a:t>
            </a:r>
            <a:r>
              <a:rPr kumimoji="0" lang="en-US" sz="1050" b="0" i="1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/product/tsa-approved-lock-4-dial-combo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989954" y="5494293"/>
            <a:ext cx="3841116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rPr>
              <a:t>Sequential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rPr>
              <a:t>Opens depending on past inputs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57200" y="5487253"/>
            <a:ext cx="374391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rPr>
              <a:t>Combinational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rPr>
              <a:t>Only depends on current inputs</a:t>
            </a:r>
          </a:p>
        </p:txBody>
      </p:sp>
    </p:spTree>
    <p:extLst>
      <p:ext uri="{BB962C8B-B14F-4D97-AF65-F5344CB8AC3E}">
        <p14:creationId xmlns:p14="http://schemas.microsoft.com/office/powerpoint/2010/main" val="319667182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</p:bld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State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ea typeface="Cambria" charset="0"/>
                <a:cs typeface="Cambria" charset="0"/>
              </a:rPr>
              <a:t>In order for this lock to work, it has to keep track (</a:t>
            </a:r>
            <a:r>
              <a:rPr lang="en-US" b="1" dirty="0">
                <a:solidFill>
                  <a:srgbClr val="0070C0"/>
                </a:solidFill>
                <a:ea typeface="Cambria" charset="0"/>
                <a:cs typeface="Cambria" charset="0"/>
              </a:rPr>
              <a:t>remember</a:t>
            </a:r>
            <a:r>
              <a:rPr lang="en-US" dirty="0">
                <a:ea typeface="Cambria" charset="0"/>
                <a:cs typeface="Cambria" charset="0"/>
              </a:rPr>
              <a:t>) of the past events!</a:t>
            </a:r>
          </a:p>
          <a:p>
            <a:r>
              <a:rPr lang="en-US" dirty="0">
                <a:ea typeface="Cambria" charset="0"/>
                <a:cs typeface="Cambria" charset="0"/>
              </a:rPr>
              <a:t>If passcode is </a:t>
            </a:r>
            <a:r>
              <a:rPr lang="en-US" b="1" dirty="0">
                <a:ea typeface="Cambria" charset="0"/>
                <a:cs typeface="Cambria" charset="0"/>
              </a:rPr>
              <a:t>R13-L22-R3</a:t>
            </a:r>
            <a:r>
              <a:rPr lang="en-US" dirty="0">
                <a:ea typeface="Cambria" charset="0"/>
                <a:cs typeface="Cambria" charset="0"/>
              </a:rPr>
              <a:t>, sequence of </a:t>
            </a:r>
            <a:r>
              <a:rPr lang="en-US" b="1" dirty="0">
                <a:solidFill>
                  <a:srgbClr val="7030A0"/>
                </a:solidFill>
                <a:ea typeface="Cambria" charset="0"/>
                <a:cs typeface="Cambria" charset="0"/>
              </a:rPr>
              <a:t>states</a:t>
            </a:r>
            <a:r>
              <a:rPr lang="en-US" dirty="0">
                <a:ea typeface="Cambria" charset="0"/>
                <a:cs typeface="Cambria" charset="0"/>
              </a:rPr>
              <a:t> to unlock:</a:t>
            </a:r>
          </a:p>
          <a:p>
            <a:pPr marL="784225" lvl="1" indent="-457200">
              <a:buSzPct val="100000"/>
              <a:buFont typeface="+mj-lt"/>
              <a:buAutoNum type="alphaUcPeriod"/>
            </a:pPr>
            <a:r>
              <a:rPr lang="en-US" sz="2000" dirty="0">
                <a:ea typeface="Cambria" charset="0"/>
                <a:cs typeface="Cambria" charset="0"/>
              </a:rPr>
              <a:t>The lock is not open (locked), and no relevant operations have been performed</a:t>
            </a:r>
          </a:p>
          <a:p>
            <a:pPr marL="784225" lvl="1" indent="-457200">
              <a:buSzPct val="100000"/>
              <a:buFont typeface="+mj-lt"/>
              <a:buAutoNum type="alphaUcPeriod"/>
            </a:pPr>
            <a:r>
              <a:rPr lang="en-US" sz="2000" dirty="0">
                <a:ea typeface="Cambria" charset="0"/>
                <a:cs typeface="Cambria" charset="0"/>
              </a:rPr>
              <a:t>Locked but user has completed R13</a:t>
            </a:r>
          </a:p>
          <a:p>
            <a:pPr marL="784225" lvl="1" indent="-457200">
              <a:buSzPct val="100000"/>
              <a:buFont typeface="+mj-lt"/>
              <a:buAutoNum type="alphaUcPeriod"/>
            </a:pPr>
            <a:r>
              <a:rPr lang="en-US" sz="2000" dirty="0">
                <a:ea typeface="Cambria" charset="0"/>
                <a:cs typeface="Cambria" charset="0"/>
              </a:rPr>
              <a:t>Locked but user has completed R13-L22</a:t>
            </a:r>
          </a:p>
          <a:p>
            <a:pPr marL="784225" lvl="1" indent="-457200">
              <a:buSzPct val="100000"/>
              <a:buFont typeface="+mj-lt"/>
              <a:buAutoNum type="alphaUcPeriod"/>
            </a:pPr>
            <a:r>
              <a:rPr lang="en-US" sz="2000" dirty="0">
                <a:ea typeface="Cambria" charset="0"/>
                <a:cs typeface="Cambria" charset="0"/>
              </a:rPr>
              <a:t>Unlocked: user has completed R13-L22-R3</a:t>
            </a:r>
          </a:p>
          <a:p>
            <a:pPr marL="327025" lvl="1" indent="0">
              <a:buSzPct val="100000"/>
              <a:buNone/>
            </a:pPr>
            <a:endParaRPr lang="en-US" sz="2000" dirty="0">
              <a:ea typeface="Cambria" charset="0"/>
              <a:cs typeface="Cambria" charset="0"/>
            </a:endParaRPr>
          </a:p>
          <a:p>
            <a:pPr marL="327025" lvl="1" indent="0">
              <a:buSzPct val="100000"/>
              <a:buNone/>
            </a:pPr>
            <a:endParaRPr lang="en-US" sz="2000" dirty="0">
              <a:ea typeface="Cambria" charset="0"/>
              <a:cs typeface="Cambria" charset="0"/>
            </a:endParaRPr>
          </a:p>
          <a:p>
            <a:pPr marL="457200" indent="-457200">
              <a:buSzPct val="70000"/>
            </a:pPr>
            <a:r>
              <a:rPr lang="en-US" dirty="0">
                <a:ea typeface="Cambria" charset="0"/>
                <a:cs typeface="Cambria" charset="0"/>
              </a:rPr>
              <a:t>The </a:t>
            </a:r>
            <a:r>
              <a:rPr lang="en-US" b="1" dirty="0">
                <a:solidFill>
                  <a:srgbClr val="7030A0"/>
                </a:solidFill>
                <a:ea typeface="Cambria" charset="0"/>
                <a:cs typeface="Cambria" charset="0"/>
              </a:rPr>
              <a:t>state</a:t>
            </a:r>
            <a:r>
              <a:rPr lang="en-US" dirty="0">
                <a:solidFill>
                  <a:srgbClr val="7030A0"/>
                </a:solidFill>
                <a:ea typeface="Cambria" charset="0"/>
                <a:cs typeface="Cambria" charset="0"/>
              </a:rPr>
              <a:t> </a:t>
            </a:r>
            <a:r>
              <a:rPr lang="en-US" dirty="0">
                <a:ea typeface="Cambria" charset="0"/>
                <a:cs typeface="Cambria" charset="0"/>
              </a:rPr>
              <a:t>of a system is a snapshot of all relevant elements of the system at the moment of the snapshot</a:t>
            </a:r>
          </a:p>
          <a:p>
            <a:pPr marL="784225" lvl="1" indent="-457200">
              <a:buSzPct val="70000"/>
            </a:pPr>
            <a:r>
              <a:rPr lang="en-US" sz="2000" dirty="0">
                <a:ea typeface="Cambria" charset="0"/>
                <a:cs typeface="Cambria" charset="0"/>
              </a:rPr>
              <a:t>To open the lock, </a:t>
            </a:r>
            <a:r>
              <a:rPr lang="en-US" sz="2000" b="1" dirty="0">
                <a:solidFill>
                  <a:schemeClr val="accent6"/>
                </a:solidFill>
                <a:ea typeface="Cambria" charset="0"/>
                <a:cs typeface="Cambria" charset="0"/>
              </a:rPr>
              <a:t>states A-D must be completed in order</a:t>
            </a:r>
          </a:p>
          <a:p>
            <a:pPr marL="784225" lvl="1" indent="-457200">
              <a:buSzPct val="70000"/>
            </a:pPr>
            <a:r>
              <a:rPr lang="en-US" sz="2000" dirty="0">
                <a:ea typeface="Cambria" charset="0"/>
                <a:cs typeface="Cambria" charset="0"/>
              </a:rPr>
              <a:t>If anything else happens (e.g., L5), lock </a:t>
            </a:r>
            <a:r>
              <a:rPr lang="en-US" sz="2000" b="1" dirty="0">
                <a:solidFill>
                  <a:srgbClr val="0070C0"/>
                </a:solidFill>
                <a:ea typeface="Cambria" charset="0"/>
                <a:cs typeface="Cambria" charset="0"/>
              </a:rPr>
              <a:t>returns</a:t>
            </a:r>
            <a:r>
              <a:rPr lang="en-US" sz="2000" dirty="0">
                <a:solidFill>
                  <a:srgbClr val="0070C0"/>
                </a:solidFill>
                <a:ea typeface="Cambria" charset="0"/>
                <a:cs typeface="Cambria" charset="0"/>
              </a:rPr>
              <a:t> </a:t>
            </a:r>
            <a:r>
              <a:rPr lang="en-US" sz="2000" dirty="0">
                <a:ea typeface="Cambria" charset="0"/>
                <a:cs typeface="Cambria" charset="0"/>
              </a:rPr>
              <a:t>to state A</a:t>
            </a:r>
          </a:p>
          <a:p>
            <a:pPr marL="457200" indent="-457200">
              <a:buSzPct val="100000"/>
              <a:buFont typeface="+mj-lt"/>
              <a:buAutoNum type="arabicPeriod"/>
            </a:pPr>
            <a:endParaRPr lang="en-US" sz="2000" dirty="0">
              <a:ea typeface="Cambria" charset="0"/>
              <a:cs typeface="Cambria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57</a:t>
            </a:fld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18852" y="2680252"/>
            <a:ext cx="2001933" cy="20686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195010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uiExpand="1" build="p"/>
    </p:bld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AED331-1C8B-A448-82F4-D3125E9EB9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State Diagram of Our Sequential Lock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6BF4175-16E4-D94F-9454-79AD59632EC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Completely describes the operation of the sequential lock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sz="1200" dirty="0"/>
          </a:p>
          <a:p>
            <a:r>
              <a:rPr lang="en-US" dirty="0"/>
              <a:t>We will understand “state diagrams” fully later today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2B7DBBD-A3C7-E846-9344-29A53708207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3FCFE49-F7D8-9F40-A47B-CD8F660E719E}" type="slidenum">
              <a:rPr lang="en-US" smtClean="0"/>
              <a:pPr/>
              <a:t>58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996945D-1FB7-8544-8225-25EE9446242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09750" y="1480380"/>
            <a:ext cx="5029424" cy="4537033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CF25563E-4069-954C-AC4F-49EF5D82F134}"/>
              </a:ext>
            </a:extLst>
          </p:cNvPr>
          <p:cNvSpPr txBox="1"/>
          <p:nvPr/>
        </p:nvSpPr>
        <p:spPr>
          <a:xfrm>
            <a:off x="228600" y="6611779"/>
            <a:ext cx="498085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Image source: </a:t>
            </a:r>
            <a:r>
              <a:rPr lang="en-US" sz="1000" dirty="0" err="1"/>
              <a:t>Patt</a:t>
            </a:r>
            <a:r>
              <a:rPr lang="en-US" sz="1000" dirty="0"/>
              <a:t> and Patel, “Introduction to Computing Systems”, 2</a:t>
            </a:r>
            <a:r>
              <a:rPr lang="en-US" sz="1000" baseline="30000" dirty="0"/>
              <a:t>nd</a:t>
            </a:r>
            <a:r>
              <a:rPr lang="en-US" sz="1000" dirty="0"/>
              <a:t> ed., page 76.</a:t>
            </a:r>
          </a:p>
        </p:txBody>
      </p:sp>
    </p:spTree>
    <p:extLst>
      <p:ext uri="{BB962C8B-B14F-4D97-AF65-F5344CB8AC3E}">
        <p14:creationId xmlns:p14="http://schemas.microsoft.com/office/powerpoint/2010/main" val="299740402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Another Simple Example of State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/>
              <a:t>A standard Swiss traffic light has </a:t>
            </a:r>
            <a:r>
              <a:rPr lang="en-US" sz="2800" b="1" dirty="0">
                <a:solidFill>
                  <a:srgbClr val="0070C0"/>
                </a:solidFill>
              </a:rPr>
              <a:t>4 states</a:t>
            </a:r>
          </a:p>
          <a:p>
            <a:pPr marL="784225" lvl="1" indent="-457200">
              <a:buSzPct val="100000"/>
              <a:buFont typeface="+mj-lt"/>
              <a:buAutoNum type="alphaUcPeriod"/>
            </a:pPr>
            <a:r>
              <a:rPr lang="en-US" sz="2400" dirty="0"/>
              <a:t>Green</a:t>
            </a:r>
          </a:p>
          <a:p>
            <a:pPr marL="784225" lvl="1" indent="-457200">
              <a:buSzPct val="100000"/>
              <a:buFont typeface="+mj-lt"/>
              <a:buAutoNum type="alphaUcPeriod"/>
            </a:pPr>
            <a:r>
              <a:rPr lang="en-US" sz="2400" dirty="0"/>
              <a:t>Yellow</a:t>
            </a:r>
          </a:p>
          <a:p>
            <a:pPr marL="784225" lvl="1" indent="-457200">
              <a:buSzPct val="100000"/>
              <a:buFont typeface="+mj-lt"/>
              <a:buAutoNum type="alphaUcPeriod"/>
            </a:pPr>
            <a:r>
              <a:rPr lang="en-US" sz="2400" dirty="0"/>
              <a:t>Red</a:t>
            </a:r>
          </a:p>
          <a:p>
            <a:pPr marL="784225" lvl="1" indent="-457200">
              <a:buSzPct val="100000"/>
              <a:buFont typeface="+mj-lt"/>
              <a:buAutoNum type="alphaUcPeriod"/>
            </a:pPr>
            <a:r>
              <a:rPr lang="en-US" sz="2400" dirty="0"/>
              <a:t>Red and Yellow</a:t>
            </a:r>
          </a:p>
          <a:p>
            <a:pPr marL="784225" lvl="1" indent="-457200">
              <a:buSzPct val="100000"/>
              <a:buFont typeface="+mj-lt"/>
              <a:buAutoNum type="alphaUcPeriod"/>
            </a:pPr>
            <a:endParaRPr lang="en-US" sz="2400" dirty="0"/>
          </a:p>
          <a:p>
            <a:pPr marL="784225" lvl="1" indent="-457200">
              <a:buSzPct val="100000"/>
              <a:buFont typeface="+mj-lt"/>
              <a:buAutoNum type="alphaUcPeriod"/>
            </a:pPr>
            <a:endParaRPr lang="en-US" sz="2400" dirty="0"/>
          </a:p>
          <a:p>
            <a:pPr>
              <a:buSzPct val="70000"/>
            </a:pPr>
            <a:r>
              <a:rPr lang="en-US" sz="2600" dirty="0"/>
              <a:t>The sequence of these states are always as follows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59</a:t>
            </a:fld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5" name="Rounded Rectangle 4"/>
          <p:cNvSpPr/>
          <p:nvPr/>
        </p:nvSpPr>
        <p:spPr bwMode="auto">
          <a:xfrm>
            <a:off x="4038600" y="1600200"/>
            <a:ext cx="914400" cy="2279650"/>
          </a:xfrm>
          <a:prstGeom prst="roundRect">
            <a:avLst/>
          </a:prstGeom>
          <a:solidFill>
            <a:schemeClr val="tx1">
              <a:lumMod val="65000"/>
              <a:lumOff val="3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6" name="Oval 5"/>
          <p:cNvSpPr/>
          <p:nvPr/>
        </p:nvSpPr>
        <p:spPr bwMode="auto">
          <a:xfrm>
            <a:off x="4162022" y="1701084"/>
            <a:ext cx="667555" cy="666482"/>
          </a:xfrm>
          <a:prstGeom prst="ellipse">
            <a:avLst/>
          </a:prstGeom>
          <a:solidFill>
            <a:srgbClr val="FF0000">
              <a:alpha val="10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7" name="Oval 6"/>
          <p:cNvSpPr/>
          <p:nvPr/>
        </p:nvSpPr>
        <p:spPr bwMode="auto">
          <a:xfrm>
            <a:off x="4162021" y="2418903"/>
            <a:ext cx="667555" cy="666482"/>
          </a:xfrm>
          <a:prstGeom prst="ellipse">
            <a:avLst/>
          </a:prstGeom>
          <a:solidFill>
            <a:srgbClr val="FFFF00">
              <a:alpha val="10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8" name="Oval 7"/>
          <p:cNvSpPr/>
          <p:nvPr/>
        </p:nvSpPr>
        <p:spPr bwMode="auto">
          <a:xfrm>
            <a:off x="4162020" y="3136722"/>
            <a:ext cx="667555" cy="666482"/>
          </a:xfrm>
          <a:prstGeom prst="ellipse">
            <a:avLst/>
          </a:prstGeom>
          <a:solidFill>
            <a:srgbClr val="00B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9" name="Rounded Rectangle 8"/>
          <p:cNvSpPr/>
          <p:nvPr/>
        </p:nvSpPr>
        <p:spPr bwMode="auto">
          <a:xfrm>
            <a:off x="5209972" y="1600200"/>
            <a:ext cx="914400" cy="2279650"/>
          </a:xfrm>
          <a:prstGeom prst="roundRect">
            <a:avLst/>
          </a:prstGeom>
          <a:solidFill>
            <a:schemeClr val="tx1">
              <a:lumMod val="65000"/>
              <a:lumOff val="3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0" name="Oval 9"/>
          <p:cNvSpPr/>
          <p:nvPr/>
        </p:nvSpPr>
        <p:spPr bwMode="auto">
          <a:xfrm>
            <a:off x="5333394" y="1701084"/>
            <a:ext cx="667555" cy="666482"/>
          </a:xfrm>
          <a:prstGeom prst="ellipse">
            <a:avLst/>
          </a:prstGeom>
          <a:solidFill>
            <a:srgbClr val="FF0000">
              <a:alpha val="10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1" name="Oval 10"/>
          <p:cNvSpPr/>
          <p:nvPr/>
        </p:nvSpPr>
        <p:spPr bwMode="auto">
          <a:xfrm>
            <a:off x="5333393" y="2418903"/>
            <a:ext cx="667555" cy="666482"/>
          </a:xfrm>
          <a:prstGeom prst="ellipse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2" name="Oval 11"/>
          <p:cNvSpPr/>
          <p:nvPr/>
        </p:nvSpPr>
        <p:spPr bwMode="auto">
          <a:xfrm>
            <a:off x="5333392" y="3136722"/>
            <a:ext cx="667555" cy="666482"/>
          </a:xfrm>
          <a:prstGeom prst="ellipse">
            <a:avLst/>
          </a:prstGeom>
          <a:solidFill>
            <a:srgbClr val="00B050">
              <a:alpha val="10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3" name="Rounded Rectangle 12"/>
          <p:cNvSpPr/>
          <p:nvPr/>
        </p:nvSpPr>
        <p:spPr bwMode="auto">
          <a:xfrm>
            <a:off x="6381344" y="1600200"/>
            <a:ext cx="914400" cy="2279650"/>
          </a:xfrm>
          <a:prstGeom prst="roundRect">
            <a:avLst/>
          </a:prstGeom>
          <a:solidFill>
            <a:schemeClr val="tx1">
              <a:lumMod val="65000"/>
              <a:lumOff val="3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4" name="Oval 13"/>
          <p:cNvSpPr/>
          <p:nvPr/>
        </p:nvSpPr>
        <p:spPr bwMode="auto">
          <a:xfrm>
            <a:off x="6504766" y="1701084"/>
            <a:ext cx="667555" cy="666482"/>
          </a:xfrm>
          <a:prstGeom prst="ellipse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5" name="Oval 14"/>
          <p:cNvSpPr/>
          <p:nvPr/>
        </p:nvSpPr>
        <p:spPr bwMode="auto">
          <a:xfrm>
            <a:off x="6504765" y="2418903"/>
            <a:ext cx="667555" cy="666482"/>
          </a:xfrm>
          <a:prstGeom prst="ellipse">
            <a:avLst/>
          </a:prstGeom>
          <a:solidFill>
            <a:srgbClr val="FFFF00">
              <a:alpha val="10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6" name="Oval 15"/>
          <p:cNvSpPr/>
          <p:nvPr/>
        </p:nvSpPr>
        <p:spPr bwMode="auto">
          <a:xfrm>
            <a:off x="6504764" y="3136722"/>
            <a:ext cx="667555" cy="666482"/>
          </a:xfrm>
          <a:prstGeom prst="ellipse">
            <a:avLst/>
          </a:prstGeom>
          <a:solidFill>
            <a:srgbClr val="00B050">
              <a:alpha val="10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7" name="Rounded Rectangle 16"/>
          <p:cNvSpPr/>
          <p:nvPr/>
        </p:nvSpPr>
        <p:spPr bwMode="auto">
          <a:xfrm>
            <a:off x="7567410" y="1600200"/>
            <a:ext cx="914400" cy="2279650"/>
          </a:xfrm>
          <a:prstGeom prst="roundRect">
            <a:avLst/>
          </a:prstGeom>
          <a:solidFill>
            <a:schemeClr val="tx1">
              <a:lumMod val="65000"/>
              <a:lumOff val="3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8" name="Oval 17"/>
          <p:cNvSpPr/>
          <p:nvPr/>
        </p:nvSpPr>
        <p:spPr bwMode="auto">
          <a:xfrm>
            <a:off x="7690832" y="1701084"/>
            <a:ext cx="667555" cy="666482"/>
          </a:xfrm>
          <a:prstGeom prst="ellipse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9" name="Oval 18"/>
          <p:cNvSpPr/>
          <p:nvPr/>
        </p:nvSpPr>
        <p:spPr bwMode="auto">
          <a:xfrm>
            <a:off x="7690831" y="2418903"/>
            <a:ext cx="667555" cy="666482"/>
          </a:xfrm>
          <a:prstGeom prst="ellipse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0" name="Oval 19"/>
          <p:cNvSpPr/>
          <p:nvPr/>
        </p:nvSpPr>
        <p:spPr bwMode="auto">
          <a:xfrm>
            <a:off x="7690830" y="3136722"/>
            <a:ext cx="667555" cy="666482"/>
          </a:xfrm>
          <a:prstGeom prst="ellipse">
            <a:avLst/>
          </a:prstGeom>
          <a:solidFill>
            <a:srgbClr val="00B050">
              <a:alpha val="10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1" name="Oval 20"/>
          <p:cNvSpPr/>
          <p:nvPr/>
        </p:nvSpPr>
        <p:spPr bwMode="auto">
          <a:xfrm>
            <a:off x="942976" y="5211693"/>
            <a:ext cx="1219200" cy="1143000"/>
          </a:xfrm>
          <a:prstGeom prst="ellips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35742A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rPr>
              <a:t>A</a:t>
            </a:r>
          </a:p>
        </p:txBody>
      </p:sp>
      <p:sp>
        <p:nvSpPr>
          <p:cNvPr id="22" name="Oval 21"/>
          <p:cNvSpPr/>
          <p:nvPr/>
        </p:nvSpPr>
        <p:spPr bwMode="auto">
          <a:xfrm>
            <a:off x="2886076" y="5211693"/>
            <a:ext cx="1219200" cy="1143000"/>
          </a:xfrm>
          <a:prstGeom prst="ellips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35742A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B</a:t>
            </a:r>
          </a:p>
        </p:txBody>
      </p:sp>
      <p:sp>
        <p:nvSpPr>
          <p:cNvPr id="23" name="Oval 22"/>
          <p:cNvSpPr/>
          <p:nvPr/>
        </p:nvSpPr>
        <p:spPr bwMode="auto">
          <a:xfrm>
            <a:off x="4833938" y="5211693"/>
            <a:ext cx="1219200" cy="1143000"/>
          </a:xfrm>
          <a:prstGeom prst="ellips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35742A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C</a:t>
            </a:r>
          </a:p>
        </p:txBody>
      </p:sp>
      <p:sp>
        <p:nvSpPr>
          <p:cNvPr id="24" name="Oval 23"/>
          <p:cNvSpPr/>
          <p:nvPr/>
        </p:nvSpPr>
        <p:spPr bwMode="auto">
          <a:xfrm>
            <a:off x="6781800" y="5211693"/>
            <a:ext cx="1219200" cy="1143000"/>
          </a:xfrm>
          <a:prstGeom prst="ellips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>
                <a:ln>
                  <a:noFill/>
                </a:ln>
                <a:solidFill>
                  <a:srgbClr val="35742A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D</a:t>
            </a:r>
            <a:endParaRPr kumimoji="0" lang="en-US" sz="3200" b="1" i="0" u="none" strike="noStrike" kern="1200" cap="none" spc="0" normalizeH="0" baseline="0" noProof="0" dirty="0">
              <a:ln>
                <a:noFill/>
              </a:ln>
              <a:solidFill>
                <a:srgbClr val="35742A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27" name="Curved Connector 26"/>
          <p:cNvCxnSpPr>
            <a:stCxn id="21" idx="7"/>
            <a:endCxn id="22" idx="1"/>
          </p:cNvCxnSpPr>
          <p:nvPr/>
        </p:nvCxnSpPr>
        <p:spPr bwMode="auto">
          <a:xfrm rot="5400000" flipH="1" flipV="1">
            <a:off x="2524126" y="4838583"/>
            <a:ext cx="12700" cy="1080996"/>
          </a:xfrm>
          <a:prstGeom prst="curvedConnector3">
            <a:avLst>
              <a:gd name="adj1" fmla="val 1657142"/>
            </a:avLst>
          </a:prstGeom>
          <a:solidFill>
            <a:srgbClr val="C0C0C0"/>
          </a:solidFill>
          <a:ln w="666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31" name="Curved Connector 30"/>
          <p:cNvCxnSpPr/>
          <p:nvPr/>
        </p:nvCxnSpPr>
        <p:spPr bwMode="auto">
          <a:xfrm rot="5400000" flipH="1" flipV="1">
            <a:off x="4475372" y="4844933"/>
            <a:ext cx="12700" cy="1080996"/>
          </a:xfrm>
          <a:prstGeom prst="curvedConnector3">
            <a:avLst>
              <a:gd name="adj1" fmla="val 1657142"/>
            </a:avLst>
          </a:prstGeom>
          <a:solidFill>
            <a:srgbClr val="C0C0C0"/>
          </a:solidFill>
          <a:ln w="666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32" name="Curved Connector 31"/>
          <p:cNvCxnSpPr/>
          <p:nvPr/>
        </p:nvCxnSpPr>
        <p:spPr bwMode="auto">
          <a:xfrm rot="5400000" flipH="1" flipV="1">
            <a:off x="6434888" y="4851283"/>
            <a:ext cx="12700" cy="1080996"/>
          </a:xfrm>
          <a:prstGeom prst="curvedConnector3">
            <a:avLst>
              <a:gd name="adj1" fmla="val 1657142"/>
            </a:avLst>
          </a:prstGeom>
          <a:solidFill>
            <a:srgbClr val="C0C0C0"/>
          </a:solidFill>
          <a:ln w="666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33" name="Curved Connector 32"/>
          <p:cNvCxnSpPr>
            <a:stCxn id="24" idx="0"/>
            <a:endCxn id="21" idx="0"/>
          </p:cNvCxnSpPr>
          <p:nvPr/>
        </p:nvCxnSpPr>
        <p:spPr bwMode="auto">
          <a:xfrm rot="16200000" flipV="1">
            <a:off x="4471988" y="2292281"/>
            <a:ext cx="12700" cy="5838824"/>
          </a:xfrm>
          <a:prstGeom prst="curvedConnector3">
            <a:avLst>
              <a:gd name="adj1" fmla="val 3886953"/>
            </a:avLst>
          </a:prstGeom>
          <a:solidFill>
            <a:srgbClr val="C0C0C0"/>
          </a:solidFill>
          <a:ln w="666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233830086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401A55-FD79-CC49-AC49-E1BE983CB7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Extra Assignment 2: </a:t>
            </a:r>
            <a:r>
              <a:rPr lang="en-US" dirty="0"/>
              <a:t>Moore’s Law (II)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176DE0A-2252-914B-BB94-3FF62B0FDDB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14400"/>
            <a:ext cx="8610600" cy="5193723"/>
          </a:xfrm>
        </p:spPr>
        <p:txBody>
          <a:bodyPr/>
          <a:lstStyle/>
          <a:p>
            <a:r>
              <a:rPr lang="en-US" b="1" dirty="0">
                <a:solidFill>
                  <a:srgbClr val="0000FF"/>
                </a:solidFill>
              </a:rPr>
              <a:t>Guidelines on how to review papers critically</a:t>
            </a:r>
          </a:p>
          <a:p>
            <a:endParaRPr lang="en-US" dirty="0"/>
          </a:p>
          <a:p>
            <a:pPr lvl="1"/>
            <a:r>
              <a:rPr lang="en-US" dirty="0">
                <a:solidFill>
                  <a:srgbClr val="FF0000"/>
                </a:solidFill>
              </a:rPr>
              <a:t>Guideline slides</a:t>
            </a:r>
            <a:r>
              <a:rPr lang="en-US" dirty="0"/>
              <a:t>: </a:t>
            </a:r>
            <a:r>
              <a:rPr lang="en-US" dirty="0">
                <a:hlinkClick r:id="rId2" tooltip="onur-comparch-f17-how-to-do-the-paper-reviews.pdf (58.5 KB)"/>
              </a:rPr>
              <a:t>pdf</a:t>
            </a:r>
            <a:r>
              <a:rPr lang="en-US" dirty="0"/>
              <a:t> </a:t>
            </a:r>
            <a:r>
              <a:rPr lang="en-US" dirty="0">
                <a:hlinkClick r:id="rId3" tooltip="onur-comparch-f17-how-to-do-the-paper-reviews.ppt (224.5 KB)"/>
              </a:rPr>
              <a:t>ppt</a:t>
            </a:r>
            <a:endParaRPr lang="en-US" dirty="0"/>
          </a:p>
          <a:p>
            <a:pPr lvl="1"/>
            <a:r>
              <a:rPr lang="en-US" dirty="0">
                <a:solidFill>
                  <a:srgbClr val="FF0000"/>
                </a:solidFill>
              </a:rPr>
              <a:t>Video:</a:t>
            </a:r>
            <a:r>
              <a:rPr lang="en-US" dirty="0"/>
              <a:t> </a:t>
            </a:r>
            <a:r>
              <a:rPr lang="en-US" dirty="0">
                <a:hlinkClick r:id="rId4"/>
              </a:rPr>
              <a:t>https://www.youtube.com/watch?v=tOL6FANAJ8c</a:t>
            </a:r>
            <a:r>
              <a:rPr lang="en-US" dirty="0"/>
              <a:t> </a:t>
            </a:r>
          </a:p>
          <a:p>
            <a:pPr lvl="1"/>
            <a:endParaRPr lang="en-US" dirty="0"/>
          </a:p>
          <a:p>
            <a:pPr lvl="1"/>
            <a:r>
              <a:rPr lang="en-US" dirty="0"/>
              <a:t>Example reviews on “Main Memory Scaling: Challenges and Solution Directions” </a:t>
            </a:r>
            <a:r>
              <a:rPr lang="en-US" dirty="0">
                <a:hlinkClick r:id="rId5" tooltip="https://people.inf.ethz.ch/omutlu/pub/main-memory-scaling_springer15.pdf"/>
              </a:rPr>
              <a:t>(link to the paper)</a:t>
            </a:r>
            <a:endParaRPr lang="en-US" dirty="0"/>
          </a:p>
          <a:p>
            <a:pPr lvl="2"/>
            <a:r>
              <a:rPr lang="en-US" dirty="0">
                <a:hlinkClick r:id="rId6" tooltip="review-chapter.pdf (16.7 KB)"/>
              </a:rPr>
              <a:t>Review 1</a:t>
            </a:r>
            <a:endParaRPr lang="en-US" dirty="0"/>
          </a:p>
          <a:p>
            <a:pPr lvl="2"/>
            <a:r>
              <a:rPr lang="en-US" dirty="0">
                <a:hlinkClick r:id="rId7" tooltip="review-chapter-2.pdf (16.1 KB)"/>
              </a:rPr>
              <a:t>Review 2</a:t>
            </a:r>
            <a:endParaRPr lang="en-US" dirty="0"/>
          </a:p>
          <a:p>
            <a:pPr lvl="2"/>
            <a:endParaRPr lang="en-US" dirty="0"/>
          </a:p>
          <a:p>
            <a:pPr lvl="1"/>
            <a:r>
              <a:rPr lang="en-US" dirty="0"/>
              <a:t>Example review on “Staged memory scheduling: Achieving high performance and scalability in heterogeneous systems” </a:t>
            </a:r>
            <a:r>
              <a:rPr lang="en-US" dirty="0">
                <a:hlinkClick r:id="rId8" tooltip="https://people.inf.ethz.ch/omutlu/pub/staged-memory-scheduling_isca12.pdf"/>
              </a:rPr>
              <a:t>(link to the paper)</a:t>
            </a:r>
            <a:endParaRPr lang="en-US" dirty="0"/>
          </a:p>
          <a:p>
            <a:pPr lvl="2"/>
            <a:r>
              <a:rPr lang="en-US" dirty="0">
                <a:hlinkClick r:id="rId9" tooltip="review-sms.pdf (16.1 KB)"/>
              </a:rPr>
              <a:t>Review 1</a:t>
            </a:r>
            <a:endParaRPr lang="en-US" dirty="0"/>
          </a:p>
          <a:p>
            <a:pPr lvl="1"/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C357886-5517-F547-AA72-70E057C879E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53646595"/>
      </p:ext>
    </p:extLst>
  </p:cSld>
  <p:clrMapOvr>
    <a:masterClrMapping/>
  </p:clrMapOvr>
  <p:transition/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Changing State: The Notion of Clock (I)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2819400"/>
            <a:ext cx="8610600" cy="3267297"/>
          </a:xfrm>
        </p:spPr>
        <p:txBody>
          <a:bodyPr/>
          <a:lstStyle/>
          <a:p>
            <a:r>
              <a:rPr lang="en-US" dirty="0">
                <a:ea typeface="Cambria" charset="0"/>
                <a:cs typeface="Cambria" charset="0"/>
              </a:rPr>
              <a:t>When should the light change from one state to another?</a:t>
            </a:r>
          </a:p>
          <a:p>
            <a:r>
              <a:rPr lang="en-US" dirty="0">
                <a:ea typeface="Cambria" charset="0"/>
                <a:cs typeface="Cambria" charset="0"/>
              </a:rPr>
              <a:t>We need a </a:t>
            </a:r>
            <a:r>
              <a:rPr lang="en-US" b="1" dirty="0">
                <a:solidFill>
                  <a:srgbClr val="7030A0"/>
                </a:solidFill>
                <a:ea typeface="Cambria" charset="0"/>
                <a:cs typeface="Cambria" charset="0"/>
              </a:rPr>
              <a:t>clock</a:t>
            </a:r>
            <a:r>
              <a:rPr lang="en-US" dirty="0">
                <a:solidFill>
                  <a:srgbClr val="7030A0"/>
                </a:solidFill>
                <a:ea typeface="Cambria" charset="0"/>
                <a:cs typeface="Cambria" charset="0"/>
              </a:rPr>
              <a:t> </a:t>
            </a:r>
            <a:r>
              <a:rPr lang="en-US" dirty="0">
                <a:ea typeface="Cambria" charset="0"/>
                <a:cs typeface="Cambria" charset="0"/>
              </a:rPr>
              <a:t>to dictate when to change state</a:t>
            </a:r>
          </a:p>
          <a:p>
            <a:pPr lvl="1"/>
            <a:r>
              <a:rPr lang="en-US" dirty="0">
                <a:ea typeface="Cambria" charset="0"/>
                <a:cs typeface="Cambria" charset="0"/>
              </a:rPr>
              <a:t>Clock signal alternates between 0 &amp; 1</a:t>
            </a:r>
          </a:p>
          <a:p>
            <a:endParaRPr lang="en-US" dirty="0">
              <a:ea typeface="Cambria" charset="0"/>
              <a:cs typeface="Cambria" charset="0"/>
            </a:endParaRPr>
          </a:p>
          <a:p>
            <a:pPr marL="0" indent="0">
              <a:buNone/>
            </a:pPr>
            <a:endParaRPr lang="en-US" dirty="0">
              <a:ea typeface="Cambria" charset="0"/>
              <a:cs typeface="Cambria" charset="0"/>
            </a:endParaRPr>
          </a:p>
          <a:p>
            <a:r>
              <a:rPr lang="en-US" dirty="0">
                <a:ea typeface="Cambria" charset="0"/>
                <a:cs typeface="Cambria" charset="0"/>
              </a:rPr>
              <a:t>At the start of a clock cycle (        ), system state changes</a:t>
            </a:r>
          </a:p>
          <a:p>
            <a:pPr lvl="1"/>
            <a:r>
              <a:rPr lang="en-US" sz="2000" dirty="0">
                <a:ea typeface="Cambria" charset="0"/>
                <a:cs typeface="Cambria" charset="0"/>
              </a:rPr>
              <a:t>During a clock cycle, the state stays constant</a:t>
            </a:r>
          </a:p>
          <a:p>
            <a:pPr lvl="1"/>
            <a:r>
              <a:rPr lang="en-US" sz="2000" dirty="0">
                <a:ea typeface="Cambria" charset="0"/>
                <a:cs typeface="Cambria" charset="0"/>
              </a:rPr>
              <a:t>In this traffic light example, we are assuming the traffic light stays in each state an equal amount of time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60</a:t>
            </a:fld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5" name="Oval 4"/>
          <p:cNvSpPr/>
          <p:nvPr/>
        </p:nvSpPr>
        <p:spPr bwMode="auto">
          <a:xfrm>
            <a:off x="1019176" y="1600200"/>
            <a:ext cx="1219200" cy="1143000"/>
          </a:xfrm>
          <a:prstGeom prst="ellips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35742A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rPr>
              <a:t>A</a:t>
            </a:r>
          </a:p>
        </p:txBody>
      </p:sp>
      <p:sp>
        <p:nvSpPr>
          <p:cNvPr id="6" name="Oval 5"/>
          <p:cNvSpPr/>
          <p:nvPr/>
        </p:nvSpPr>
        <p:spPr bwMode="auto">
          <a:xfrm>
            <a:off x="2962276" y="1600200"/>
            <a:ext cx="1219200" cy="1143000"/>
          </a:xfrm>
          <a:prstGeom prst="ellips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35742A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B</a:t>
            </a:r>
          </a:p>
        </p:txBody>
      </p:sp>
      <p:sp>
        <p:nvSpPr>
          <p:cNvPr id="7" name="Oval 6"/>
          <p:cNvSpPr/>
          <p:nvPr/>
        </p:nvSpPr>
        <p:spPr bwMode="auto">
          <a:xfrm>
            <a:off x="4910138" y="1600200"/>
            <a:ext cx="1219200" cy="1143000"/>
          </a:xfrm>
          <a:prstGeom prst="ellips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35742A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C</a:t>
            </a:r>
          </a:p>
        </p:txBody>
      </p:sp>
      <p:sp>
        <p:nvSpPr>
          <p:cNvPr id="8" name="Oval 7"/>
          <p:cNvSpPr/>
          <p:nvPr/>
        </p:nvSpPr>
        <p:spPr bwMode="auto">
          <a:xfrm>
            <a:off x="6858000" y="1600200"/>
            <a:ext cx="1219200" cy="1143000"/>
          </a:xfrm>
          <a:prstGeom prst="ellips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>
                <a:ln>
                  <a:noFill/>
                </a:ln>
                <a:solidFill>
                  <a:srgbClr val="35742A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D</a:t>
            </a:r>
            <a:endParaRPr kumimoji="0" lang="en-US" sz="3200" b="1" i="0" u="none" strike="noStrike" kern="1200" cap="none" spc="0" normalizeH="0" baseline="0" noProof="0" dirty="0">
              <a:ln>
                <a:noFill/>
              </a:ln>
              <a:solidFill>
                <a:srgbClr val="35742A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9" name="Curved Connector 8"/>
          <p:cNvCxnSpPr/>
          <p:nvPr/>
        </p:nvCxnSpPr>
        <p:spPr bwMode="auto">
          <a:xfrm rot="5400000" flipH="1" flipV="1">
            <a:off x="2600326" y="1227090"/>
            <a:ext cx="12700" cy="1080996"/>
          </a:xfrm>
          <a:prstGeom prst="curvedConnector3">
            <a:avLst>
              <a:gd name="adj1" fmla="val 1657142"/>
            </a:avLst>
          </a:prstGeom>
          <a:solidFill>
            <a:srgbClr val="C0C0C0"/>
          </a:solidFill>
          <a:ln w="666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0" name="Curved Connector 9"/>
          <p:cNvCxnSpPr/>
          <p:nvPr/>
        </p:nvCxnSpPr>
        <p:spPr bwMode="auto">
          <a:xfrm rot="5400000" flipH="1" flipV="1">
            <a:off x="4551572" y="1233440"/>
            <a:ext cx="12700" cy="1080996"/>
          </a:xfrm>
          <a:prstGeom prst="curvedConnector3">
            <a:avLst>
              <a:gd name="adj1" fmla="val 1657142"/>
            </a:avLst>
          </a:prstGeom>
          <a:solidFill>
            <a:srgbClr val="C0C0C0"/>
          </a:solidFill>
          <a:ln w="666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1" name="Curved Connector 10"/>
          <p:cNvCxnSpPr/>
          <p:nvPr/>
        </p:nvCxnSpPr>
        <p:spPr bwMode="auto">
          <a:xfrm rot="5400000" flipH="1" flipV="1">
            <a:off x="6511088" y="1239790"/>
            <a:ext cx="12700" cy="1080996"/>
          </a:xfrm>
          <a:prstGeom prst="curvedConnector3">
            <a:avLst>
              <a:gd name="adj1" fmla="val 1657142"/>
            </a:avLst>
          </a:prstGeom>
          <a:solidFill>
            <a:srgbClr val="C0C0C0"/>
          </a:solidFill>
          <a:ln w="666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2" name="Curved Connector 11"/>
          <p:cNvCxnSpPr/>
          <p:nvPr/>
        </p:nvCxnSpPr>
        <p:spPr bwMode="auto">
          <a:xfrm rot="16200000" flipV="1">
            <a:off x="4548188" y="-1319212"/>
            <a:ext cx="12700" cy="5838824"/>
          </a:xfrm>
          <a:prstGeom prst="curvedConnector3">
            <a:avLst>
              <a:gd name="adj1" fmla="val 3886953"/>
            </a:avLst>
          </a:prstGeom>
          <a:solidFill>
            <a:srgbClr val="C0C0C0"/>
          </a:solidFill>
          <a:ln w="666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65369" y="4396782"/>
            <a:ext cx="1219200" cy="27940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34495" y="4396782"/>
            <a:ext cx="1219200" cy="279400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27569" y="4396782"/>
            <a:ext cx="1219200" cy="279400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914400" y="4331527"/>
            <a:ext cx="6976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CLK: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97052" y="4398108"/>
            <a:ext cx="1219200" cy="27940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83743" y="4396782"/>
            <a:ext cx="1219200" cy="279400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1603921" y="4472354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0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1612027" y="4191000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1</a:t>
            </a:r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 rotWithShape="1">
          <a:blip r:embed="rId2"/>
          <a:srcRect r="50312"/>
          <a:stretch/>
        </p:blipFill>
        <p:spPr>
          <a:xfrm>
            <a:off x="4575807" y="5102447"/>
            <a:ext cx="605793" cy="279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684304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"/>
                            </p:stCondLst>
                            <p:childTnLst>
                              <p:par>
                                <p:cTn id="2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500"/>
                            </p:stCondLst>
                            <p:childTnLst>
                              <p:par>
                                <p:cTn id="3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000"/>
                            </p:stCondLst>
                            <p:childTnLst>
                              <p:par>
                                <p:cTn id="3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16" grpId="0"/>
      <p:bldP spid="19" grpId="0"/>
      <p:bldP spid="20" grpId="0"/>
    </p:bld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5F7EF9-DB5A-2944-96C4-C9C93CDB6B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Changing State: The Notion of Clock (II)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4D9BBB7-7B45-0544-979B-087D73C58BD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>
                <a:solidFill>
                  <a:srgbClr val="0000FF"/>
                </a:solidFill>
              </a:rPr>
              <a:t>Clock</a:t>
            </a:r>
            <a:r>
              <a:rPr lang="en-US" dirty="0"/>
              <a:t> is a general mechanism that </a:t>
            </a:r>
            <a:r>
              <a:rPr lang="en-US" dirty="0">
                <a:solidFill>
                  <a:srgbClr val="0000FF"/>
                </a:solidFill>
              </a:rPr>
              <a:t>triggers transition from one state to another</a:t>
            </a:r>
            <a:r>
              <a:rPr lang="en-US" dirty="0"/>
              <a:t> in a sequential circuit</a:t>
            </a:r>
          </a:p>
          <a:p>
            <a:pPr lvl="1"/>
            <a:endParaRPr lang="en-US" dirty="0"/>
          </a:p>
          <a:p>
            <a:r>
              <a:rPr lang="en-US" dirty="0"/>
              <a:t>Clock </a:t>
            </a:r>
            <a:r>
              <a:rPr lang="en-US" dirty="0">
                <a:solidFill>
                  <a:srgbClr val="0000FF"/>
                </a:solidFill>
              </a:rPr>
              <a:t>synchronizes state changes </a:t>
            </a:r>
            <a:r>
              <a:rPr lang="en-US" dirty="0"/>
              <a:t>across many sequential circuit elements</a:t>
            </a:r>
          </a:p>
          <a:p>
            <a:endParaRPr lang="en-US" dirty="0"/>
          </a:p>
          <a:p>
            <a:r>
              <a:rPr lang="en-US" dirty="0"/>
              <a:t>Combinational logic evaluates for the length of the clock cycle</a:t>
            </a:r>
          </a:p>
          <a:p>
            <a:endParaRPr lang="en-US" dirty="0"/>
          </a:p>
          <a:p>
            <a:r>
              <a:rPr lang="en-US" dirty="0"/>
              <a:t>Clock cycle should be chosen to accommodate maximum combinational circuit delay</a:t>
            </a:r>
          </a:p>
          <a:p>
            <a:pPr lvl="1"/>
            <a:r>
              <a:rPr lang="en-US" dirty="0"/>
              <a:t>More on this later, when we discuss timing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B7C5558-AF65-1B4F-B7B0-BF2EDB93EB0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61</a:t>
            </a:fld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4960415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D5541A-6E50-4E10-9A0D-0173EADF0A3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Finite State Machines</a:t>
            </a: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596F28-B373-4613-A3E5-37E376E1EE0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BEF67B4-941F-4736-A122-66E8AE1B4197}" type="slidenum">
              <a:rPr kumimoji="0" lang="en-US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62</a:t>
            </a:fld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63706534"/>
      </p:ext>
    </p:extLst>
  </p:cSld>
  <p:clrMapOvr>
    <a:masterClrMapping/>
  </p:clrMapOvr>
  <p:transition/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Finite State Machines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7527"/>
            <a:ext cx="8667974" cy="5193723"/>
          </a:xfrm>
        </p:spPr>
        <p:txBody>
          <a:bodyPr/>
          <a:lstStyle/>
          <a:p>
            <a:r>
              <a:rPr lang="en-US" dirty="0"/>
              <a:t>What is a </a:t>
            </a:r>
            <a:r>
              <a:rPr lang="en-US" b="1" dirty="0">
                <a:solidFill>
                  <a:srgbClr val="7030A0"/>
                </a:solidFill>
              </a:rPr>
              <a:t>Finite State Machine </a:t>
            </a:r>
            <a:r>
              <a:rPr lang="en-US" dirty="0"/>
              <a:t>(FSM)?</a:t>
            </a:r>
          </a:p>
          <a:p>
            <a:pPr lvl="1"/>
            <a:r>
              <a:rPr lang="en-US" b="1" dirty="0">
                <a:solidFill>
                  <a:schemeClr val="tx2">
                    <a:lumMod val="75000"/>
                  </a:schemeClr>
                </a:solidFill>
              </a:rPr>
              <a:t>A discrete-time model </a:t>
            </a:r>
            <a:r>
              <a:rPr lang="en-US" dirty="0"/>
              <a:t>of a </a:t>
            </a:r>
            <a:r>
              <a:rPr lang="en-US" dirty="0" err="1"/>
              <a:t>stateful</a:t>
            </a:r>
            <a:r>
              <a:rPr lang="en-US" dirty="0"/>
              <a:t> system</a:t>
            </a:r>
          </a:p>
          <a:p>
            <a:pPr lvl="1"/>
            <a:r>
              <a:rPr lang="en-US" dirty="0"/>
              <a:t>Each state represents a snapshot of the system at a given time</a:t>
            </a:r>
          </a:p>
          <a:p>
            <a:pPr marL="344487" lvl="1" indent="0">
              <a:buNone/>
            </a:pPr>
            <a:endParaRPr lang="en-US" dirty="0"/>
          </a:p>
          <a:p>
            <a:r>
              <a:rPr lang="en-US" dirty="0"/>
              <a:t>An FSM pictorially shows</a:t>
            </a:r>
          </a:p>
          <a:p>
            <a:pPr marL="344487" lvl="1" indent="0">
              <a:buNone/>
            </a:pPr>
            <a:r>
              <a:rPr lang="en-US" dirty="0"/>
              <a:t>1. the set of all possible </a:t>
            </a:r>
            <a:r>
              <a:rPr lang="en-US" b="1" dirty="0">
                <a:solidFill>
                  <a:srgbClr val="7030A0"/>
                </a:solidFill>
              </a:rPr>
              <a:t>states</a:t>
            </a:r>
            <a:r>
              <a:rPr lang="en-US" dirty="0">
                <a:solidFill>
                  <a:srgbClr val="7030A0"/>
                </a:solidFill>
              </a:rPr>
              <a:t> </a:t>
            </a:r>
            <a:r>
              <a:rPr lang="en-US" dirty="0"/>
              <a:t>that a system can be in </a:t>
            </a:r>
          </a:p>
          <a:p>
            <a:pPr marL="344487" lvl="1" indent="0">
              <a:buNone/>
            </a:pPr>
            <a:r>
              <a:rPr lang="en-US" dirty="0"/>
              <a:t>2. how the system transitions from one state to another</a:t>
            </a:r>
          </a:p>
          <a:p>
            <a:pPr lvl="1"/>
            <a:endParaRPr lang="en-US" dirty="0"/>
          </a:p>
          <a:p>
            <a:r>
              <a:rPr lang="en-US" dirty="0"/>
              <a:t>An FSM can model </a:t>
            </a:r>
          </a:p>
          <a:p>
            <a:pPr lvl="1"/>
            <a:r>
              <a:rPr lang="en-US" dirty="0"/>
              <a:t>A traffic light, an elevator, fan speed, a microprocessor, etc.</a:t>
            </a:r>
          </a:p>
          <a:p>
            <a:pPr marL="344487" lvl="1" indent="0">
              <a:buNone/>
            </a:pPr>
            <a:endParaRPr lang="en-US" dirty="0"/>
          </a:p>
          <a:p>
            <a:r>
              <a:rPr lang="en-US" b="1" dirty="0">
                <a:solidFill>
                  <a:srgbClr val="FF0000"/>
                </a:solidFill>
              </a:rPr>
              <a:t>An FSM enables us to pictorially think of a </a:t>
            </a:r>
            <a:r>
              <a:rPr lang="en-US" b="1" dirty="0" err="1">
                <a:solidFill>
                  <a:srgbClr val="FF0000"/>
                </a:solidFill>
              </a:rPr>
              <a:t>stateful</a:t>
            </a:r>
            <a:r>
              <a:rPr lang="en-US" b="1" dirty="0">
                <a:solidFill>
                  <a:srgbClr val="FF0000"/>
                </a:solidFill>
              </a:rPr>
              <a:t> system using simple diagrams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63</a:t>
            </a:fld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7038465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Finite State Machines (FSMs) Consist of: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200" b="1" dirty="0"/>
              <a:t>Five elements:</a:t>
            </a:r>
          </a:p>
          <a:p>
            <a:pPr marL="801687" lvl="1" indent="-457200">
              <a:buFont typeface="+mj-lt"/>
              <a:buAutoNum type="arabicPeriod"/>
            </a:pPr>
            <a:r>
              <a:rPr lang="en-US" sz="2800" dirty="0"/>
              <a:t>A </a:t>
            </a:r>
            <a:r>
              <a:rPr lang="en-US" sz="2800" b="1" dirty="0">
                <a:solidFill>
                  <a:srgbClr val="0070C0"/>
                </a:solidFill>
              </a:rPr>
              <a:t>finite</a:t>
            </a:r>
            <a:r>
              <a:rPr lang="en-US" sz="2800" dirty="0">
                <a:solidFill>
                  <a:srgbClr val="0070C0"/>
                </a:solidFill>
              </a:rPr>
              <a:t> </a:t>
            </a:r>
            <a:r>
              <a:rPr lang="en-US" sz="2800" dirty="0"/>
              <a:t>number of states </a:t>
            </a:r>
          </a:p>
          <a:p>
            <a:pPr marL="1154112" lvl="2" indent="-457200"/>
            <a:r>
              <a:rPr lang="en-US" sz="2600" b="1" i="1" dirty="0">
                <a:solidFill>
                  <a:srgbClr val="7030A0"/>
                </a:solidFill>
              </a:rPr>
              <a:t>State</a:t>
            </a:r>
            <a:r>
              <a:rPr lang="en-US" sz="2600" dirty="0"/>
              <a:t>: snapshot of all relevant elements of the system at the time of the snapshot</a:t>
            </a:r>
          </a:p>
          <a:p>
            <a:pPr marL="801687" lvl="1" indent="-457200">
              <a:buFont typeface="+mj-lt"/>
              <a:buAutoNum type="arabicPeriod"/>
            </a:pPr>
            <a:r>
              <a:rPr lang="en-US" sz="2800" dirty="0"/>
              <a:t>A </a:t>
            </a:r>
            <a:r>
              <a:rPr lang="en-US" sz="2800" b="1" dirty="0">
                <a:solidFill>
                  <a:srgbClr val="0070C0"/>
                </a:solidFill>
              </a:rPr>
              <a:t>finite</a:t>
            </a:r>
            <a:r>
              <a:rPr lang="en-US" sz="2800" dirty="0">
                <a:solidFill>
                  <a:srgbClr val="0070C0"/>
                </a:solidFill>
              </a:rPr>
              <a:t> </a:t>
            </a:r>
            <a:r>
              <a:rPr lang="en-US" sz="2800" dirty="0"/>
              <a:t>number of external inputs</a:t>
            </a:r>
          </a:p>
          <a:p>
            <a:pPr marL="801687" lvl="1" indent="-457200">
              <a:buFont typeface="+mj-lt"/>
              <a:buAutoNum type="arabicPeriod"/>
            </a:pPr>
            <a:r>
              <a:rPr lang="en-US" sz="2800" dirty="0"/>
              <a:t>A </a:t>
            </a:r>
            <a:r>
              <a:rPr lang="en-US" sz="2800" b="1" dirty="0">
                <a:solidFill>
                  <a:srgbClr val="0070C0"/>
                </a:solidFill>
              </a:rPr>
              <a:t>finite</a:t>
            </a:r>
            <a:r>
              <a:rPr lang="en-US" sz="2800" dirty="0">
                <a:solidFill>
                  <a:srgbClr val="0070C0"/>
                </a:solidFill>
              </a:rPr>
              <a:t> </a:t>
            </a:r>
            <a:r>
              <a:rPr lang="en-US" sz="2800" dirty="0"/>
              <a:t>number of external outputs</a:t>
            </a:r>
          </a:p>
          <a:p>
            <a:pPr marL="801687" lvl="1" indent="-457200">
              <a:buFont typeface="+mj-lt"/>
              <a:buAutoNum type="arabicPeriod"/>
            </a:pPr>
            <a:r>
              <a:rPr lang="en-US" sz="2800" dirty="0"/>
              <a:t>An explicit specification of all state transitions</a:t>
            </a:r>
          </a:p>
          <a:p>
            <a:pPr marL="1154112" lvl="2" indent="-457200"/>
            <a:r>
              <a:rPr lang="en-US" sz="2600" dirty="0"/>
              <a:t>How to get from one state to another</a:t>
            </a:r>
          </a:p>
          <a:p>
            <a:pPr marL="801687" lvl="1" indent="-457200">
              <a:buFont typeface="+mj-lt"/>
              <a:buAutoNum type="arabicPeriod"/>
            </a:pPr>
            <a:r>
              <a:rPr lang="en-US" sz="2800" dirty="0"/>
              <a:t>An explicit specification of what determines each external output value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64</a:t>
            </a:fld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363099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9" name="Rectangle 2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469900" marR="0" lvl="0" indent="-469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SzTx/>
              <a:buFont typeface="Wingdings" charset="2"/>
              <a:buNone/>
              <a:tabLst/>
              <a:defRPr/>
            </a:pPr>
            <a:endParaRPr kumimoji="0" lang="en-US" sz="3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charset="0"/>
              <a:ea typeface="ＭＳ Ｐゴシック" panose="020B0600070205080204" pitchFamily="34" charset="-128"/>
              <a:cs typeface="+mn-cs"/>
            </a:endParaRPr>
          </a:p>
          <a:p>
            <a:pPr marL="469900" marR="0" lvl="0" indent="-469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SzTx/>
              <a:buFont typeface="Wingdings" charset="2"/>
              <a:buNone/>
              <a:tabLst/>
              <a:defRPr/>
            </a:pPr>
            <a:endParaRPr kumimoji="0" lang="en-US" sz="3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charset="0"/>
              <a:ea typeface="ＭＳ Ｐゴシック" panose="020B0600070205080204" pitchFamily="34" charset="-128"/>
              <a:cs typeface="+mn-cs"/>
            </a:endParaRPr>
          </a:p>
          <a:p>
            <a:pPr marL="469900" marR="0" lvl="0" indent="-469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SzTx/>
              <a:buFont typeface="Wingdings" charset="2"/>
              <a:buNone/>
              <a:tabLst/>
              <a:defRPr/>
            </a:pPr>
            <a:endParaRPr kumimoji="0" lang="en-US" sz="3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01380" name="Rectangle 3"/>
          <p:cNvSpPr>
            <a:spLocks noGrp="1" noChangeArrowheads="1"/>
          </p:cNvSpPr>
          <p:nvPr>
            <p:ph type="title"/>
            <p:custDataLst>
              <p:tags r:id="rId3"/>
            </p:custDataLst>
          </p:nvPr>
        </p:nvSpPr>
        <p:spPr/>
        <p:txBody>
          <a:bodyPr/>
          <a:lstStyle/>
          <a:p>
            <a:r>
              <a:rPr lang="en-US"/>
              <a:t>Finite State Machines (FSMs)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Each FSM consists of three separate parts:</a:t>
            </a:r>
          </a:p>
          <a:p>
            <a:pPr lvl="1"/>
            <a:r>
              <a:rPr lang="en-US" dirty="0">
                <a:solidFill>
                  <a:srgbClr val="0432FF"/>
                </a:solidFill>
              </a:rPr>
              <a:t>next state logic</a:t>
            </a:r>
          </a:p>
          <a:p>
            <a:pPr lvl="1"/>
            <a:r>
              <a:rPr lang="en-US" dirty="0">
                <a:solidFill>
                  <a:srgbClr val="0432FF"/>
                </a:solidFill>
              </a:rPr>
              <a:t>state register</a:t>
            </a:r>
          </a:p>
          <a:p>
            <a:pPr lvl="1"/>
            <a:r>
              <a:rPr lang="en-US" dirty="0">
                <a:solidFill>
                  <a:srgbClr val="0432FF"/>
                </a:solidFill>
              </a:rPr>
              <a:t>output logic</a:t>
            </a:r>
          </a:p>
          <a:p>
            <a:endParaRPr lang="de-CH" dirty="0"/>
          </a:p>
        </p:txBody>
      </p:sp>
      <p:sp>
        <p:nvSpPr>
          <p:cNvPr id="6" name="Slide Number Placeholder 3">
            <a:extLst>
              <a:ext uri="{FF2B5EF4-FFF2-40B4-BE49-F238E27FC236}">
                <a16:creationId xmlns:a16="http://schemas.microsoft.com/office/drawing/2014/main" id="{7FFF1C50-8165-41B6-9212-E1653B59902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65</a:t>
            </a:fld>
            <a:endParaRPr kumimoji="0" lang="en-US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graphicFrame>
        <p:nvGraphicFramePr>
          <p:cNvPr id="3" name="Object 2"/>
          <p:cNvGraphicFramePr>
            <a:graphicFrameLocks noGrp="1" noChangeAspect="1"/>
          </p:cNvGraphicFramePr>
          <p:nvPr>
            <p:custDataLst>
              <p:tags r:id="rId4"/>
            </p:custDataLst>
            <p:extLst/>
          </p:nvPr>
        </p:nvGraphicFramePr>
        <p:xfrm>
          <a:off x="381000" y="2971800"/>
          <a:ext cx="8294687" cy="1828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4904" name="VISIO" r:id="rId7" imgW="2607338" imgH="573981" progId="Visio.Drawing.6">
                  <p:embed/>
                </p:oleObj>
              </mc:Choice>
              <mc:Fallback>
                <p:oleObj name="VISIO" r:id="rId7" imgW="2607338" imgH="573981" progId="Visio.Drawing.6">
                  <p:embed/>
                  <p:pic>
                    <p:nvPicPr>
                      <p:cNvPr id="3" name="Object 2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1000" y="2971800"/>
                        <a:ext cx="8294687" cy="1828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5EE25EE8-FF4F-48DA-8AEB-22DAC7F7B1A6}"/>
              </a:ext>
            </a:extLst>
          </p:cNvPr>
          <p:cNvCxnSpPr/>
          <p:nvPr/>
        </p:nvCxnSpPr>
        <p:spPr bwMode="auto">
          <a:xfrm flipH="1">
            <a:off x="4114800" y="4343400"/>
            <a:ext cx="457200" cy="914400"/>
          </a:xfrm>
          <a:prstGeom prst="straightConnector1">
            <a:avLst/>
          </a:prstGeom>
          <a:solidFill>
            <a:srgbClr val="C0C0C0"/>
          </a:solidFill>
          <a:ln w="28575" cap="flat" cmpd="sng" algn="ctr">
            <a:solidFill>
              <a:srgbClr val="0432FF"/>
            </a:solidFill>
            <a:prstDash val="sysDot"/>
            <a:round/>
            <a:headEnd type="none" w="med" len="med"/>
            <a:tailEnd type="triangle"/>
          </a:ln>
          <a:effectLst/>
        </p:spPr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CF1C51D6-C70C-4295-A938-114053964BC0}"/>
              </a:ext>
            </a:extLst>
          </p:cNvPr>
          <p:cNvSpPr txBox="1"/>
          <p:nvPr/>
        </p:nvSpPr>
        <p:spPr>
          <a:xfrm>
            <a:off x="3276600" y="5257800"/>
            <a:ext cx="1981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432FF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state register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0D1B1BB-F335-B049-8164-4A3F0470AFC7}"/>
              </a:ext>
            </a:extLst>
          </p:cNvPr>
          <p:cNvSpPr txBox="1"/>
          <p:nvPr/>
        </p:nvSpPr>
        <p:spPr>
          <a:xfrm>
            <a:off x="533400" y="5951349"/>
            <a:ext cx="81099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At the beginning of the clock cycle, next state is latched into the state register</a:t>
            </a:r>
          </a:p>
        </p:txBody>
      </p:sp>
    </p:spTree>
    <p:extLst>
      <p:ext uri="{BB962C8B-B14F-4D97-AF65-F5344CB8AC3E}">
        <p14:creationId xmlns:p14="http://schemas.microsoft.com/office/powerpoint/2010/main" val="335717040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7" grpId="0"/>
      <p:bldP spid="4" grpId="0"/>
    </p:bld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Finite State Machines (FSMs) Consist of: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Sequential circuits</a:t>
            </a:r>
          </a:p>
          <a:p>
            <a:pPr lvl="1"/>
            <a:r>
              <a:rPr lang="en-US" dirty="0"/>
              <a:t>State register(s)</a:t>
            </a:r>
          </a:p>
          <a:p>
            <a:pPr lvl="2"/>
            <a:r>
              <a:rPr lang="en-US" dirty="0"/>
              <a:t>Store the current state and </a:t>
            </a:r>
          </a:p>
          <a:p>
            <a:pPr lvl="2"/>
            <a:r>
              <a:rPr lang="en-US" dirty="0"/>
              <a:t>Load the next state at the clock edge</a:t>
            </a:r>
          </a:p>
          <a:p>
            <a:pPr lvl="2"/>
            <a:endParaRPr lang="en-US" dirty="0"/>
          </a:p>
          <a:p>
            <a:r>
              <a:rPr lang="en-US" b="1" dirty="0"/>
              <a:t>Combinational Circuits</a:t>
            </a:r>
          </a:p>
          <a:p>
            <a:pPr lvl="1"/>
            <a:r>
              <a:rPr lang="en-US" dirty="0"/>
              <a:t>Next state logic</a:t>
            </a:r>
          </a:p>
          <a:p>
            <a:pPr lvl="2"/>
            <a:r>
              <a:rPr lang="en-US" dirty="0"/>
              <a:t>Determines what the next state will be</a:t>
            </a:r>
          </a:p>
          <a:p>
            <a:pPr lvl="2"/>
            <a:endParaRPr lang="en-US" dirty="0"/>
          </a:p>
          <a:p>
            <a:pPr lvl="2"/>
            <a:endParaRPr lang="en-US" dirty="0"/>
          </a:p>
          <a:p>
            <a:pPr lvl="1"/>
            <a:r>
              <a:rPr lang="en-US" dirty="0"/>
              <a:t>Output logic</a:t>
            </a:r>
          </a:p>
          <a:p>
            <a:pPr lvl="2"/>
            <a:r>
              <a:rPr lang="en-US" dirty="0"/>
              <a:t>Generates the outputs</a:t>
            </a:r>
          </a:p>
          <a:p>
            <a:endParaRPr lang="de-CH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66</a:t>
            </a:fld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graphicFrame>
        <p:nvGraphicFramePr>
          <p:cNvPr id="5" name="Object 4"/>
          <p:cNvGraphicFramePr>
            <a:graphicFrameLocks noGrp="1" noChangeAspect="1"/>
          </p:cNvGraphicFramePr>
          <p:nvPr>
            <p:custDataLst>
              <p:tags r:id="rId2"/>
            </p:custDataLst>
            <p:extLst/>
          </p:nvPr>
        </p:nvGraphicFramePr>
        <p:xfrm>
          <a:off x="5791200" y="1070094"/>
          <a:ext cx="2971800" cy="1558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6038" name="VISIO" r:id="rId7" imgW="1485328" imgH="780064" progId="Visio.Drawing.6">
                  <p:embed/>
                </p:oleObj>
              </mc:Choice>
              <mc:Fallback>
                <p:oleObj name="VISIO" r:id="rId7" imgW="1485328" imgH="780064" progId="Visio.Drawing.6">
                  <p:embed/>
                  <p:pic>
                    <p:nvPicPr>
                      <p:cNvPr id="5" name="Object 4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91200" y="1070094"/>
                        <a:ext cx="2971800" cy="15589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5"/>
          <p:cNvGraphicFramePr>
            <a:graphicFrameLocks noGrp="1" noChangeAspect="1"/>
          </p:cNvGraphicFramePr>
          <p:nvPr>
            <p:custDataLst>
              <p:tags r:id="rId3"/>
            </p:custDataLst>
            <p:extLst/>
          </p:nvPr>
        </p:nvGraphicFramePr>
        <p:xfrm>
          <a:off x="6093074" y="3049005"/>
          <a:ext cx="2573754" cy="145937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6039" name="VISIO" r:id="rId9" imgW="1286877" imgH="729688" progId="Visio.Drawing.6">
                  <p:embed/>
                </p:oleObj>
              </mc:Choice>
              <mc:Fallback>
                <p:oleObj name="VISIO" r:id="rId9" imgW="1286877" imgH="729688" progId="Visio.Drawing.6">
                  <p:embed/>
                  <p:pic>
                    <p:nvPicPr>
                      <p:cNvPr id="6" name="Object 5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93074" y="3049005"/>
                        <a:ext cx="2573754" cy="145937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6"/>
          <p:cNvGraphicFramePr>
            <a:graphicFrameLocks noGrp="1" noChangeAspect="1"/>
          </p:cNvGraphicFramePr>
          <p:nvPr>
            <p:custDataLst>
              <p:tags r:id="rId4"/>
            </p:custDataLst>
            <p:extLst/>
          </p:nvPr>
        </p:nvGraphicFramePr>
        <p:xfrm>
          <a:off x="6042698" y="4795374"/>
          <a:ext cx="2720302" cy="145937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6040" name="VISIO" r:id="rId11" imgW="1360151" imgH="729688" progId="Visio.Drawing.6">
                  <p:embed/>
                </p:oleObj>
              </mc:Choice>
              <mc:Fallback>
                <p:oleObj name="VISIO" r:id="rId11" imgW="1360151" imgH="729688" progId="Visio.Drawing.6">
                  <p:embed/>
                  <p:pic>
                    <p:nvPicPr>
                      <p:cNvPr id="7" name="Object 6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42698" y="4795374"/>
                        <a:ext cx="2720302" cy="145937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01184521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 bwMode="auto">
          <a:xfrm>
            <a:off x="228600" y="1042384"/>
            <a:ext cx="8610600" cy="167310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Finite State Machines (FSMs) Consist of: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Sequential circuits</a:t>
            </a:r>
          </a:p>
          <a:p>
            <a:pPr lvl="1"/>
            <a:r>
              <a:rPr lang="en-US" dirty="0"/>
              <a:t>State register(s)</a:t>
            </a:r>
          </a:p>
          <a:p>
            <a:pPr lvl="2"/>
            <a:r>
              <a:rPr lang="en-US" dirty="0"/>
              <a:t>Store the current state and </a:t>
            </a:r>
          </a:p>
          <a:p>
            <a:pPr lvl="2"/>
            <a:r>
              <a:rPr lang="en-US" dirty="0"/>
              <a:t>Load the next state at the clock edge</a:t>
            </a:r>
          </a:p>
          <a:p>
            <a:pPr lvl="2"/>
            <a:endParaRPr lang="en-US" dirty="0"/>
          </a:p>
          <a:p>
            <a:r>
              <a:rPr lang="en-US" b="1" dirty="0"/>
              <a:t>Combinational Circuits</a:t>
            </a:r>
          </a:p>
          <a:p>
            <a:pPr lvl="1"/>
            <a:r>
              <a:rPr lang="en-US" dirty="0"/>
              <a:t>Next state logic</a:t>
            </a:r>
          </a:p>
          <a:p>
            <a:pPr lvl="2"/>
            <a:r>
              <a:rPr lang="en-US" dirty="0"/>
              <a:t>Determines what the next state will be</a:t>
            </a:r>
          </a:p>
          <a:p>
            <a:pPr lvl="2"/>
            <a:endParaRPr lang="en-US" dirty="0"/>
          </a:p>
          <a:p>
            <a:pPr lvl="2"/>
            <a:endParaRPr lang="en-US" dirty="0"/>
          </a:p>
          <a:p>
            <a:pPr lvl="1"/>
            <a:r>
              <a:rPr lang="en-US" dirty="0"/>
              <a:t>Output logic</a:t>
            </a:r>
          </a:p>
          <a:p>
            <a:pPr lvl="2"/>
            <a:r>
              <a:rPr lang="en-US" dirty="0"/>
              <a:t>Generates the outputs</a:t>
            </a:r>
          </a:p>
          <a:p>
            <a:endParaRPr lang="de-CH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67</a:t>
            </a:fld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graphicFrame>
        <p:nvGraphicFramePr>
          <p:cNvPr id="5" name="Object 4"/>
          <p:cNvGraphicFramePr>
            <a:graphicFrameLocks noGrp="1" noChangeAspect="1"/>
          </p:cNvGraphicFramePr>
          <p:nvPr>
            <p:custDataLst>
              <p:tags r:id="rId2"/>
            </p:custDataLst>
            <p:extLst/>
          </p:nvPr>
        </p:nvGraphicFramePr>
        <p:xfrm>
          <a:off x="5791200" y="1070094"/>
          <a:ext cx="2971800" cy="1558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7062" name="VISIO" r:id="rId7" imgW="1485328" imgH="780064" progId="Visio.Drawing.6">
                  <p:embed/>
                </p:oleObj>
              </mc:Choice>
              <mc:Fallback>
                <p:oleObj name="VISIO" r:id="rId7" imgW="1485328" imgH="780064" progId="Visio.Drawing.6">
                  <p:embed/>
                  <p:pic>
                    <p:nvPicPr>
                      <p:cNvPr id="5" name="Object 4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91200" y="1070094"/>
                        <a:ext cx="2971800" cy="15589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5"/>
          <p:cNvGraphicFramePr>
            <a:graphicFrameLocks noGrp="1" noChangeAspect="1"/>
          </p:cNvGraphicFramePr>
          <p:nvPr>
            <p:custDataLst>
              <p:tags r:id="rId3"/>
            </p:custDataLst>
            <p:extLst/>
          </p:nvPr>
        </p:nvGraphicFramePr>
        <p:xfrm>
          <a:off x="6093074" y="3049005"/>
          <a:ext cx="2573754" cy="145937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7063" name="VISIO" r:id="rId9" imgW="1286877" imgH="729688" progId="Visio.Drawing.6">
                  <p:embed/>
                </p:oleObj>
              </mc:Choice>
              <mc:Fallback>
                <p:oleObj name="VISIO" r:id="rId9" imgW="1286877" imgH="729688" progId="Visio.Drawing.6">
                  <p:embed/>
                  <p:pic>
                    <p:nvPicPr>
                      <p:cNvPr id="6" name="Object 5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93074" y="3049005"/>
                        <a:ext cx="2573754" cy="145937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6"/>
          <p:cNvGraphicFramePr>
            <a:graphicFrameLocks noGrp="1" noChangeAspect="1"/>
          </p:cNvGraphicFramePr>
          <p:nvPr>
            <p:custDataLst>
              <p:tags r:id="rId4"/>
            </p:custDataLst>
            <p:extLst/>
          </p:nvPr>
        </p:nvGraphicFramePr>
        <p:xfrm>
          <a:off x="6042698" y="4795374"/>
          <a:ext cx="2720302" cy="145937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7064" name="VISIO" r:id="rId11" imgW="1360151" imgH="729688" progId="Visio.Drawing.6">
                  <p:embed/>
                </p:oleObj>
              </mc:Choice>
              <mc:Fallback>
                <p:oleObj name="VISIO" r:id="rId11" imgW="1360151" imgH="729688" progId="Visio.Drawing.6">
                  <p:embed/>
                  <p:pic>
                    <p:nvPicPr>
                      <p:cNvPr id="7" name="Object 6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42698" y="4795374"/>
                        <a:ext cx="2720302" cy="145937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166507679"/>
      </p:ext>
    </p:extLst>
  </p:cSld>
  <p:clrMapOvr>
    <a:masterClrMapping/>
  </p:clrMapOvr>
  <p:transition/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State Register Implementation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How can we implement a </a:t>
            </a:r>
            <a:r>
              <a:rPr lang="en-US" b="1" dirty="0">
                <a:solidFill>
                  <a:srgbClr val="7030A0"/>
                </a:solidFill>
              </a:rPr>
              <a:t>state register</a:t>
            </a:r>
            <a:r>
              <a:rPr lang="en-US" dirty="0"/>
              <a:t>? Two properties:</a:t>
            </a:r>
          </a:p>
          <a:p>
            <a:pPr marL="344487" lvl="1" indent="0">
              <a:buNone/>
            </a:pPr>
            <a:r>
              <a:rPr lang="en-US" dirty="0"/>
              <a:t>1. We need to store data at the </a:t>
            </a:r>
            <a:r>
              <a:rPr lang="en-US" b="1" dirty="0">
                <a:solidFill>
                  <a:schemeClr val="accent6"/>
                </a:solidFill>
              </a:rPr>
              <a:t>beginning</a:t>
            </a:r>
            <a:r>
              <a:rPr lang="en-US" dirty="0">
                <a:solidFill>
                  <a:schemeClr val="accent6"/>
                </a:solidFill>
              </a:rPr>
              <a:t> </a:t>
            </a:r>
            <a:r>
              <a:rPr lang="en-US" dirty="0"/>
              <a:t>of every clock cycle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marL="344487" lvl="1" indent="0">
              <a:buNone/>
            </a:pPr>
            <a:endParaRPr lang="en-US" dirty="0"/>
          </a:p>
          <a:p>
            <a:pPr marL="344487" lvl="1" indent="0">
              <a:buNone/>
            </a:pPr>
            <a:endParaRPr lang="en-US" dirty="0"/>
          </a:p>
          <a:p>
            <a:pPr marL="344487" lvl="1" indent="0">
              <a:buNone/>
            </a:pPr>
            <a:r>
              <a:rPr lang="en-US" dirty="0"/>
              <a:t>2. The data must be </a:t>
            </a:r>
            <a:r>
              <a:rPr lang="en-US" b="1" dirty="0">
                <a:solidFill>
                  <a:schemeClr val="accent6"/>
                </a:solidFill>
              </a:rPr>
              <a:t>available</a:t>
            </a:r>
            <a:r>
              <a:rPr lang="en-US" dirty="0">
                <a:solidFill>
                  <a:schemeClr val="accent6"/>
                </a:solidFill>
              </a:rPr>
              <a:t> </a:t>
            </a:r>
            <a:r>
              <a:rPr lang="en-US" dirty="0"/>
              <a:t>during the entire clock cycle</a:t>
            </a:r>
          </a:p>
          <a:p>
            <a:endParaRPr lang="en-US" dirty="0"/>
          </a:p>
          <a:p>
            <a:pPr marL="344487" lvl="1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68</a:t>
            </a:fld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pic>
        <p:nvPicPr>
          <p:cNvPr id="75" name="Picture 7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71800" y="1905000"/>
            <a:ext cx="2925828" cy="1273472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623105" y="4125745"/>
            <a:ext cx="6976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CLK: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grpSp>
        <p:nvGrpSpPr>
          <p:cNvPr id="43" name="Group 42"/>
          <p:cNvGrpSpPr/>
          <p:nvPr/>
        </p:nvGrpSpPr>
        <p:grpSpPr>
          <a:xfrm>
            <a:off x="1574074" y="4191000"/>
            <a:ext cx="7188926" cy="624840"/>
            <a:chOff x="2107474" y="4191000"/>
            <a:chExt cx="3581400" cy="279400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107474" y="4191000"/>
              <a:ext cx="1219200" cy="279400"/>
            </a:xfrm>
            <a:prstGeom prst="rect">
              <a:avLst/>
            </a:prstGeom>
          </p:spPr>
        </p:pic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276600" y="4191000"/>
              <a:ext cx="1219200" cy="279400"/>
            </a:xfrm>
            <a:prstGeom prst="rect">
              <a:avLst/>
            </a:prstGeom>
          </p:spPr>
        </p:pic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469674" y="4191000"/>
              <a:ext cx="1219200" cy="279400"/>
            </a:xfrm>
            <a:prstGeom prst="rect">
              <a:avLst/>
            </a:prstGeom>
          </p:spPr>
        </p:pic>
      </p:grpSp>
      <p:sp>
        <p:nvSpPr>
          <p:cNvPr id="12" name="TextBox 11"/>
          <p:cNvSpPr txBox="1"/>
          <p:nvPr/>
        </p:nvSpPr>
        <p:spPr>
          <a:xfrm>
            <a:off x="1219200" y="4266572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0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227306" y="3985218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1</a:t>
            </a:r>
          </a:p>
        </p:txBody>
      </p:sp>
      <p:cxnSp>
        <p:nvCxnSpPr>
          <p:cNvPr id="14" name="Straight Connector 13"/>
          <p:cNvCxnSpPr/>
          <p:nvPr/>
        </p:nvCxnSpPr>
        <p:spPr bwMode="auto">
          <a:xfrm>
            <a:off x="1617785" y="3886200"/>
            <a:ext cx="0" cy="2362200"/>
          </a:xfrm>
          <a:prstGeom prst="line">
            <a:avLst/>
          </a:prstGeom>
          <a:solidFill>
            <a:srgbClr val="C0C0C0"/>
          </a:solidFill>
          <a:ln w="0" cap="flat" cmpd="sng" algn="ctr">
            <a:solidFill>
              <a:schemeClr val="bg1">
                <a:lumMod val="75000"/>
              </a:schemeClr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8" name="Straight Connector 17"/>
          <p:cNvCxnSpPr/>
          <p:nvPr/>
        </p:nvCxnSpPr>
        <p:spPr bwMode="auto">
          <a:xfrm>
            <a:off x="2780380" y="3886200"/>
            <a:ext cx="0" cy="2362200"/>
          </a:xfrm>
          <a:prstGeom prst="line">
            <a:avLst/>
          </a:prstGeom>
          <a:solidFill>
            <a:srgbClr val="C0C0C0"/>
          </a:solidFill>
          <a:ln w="0" cap="flat" cmpd="sng" algn="ctr">
            <a:solidFill>
              <a:schemeClr val="bg1">
                <a:lumMod val="75000"/>
              </a:schemeClr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21" name="Straight Connector 20"/>
          <p:cNvCxnSpPr/>
          <p:nvPr/>
        </p:nvCxnSpPr>
        <p:spPr bwMode="auto">
          <a:xfrm>
            <a:off x="3979985" y="3886200"/>
            <a:ext cx="0" cy="2362200"/>
          </a:xfrm>
          <a:prstGeom prst="line">
            <a:avLst/>
          </a:prstGeom>
          <a:solidFill>
            <a:srgbClr val="C0C0C0"/>
          </a:solidFill>
          <a:ln w="0" cap="flat" cmpd="sng" algn="ctr">
            <a:solidFill>
              <a:schemeClr val="bg1">
                <a:lumMod val="75000"/>
              </a:schemeClr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23" name="Straight Connector 22"/>
          <p:cNvCxnSpPr/>
          <p:nvPr/>
        </p:nvCxnSpPr>
        <p:spPr bwMode="auto">
          <a:xfrm>
            <a:off x="5155643" y="3886200"/>
            <a:ext cx="0" cy="2362200"/>
          </a:xfrm>
          <a:prstGeom prst="line">
            <a:avLst/>
          </a:prstGeom>
          <a:solidFill>
            <a:srgbClr val="C0C0C0"/>
          </a:solidFill>
          <a:ln w="0" cap="flat" cmpd="sng" algn="ctr">
            <a:solidFill>
              <a:schemeClr val="bg1">
                <a:lumMod val="75000"/>
              </a:schemeClr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25" name="Straight Connector 24"/>
          <p:cNvCxnSpPr/>
          <p:nvPr/>
        </p:nvCxnSpPr>
        <p:spPr bwMode="auto">
          <a:xfrm>
            <a:off x="6322591" y="3886200"/>
            <a:ext cx="0" cy="2362200"/>
          </a:xfrm>
          <a:prstGeom prst="line">
            <a:avLst/>
          </a:prstGeom>
          <a:solidFill>
            <a:srgbClr val="C0C0C0"/>
          </a:solidFill>
          <a:ln w="0" cap="flat" cmpd="sng" algn="ctr">
            <a:solidFill>
              <a:schemeClr val="bg1">
                <a:lumMod val="75000"/>
              </a:schemeClr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26" name="Straight Connector 25"/>
          <p:cNvCxnSpPr/>
          <p:nvPr/>
        </p:nvCxnSpPr>
        <p:spPr bwMode="auto">
          <a:xfrm>
            <a:off x="7543800" y="3886200"/>
            <a:ext cx="0" cy="2362200"/>
          </a:xfrm>
          <a:prstGeom prst="line">
            <a:avLst/>
          </a:prstGeom>
          <a:solidFill>
            <a:srgbClr val="C0C0C0"/>
          </a:solidFill>
          <a:ln w="0" cap="flat" cmpd="sng" algn="ctr">
            <a:solidFill>
              <a:schemeClr val="bg1">
                <a:lumMod val="75000"/>
              </a:schemeClr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grpSp>
        <p:nvGrpSpPr>
          <p:cNvPr id="47" name="Group 46"/>
          <p:cNvGrpSpPr/>
          <p:nvPr/>
        </p:nvGrpSpPr>
        <p:grpSpPr>
          <a:xfrm>
            <a:off x="1629294" y="5730240"/>
            <a:ext cx="7065527" cy="304800"/>
            <a:chOff x="1595252" y="5730240"/>
            <a:chExt cx="7065527" cy="304800"/>
          </a:xfrm>
        </p:grpSpPr>
        <p:cxnSp>
          <p:nvCxnSpPr>
            <p:cNvPr id="36" name="Straight Connector 35"/>
            <p:cNvCxnSpPr/>
            <p:nvPr/>
          </p:nvCxnSpPr>
          <p:spPr bwMode="auto">
            <a:xfrm flipV="1">
              <a:off x="2747553" y="5730240"/>
              <a:ext cx="0" cy="304800"/>
            </a:xfrm>
            <a:prstGeom prst="line">
              <a:avLst/>
            </a:prstGeom>
            <a:solidFill>
              <a:srgbClr val="C0C0C0"/>
            </a:solidFill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7" name="Straight Connector 36"/>
            <p:cNvCxnSpPr/>
            <p:nvPr/>
          </p:nvCxnSpPr>
          <p:spPr bwMode="auto">
            <a:xfrm flipV="1">
              <a:off x="7509758" y="5730240"/>
              <a:ext cx="0" cy="304800"/>
            </a:xfrm>
            <a:prstGeom prst="line">
              <a:avLst/>
            </a:prstGeom>
            <a:solidFill>
              <a:srgbClr val="C0C0C0"/>
            </a:solidFill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8" name="Straight Connector 37"/>
            <p:cNvCxnSpPr/>
            <p:nvPr/>
          </p:nvCxnSpPr>
          <p:spPr bwMode="auto">
            <a:xfrm flipH="1">
              <a:off x="2749733" y="5730240"/>
              <a:ext cx="4760025" cy="0"/>
            </a:xfrm>
            <a:prstGeom prst="line">
              <a:avLst/>
            </a:prstGeom>
            <a:solidFill>
              <a:srgbClr val="C0C0C0"/>
            </a:solidFill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9" name="Straight Connector 38"/>
            <p:cNvCxnSpPr/>
            <p:nvPr/>
          </p:nvCxnSpPr>
          <p:spPr bwMode="auto">
            <a:xfrm flipH="1">
              <a:off x="7489705" y="6031831"/>
              <a:ext cx="1171074" cy="0"/>
            </a:xfrm>
            <a:prstGeom prst="line">
              <a:avLst/>
            </a:prstGeom>
            <a:solidFill>
              <a:srgbClr val="C0C0C0"/>
            </a:solidFill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2" name="Straight Connector 41"/>
            <p:cNvCxnSpPr/>
            <p:nvPr/>
          </p:nvCxnSpPr>
          <p:spPr bwMode="auto">
            <a:xfrm>
              <a:off x="1595252" y="6018415"/>
              <a:ext cx="1147948" cy="1386"/>
            </a:xfrm>
            <a:prstGeom prst="line">
              <a:avLst/>
            </a:prstGeom>
            <a:solidFill>
              <a:srgbClr val="C0C0C0"/>
            </a:solidFill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44" name="TextBox 43"/>
          <p:cNvSpPr txBox="1"/>
          <p:nvPr/>
        </p:nvSpPr>
        <p:spPr>
          <a:xfrm>
            <a:off x="628252" y="4960314"/>
            <a:ext cx="104387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Register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Input: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623105" y="5697974"/>
            <a:ext cx="104387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Register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Output:</a:t>
            </a:r>
          </a:p>
        </p:txBody>
      </p:sp>
      <p:grpSp>
        <p:nvGrpSpPr>
          <p:cNvPr id="59" name="Group 58"/>
          <p:cNvGrpSpPr/>
          <p:nvPr/>
        </p:nvGrpSpPr>
        <p:grpSpPr>
          <a:xfrm>
            <a:off x="1607127" y="5026003"/>
            <a:ext cx="7057854" cy="338477"/>
            <a:chOff x="1607127" y="5026003"/>
            <a:chExt cx="7057854" cy="338477"/>
          </a:xfrm>
        </p:grpSpPr>
        <p:grpSp>
          <p:nvGrpSpPr>
            <p:cNvPr id="60" name="Group 59"/>
            <p:cNvGrpSpPr/>
            <p:nvPr/>
          </p:nvGrpSpPr>
          <p:grpSpPr>
            <a:xfrm>
              <a:off x="1607127" y="5026003"/>
              <a:ext cx="7057854" cy="321060"/>
              <a:chOff x="1589710" y="5026003"/>
              <a:chExt cx="7057854" cy="321060"/>
            </a:xfrm>
          </p:grpSpPr>
          <p:cxnSp>
            <p:nvCxnSpPr>
              <p:cNvPr id="65" name="Straight Connector 64"/>
              <p:cNvCxnSpPr/>
              <p:nvPr/>
            </p:nvCxnSpPr>
            <p:spPr bwMode="auto">
              <a:xfrm>
                <a:off x="1589710" y="5334000"/>
                <a:ext cx="772490" cy="0"/>
              </a:xfrm>
              <a:prstGeom prst="line">
                <a:avLst/>
              </a:prstGeom>
              <a:solidFill>
                <a:srgbClr val="C0C0C0"/>
              </a:solidFill>
              <a:ln w="381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66" name="Straight Connector 65"/>
              <p:cNvCxnSpPr/>
              <p:nvPr/>
            </p:nvCxnSpPr>
            <p:spPr bwMode="auto">
              <a:xfrm flipV="1">
                <a:off x="2373085" y="5026003"/>
                <a:ext cx="1006" cy="321060"/>
              </a:xfrm>
              <a:prstGeom prst="line">
                <a:avLst/>
              </a:prstGeom>
              <a:solidFill>
                <a:srgbClr val="C0C0C0"/>
              </a:solidFill>
              <a:ln w="381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67" name="Straight Connector 66"/>
              <p:cNvCxnSpPr/>
              <p:nvPr/>
            </p:nvCxnSpPr>
            <p:spPr bwMode="auto">
              <a:xfrm flipV="1">
                <a:off x="6567533" y="5042263"/>
                <a:ext cx="0" cy="304800"/>
              </a:xfrm>
              <a:prstGeom prst="line">
                <a:avLst/>
              </a:prstGeom>
              <a:solidFill>
                <a:srgbClr val="C0C0C0"/>
              </a:solidFill>
              <a:ln w="381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68" name="Straight Connector 67"/>
              <p:cNvCxnSpPr/>
              <p:nvPr/>
            </p:nvCxnSpPr>
            <p:spPr bwMode="auto">
              <a:xfrm flipH="1">
                <a:off x="2375265" y="5042263"/>
                <a:ext cx="1722945" cy="0"/>
              </a:xfrm>
              <a:prstGeom prst="line">
                <a:avLst/>
              </a:prstGeom>
              <a:solidFill>
                <a:srgbClr val="C0C0C0"/>
              </a:solidFill>
              <a:ln w="381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69" name="Straight Connector 68"/>
              <p:cNvCxnSpPr/>
              <p:nvPr/>
            </p:nvCxnSpPr>
            <p:spPr bwMode="auto">
              <a:xfrm flipH="1">
                <a:off x="6567533" y="5329646"/>
                <a:ext cx="2080031" cy="0"/>
              </a:xfrm>
              <a:prstGeom prst="line">
                <a:avLst/>
              </a:prstGeom>
              <a:solidFill>
                <a:srgbClr val="C0C0C0"/>
              </a:solidFill>
              <a:ln w="381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  <p:cxnSp>
          <p:nvCxnSpPr>
            <p:cNvPr id="61" name="Straight Connector 60"/>
            <p:cNvCxnSpPr/>
            <p:nvPr/>
          </p:nvCxnSpPr>
          <p:spPr bwMode="auto">
            <a:xfrm flipV="1">
              <a:off x="4115627" y="5026003"/>
              <a:ext cx="2370" cy="338477"/>
            </a:xfrm>
            <a:prstGeom prst="line">
              <a:avLst/>
            </a:prstGeom>
            <a:solidFill>
              <a:srgbClr val="C0C0C0"/>
            </a:solidFill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2" name="Straight Connector 61"/>
            <p:cNvCxnSpPr/>
            <p:nvPr/>
          </p:nvCxnSpPr>
          <p:spPr bwMode="auto">
            <a:xfrm flipH="1">
              <a:off x="4115628" y="5347063"/>
              <a:ext cx="227772" cy="0"/>
            </a:xfrm>
            <a:prstGeom prst="line">
              <a:avLst/>
            </a:prstGeom>
            <a:solidFill>
              <a:srgbClr val="C0C0C0"/>
            </a:solidFill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3" name="Straight Connector 62"/>
            <p:cNvCxnSpPr/>
            <p:nvPr/>
          </p:nvCxnSpPr>
          <p:spPr bwMode="auto">
            <a:xfrm flipH="1" flipV="1">
              <a:off x="4329013" y="5032397"/>
              <a:ext cx="828" cy="323450"/>
            </a:xfrm>
            <a:prstGeom prst="line">
              <a:avLst/>
            </a:prstGeom>
            <a:solidFill>
              <a:srgbClr val="C0C0C0"/>
            </a:solidFill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4" name="Straight Connector 63"/>
            <p:cNvCxnSpPr/>
            <p:nvPr/>
          </p:nvCxnSpPr>
          <p:spPr bwMode="auto">
            <a:xfrm flipH="1">
              <a:off x="4322618" y="5042263"/>
              <a:ext cx="2262333" cy="792"/>
            </a:xfrm>
            <a:prstGeom prst="line">
              <a:avLst/>
            </a:prstGeom>
            <a:solidFill>
              <a:srgbClr val="C0C0C0"/>
            </a:solidFill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id="{B1374822-37CC-F747-878A-DA1034120FEA}"/>
              </a:ext>
            </a:extLst>
          </p:cNvPr>
          <p:cNvSpPr txBox="1"/>
          <p:nvPr/>
        </p:nvSpPr>
        <p:spPr>
          <a:xfrm>
            <a:off x="4077192" y="5765073"/>
            <a:ext cx="20569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Desired behavior</a:t>
            </a:r>
          </a:p>
        </p:txBody>
      </p:sp>
    </p:spTree>
    <p:extLst>
      <p:ext uri="{BB962C8B-B14F-4D97-AF65-F5344CB8AC3E}">
        <p14:creationId xmlns:p14="http://schemas.microsoft.com/office/powerpoint/2010/main" val="177165749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9" grpId="0"/>
      <p:bldP spid="12" grpId="0"/>
      <p:bldP spid="13" grpId="0"/>
      <p:bldP spid="44" grpId="0"/>
      <p:bldP spid="45" grpId="0"/>
      <p:bldP spid="5" grpId="0"/>
    </p:bld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Problem with Latches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2489366"/>
            <a:ext cx="8610600" cy="3701884"/>
          </a:xfrm>
        </p:spPr>
        <p:txBody>
          <a:bodyPr/>
          <a:lstStyle/>
          <a:p>
            <a:r>
              <a:rPr lang="en-US" dirty="0"/>
              <a:t>Currently, we </a:t>
            </a:r>
            <a:r>
              <a:rPr lang="en-US" b="1" dirty="0"/>
              <a:t>cannot</a:t>
            </a:r>
            <a:r>
              <a:rPr lang="en-US" dirty="0"/>
              <a:t> simply wire a clock to WE of a latch</a:t>
            </a:r>
          </a:p>
          <a:p>
            <a:pPr lvl="1"/>
            <a:r>
              <a:rPr lang="en-US" b="1" dirty="0">
                <a:solidFill>
                  <a:srgbClr val="C00000"/>
                </a:solidFill>
              </a:rPr>
              <a:t>Whenever the clock is high,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/>
              <a:t>the latch propagates </a:t>
            </a:r>
            <a:r>
              <a:rPr lang="en-US" b="1" dirty="0"/>
              <a:t>D</a:t>
            </a:r>
            <a:r>
              <a:rPr lang="en-US" dirty="0"/>
              <a:t> to </a:t>
            </a:r>
            <a:r>
              <a:rPr lang="en-US" b="1" dirty="0"/>
              <a:t>Q</a:t>
            </a:r>
          </a:p>
          <a:p>
            <a:pPr lvl="1"/>
            <a:r>
              <a:rPr lang="en-US" b="1" dirty="0"/>
              <a:t>The latch is transparent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69</a:t>
            </a:fld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6" name="Rectangle 5"/>
          <p:cNvSpPr/>
          <p:nvPr/>
        </p:nvSpPr>
        <p:spPr bwMode="auto">
          <a:xfrm>
            <a:off x="3982473" y="997527"/>
            <a:ext cx="2741688" cy="1251845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2170287" y="1050281"/>
            <a:ext cx="5525913" cy="1015402"/>
            <a:chOff x="1282612" y="2363472"/>
            <a:chExt cx="5525913" cy="1015402"/>
          </a:xfrm>
        </p:grpSpPr>
        <p:cxnSp>
          <p:nvCxnSpPr>
            <p:cNvPr id="8" name="Straight Connector 7"/>
            <p:cNvCxnSpPr/>
            <p:nvPr/>
          </p:nvCxnSpPr>
          <p:spPr bwMode="auto">
            <a:xfrm>
              <a:off x="3779868" y="3179557"/>
              <a:ext cx="115837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9" name="Straight Connector 8"/>
            <p:cNvCxnSpPr/>
            <p:nvPr/>
          </p:nvCxnSpPr>
          <p:spPr bwMode="auto">
            <a:xfrm>
              <a:off x="3779868" y="2719376"/>
              <a:ext cx="115837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0" name="Straight Connector 9"/>
            <p:cNvCxnSpPr/>
            <p:nvPr/>
          </p:nvCxnSpPr>
          <p:spPr bwMode="auto">
            <a:xfrm>
              <a:off x="4153988" y="2651334"/>
              <a:ext cx="623315" cy="1102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1" name="Straight Connector 10"/>
            <p:cNvCxnSpPr/>
            <p:nvPr/>
          </p:nvCxnSpPr>
          <p:spPr bwMode="auto">
            <a:xfrm flipV="1">
              <a:off x="5008978" y="3192670"/>
              <a:ext cx="491102" cy="1634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2" name="Delay 11"/>
            <p:cNvSpPr/>
            <p:nvPr/>
          </p:nvSpPr>
          <p:spPr bwMode="auto">
            <a:xfrm>
              <a:off x="4777304" y="2584959"/>
              <a:ext cx="231674" cy="255910"/>
            </a:xfrm>
            <a:prstGeom prst="flowChartDelay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3" name="Delay 12"/>
            <p:cNvSpPr/>
            <p:nvPr/>
          </p:nvSpPr>
          <p:spPr bwMode="auto">
            <a:xfrm>
              <a:off x="4777304" y="3066346"/>
              <a:ext cx="231674" cy="255910"/>
            </a:xfrm>
            <a:prstGeom prst="flowChartDelay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endParaRPr>
            </a:p>
          </p:txBody>
        </p:sp>
        <p:cxnSp>
          <p:nvCxnSpPr>
            <p:cNvPr id="14" name="Straight Connector 13"/>
            <p:cNvCxnSpPr/>
            <p:nvPr/>
          </p:nvCxnSpPr>
          <p:spPr bwMode="auto">
            <a:xfrm>
              <a:off x="4545630" y="3131362"/>
              <a:ext cx="231674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5" name="Straight Connector 14"/>
            <p:cNvCxnSpPr/>
            <p:nvPr/>
          </p:nvCxnSpPr>
          <p:spPr bwMode="auto">
            <a:xfrm>
              <a:off x="4545630" y="2768245"/>
              <a:ext cx="231674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6" name="Straight Connector 15"/>
            <p:cNvCxnSpPr/>
            <p:nvPr/>
          </p:nvCxnSpPr>
          <p:spPr bwMode="auto">
            <a:xfrm>
              <a:off x="4545630" y="2768245"/>
              <a:ext cx="0" cy="72624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7" name="Straight Connector 16"/>
            <p:cNvCxnSpPr/>
            <p:nvPr/>
          </p:nvCxnSpPr>
          <p:spPr bwMode="auto">
            <a:xfrm>
              <a:off x="4545630" y="3058741"/>
              <a:ext cx="0" cy="72624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8" name="Straight Connector 17"/>
            <p:cNvCxnSpPr/>
            <p:nvPr/>
          </p:nvCxnSpPr>
          <p:spPr bwMode="auto">
            <a:xfrm flipH="1" flipV="1">
              <a:off x="4545630" y="2840869"/>
              <a:ext cx="955651" cy="217872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9" name="Straight Connector 18"/>
            <p:cNvCxnSpPr/>
            <p:nvPr/>
          </p:nvCxnSpPr>
          <p:spPr bwMode="auto">
            <a:xfrm flipV="1">
              <a:off x="4545630" y="2848478"/>
              <a:ext cx="955651" cy="210263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0" name="Straight Connector 19"/>
            <p:cNvCxnSpPr/>
            <p:nvPr/>
          </p:nvCxnSpPr>
          <p:spPr bwMode="auto">
            <a:xfrm>
              <a:off x="5501281" y="3058741"/>
              <a:ext cx="0" cy="135563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1" name="Straight Connector 20"/>
            <p:cNvCxnSpPr/>
            <p:nvPr/>
          </p:nvCxnSpPr>
          <p:spPr bwMode="auto">
            <a:xfrm>
              <a:off x="5501281" y="2711380"/>
              <a:ext cx="0" cy="135563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22" name="Oval 21"/>
            <p:cNvSpPr/>
            <p:nvPr/>
          </p:nvSpPr>
          <p:spPr bwMode="auto">
            <a:xfrm>
              <a:off x="5481974" y="2695625"/>
              <a:ext cx="37795" cy="32497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23" name="Oval 22"/>
            <p:cNvSpPr/>
            <p:nvPr/>
          </p:nvSpPr>
          <p:spPr bwMode="auto">
            <a:xfrm>
              <a:off x="5010182" y="2695625"/>
              <a:ext cx="37795" cy="32497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24" name="Oval 23"/>
            <p:cNvSpPr/>
            <p:nvPr/>
          </p:nvSpPr>
          <p:spPr bwMode="auto">
            <a:xfrm>
              <a:off x="5010998" y="3179557"/>
              <a:ext cx="37795" cy="32497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25" name="Delay 24"/>
            <p:cNvSpPr/>
            <p:nvPr/>
          </p:nvSpPr>
          <p:spPr bwMode="auto">
            <a:xfrm>
              <a:off x="3885659" y="2525715"/>
              <a:ext cx="231674" cy="255910"/>
            </a:xfrm>
            <a:prstGeom prst="flowChartDelay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26" name="Delay 25"/>
            <p:cNvSpPr/>
            <p:nvPr/>
          </p:nvSpPr>
          <p:spPr bwMode="auto">
            <a:xfrm>
              <a:off x="3885722" y="3122964"/>
              <a:ext cx="231674" cy="255910"/>
            </a:xfrm>
            <a:prstGeom prst="flowChartDelay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27" name="Oval 26"/>
            <p:cNvSpPr/>
            <p:nvPr/>
          </p:nvSpPr>
          <p:spPr bwMode="auto">
            <a:xfrm>
              <a:off x="4118540" y="2636380"/>
              <a:ext cx="37795" cy="32497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28" name="Oval 27"/>
            <p:cNvSpPr/>
            <p:nvPr/>
          </p:nvSpPr>
          <p:spPr bwMode="auto">
            <a:xfrm>
              <a:off x="4119416" y="3236174"/>
              <a:ext cx="37795" cy="32497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endParaRPr>
            </a:p>
          </p:txBody>
        </p:sp>
        <p:cxnSp>
          <p:nvCxnSpPr>
            <p:cNvPr id="29" name="Straight Connector 28"/>
            <p:cNvCxnSpPr/>
            <p:nvPr/>
          </p:nvCxnSpPr>
          <p:spPr bwMode="auto">
            <a:xfrm>
              <a:off x="4156335" y="3250846"/>
              <a:ext cx="623315" cy="1102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0" name="Straight Connector 29"/>
            <p:cNvCxnSpPr/>
            <p:nvPr/>
          </p:nvCxnSpPr>
          <p:spPr bwMode="auto">
            <a:xfrm flipV="1">
              <a:off x="3779868" y="2721203"/>
              <a:ext cx="1093" cy="458121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1" name="Straight Connector 30"/>
            <p:cNvCxnSpPr/>
            <p:nvPr/>
          </p:nvCxnSpPr>
          <p:spPr bwMode="auto">
            <a:xfrm flipH="1">
              <a:off x="2838796" y="2936642"/>
              <a:ext cx="920911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32" name="Oval 31"/>
            <p:cNvSpPr/>
            <p:nvPr/>
          </p:nvSpPr>
          <p:spPr bwMode="auto">
            <a:xfrm>
              <a:off x="3759707" y="2920393"/>
              <a:ext cx="37795" cy="32497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33" name="Oval 32"/>
            <p:cNvSpPr/>
            <p:nvPr/>
          </p:nvSpPr>
          <p:spPr bwMode="auto">
            <a:xfrm>
              <a:off x="3846313" y="3303578"/>
              <a:ext cx="37795" cy="32497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endParaRPr>
            </a:p>
          </p:txBody>
        </p:sp>
        <p:cxnSp>
          <p:nvCxnSpPr>
            <p:cNvPr id="34" name="Straight Connector 33"/>
            <p:cNvCxnSpPr/>
            <p:nvPr/>
          </p:nvCxnSpPr>
          <p:spPr bwMode="auto">
            <a:xfrm flipV="1">
              <a:off x="3266938" y="3318456"/>
              <a:ext cx="578467" cy="1374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5" name="Straight Connector 34"/>
            <p:cNvCxnSpPr/>
            <p:nvPr/>
          </p:nvCxnSpPr>
          <p:spPr bwMode="auto">
            <a:xfrm flipV="1">
              <a:off x="2520439" y="2591968"/>
              <a:ext cx="1371608" cy="433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6" name="Straight Connector 35"/>
            <p:cNvCxnSpPr/>
            <p:nvPr/>
          </p:nvCxnSpPr>
          <p:spPr bwMode="auto">
            <a:xfrm flipH="1" flipV="1">
              <a:off x="3268860" y="2594229"/>
              <a:ext cx="1218" cy="726487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7" name="Straight Connector 36"/>
            <p:cNvCxnSpPr/>
            <p:nvPr/>
          </p:nvCxnSpPr>
          <p:spPr bwMode="auto">
            <a:xfrm flipV="1">
              <a:off x="5049830" y="2707543"/>
              <a:ext cx="1371608" cy="433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38" name="TextBox 37"/>
            <p:cNvSpPr txBox="1"/>
            <p:nvPr/>
          </p:nvSpPr>
          <p:spPr>
            <a:xfrm>
              <a:off x="2169061" y="2363472"/>
              <a:ext cx="39305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  <a:ea typeface="Cambria" charset="0"/>
                  <a:cs typeface="Cambria" charset="0"/>
                </a:rPr>
                <a:t>D</a:t>
              </a: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6405851" y="2492371"/>
              <a:ext cx="40267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  <a:ea typeface="Cambria" charset="0"/>
                  <a:cs typeface="Cambria" charset="0"/>
                </a:rPr>
                <a:t>Q</a:t>
              </a: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1282612" y="2728122"/>
              <a:ext cx="157126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  <a:ea typeface="Cambria" charset="0"/>
                  <a:cs typeface="Cambria" charset="0"/>
                </a:rPr>
                <a:t>CLK = WE</a:t>
              </a:r>
            </a:p>
          </p:txBody>
        </p:sp>
      </p:grpSp>
      <p:sp>
        <p:nvSpPr>
          <p:cNvPr id="74" name="TextBox 73"/>
          <p:cNvSpPr txBox="1"/>
          <p:nvPr/>
        </p:nvSpPr>
        <p:spPr>
          <a:xfrm>
            <a:off x="623105" y="4125745"/>
            <a:ext cx="6976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CLK: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grpSp>
        <p:nvGrpSpPr>
          <p:cNvPr id="75" name="Group 74"/>
          <p:cNvGrpSpPr/>
          <p:nvPr/>
        </p:nvGrpSpPr>
        <p:grpSpPr>
          <a:xfrm>
            <a:off x="1574074" y="4191000"/>
            <a:ext cx="7188926" cy="624840"/>
            <a:chOff x="2107474" y="4191000"/>
            <a:chExt cx="3581400" cy="279400"/>
          </a:xfrm>
        </p:grpSpPr>
        <p:pic>
          <p:nvPicPr>
            <p:cNvPr id="76" name="Picture 75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107474" y="4191000"/>
              <a:ext cx="1219200" cy="279400"/>
            </a:xfrm>
            <a:prstGeom prst="rect">
              <a:avLst/>
            </a:prstGeom>
          </p:spPr>
        </p:pic>
        <p:pic>
          <p:nvPicPr>
            <p:cNvPr id="77" name="Picture 76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276600" y="4191000"/>
              <a:ext cx="1219200" cy="279400"/>
            </a:xfrm>
            <a:prstGeom prst="rect">
              <a:avLst/>
            </a:prstGeom>
          </p:spPr>
        </p:pic>
        <p:pic>
          <p:nvPicPr>
            <p:cNvPr id="78" name="Picture 77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469674" y="4191000"/>
              <a:ext cx="1219200" cy="279400"/>
            </a:xfrm>
            <a:prstGeom prst="rect">
              <a:avLst/>
            </a:prstGeom>
          </p:spPr>
        </p:pic>
      </p:grpSp>
      <p:sp>
        <p:nvSpPr>
          <p:cNvPr id="79" name="TextBox 78"/>
          <p:cNvSpPr txBox="1"/>
          <p:nvPr/>
        </p:nvSpPr>
        <p:spPr>
          <a:xfrm>
            <a:off x="1219200" y="4266572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0</a:t>
            </a:r>
          </a:p>
        </p:txBody>
      </p:sp>
      <p:sp>
        <p:nvSpPr>
          <p:cNvPr id="80" name="TextBox 79"/>
          <p:cNvSpPr txBox="1"/>
          <p:nvPr/>
        </p:nvSpPr>
        <p:spPr>
          <a:xfrm>
            <a:off x="1227306" y="3985218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1</a:t>
            </a:r>
          </a:p>
        </p:txBody>
      </p:sp>
      <p:cxnSp>
        <p:nvCxnSpPr>
          <p:cNvPr id="81" name="Straight Connector 80"/>
          <p:cNvCxnSpPr/>
          <p:nvPr/>
        </p:nvCxnSpPr>
        <p:spPr bwMode="auto">
          <a:xfrm>
            <a:off x="1617785" y="3886200"/>
            <a:ext cx="0" cy="2362200"/>
          </a:xfrm>
          <a:prstGeom prst="line">
            <a:avLst/>
          </a:prstGeom>
          <a:solidFill>
            <a:srgbClr val="C0C0C0"/>
          </a:solidFill>
          <a:ln w="0" cap="flat" cmpd="sng" algn="ctr">
            <a:solidFill>
              <a:schemeClr val="bg1">
                <a:lumMod val="75000"/>
              </a:schemeClr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82" name="Straight Connector 81"/>
          <p:cNvCxnSpPr/>
          <p:nvPr/>
        </p:nvCxnSpPr>
        <p:spPr bwMode="auto">
          <a:xfrm>
            <a:off x="2780380" y="3886200"/>
            <a:ext cx="0" cy="2362200"/>
          </a:xfrm>
          <a:prstGeom prst="line">
            <a:avLst/>
          </a:prstGeom>
          <a:solidFill>
            <a:srgbClr val="C0C0C0"/>
          </a:solidFill>
          <a:ln w="0" cap="flat" cmpd="sng" algn="ctr">
            <a:solidFill>
              <a:schemeClr val="bg1">
                <a:lumMod val="75000"/>
              </a:schemeClr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83" name="Straight Connector 82"/>
          <p:cNvCxnSpPr/>
          <p:nvPr/>
        </p:nvCxnSpPr>
        <p:spPr bwMode="auto">
          <a:xfrm>
            <a:off x="3979985" y="3886200"/>
            <a:ext cx="0" cy="2362200"/>
          </a:xfrm>
          <a:prstGeom prst="line">
            <a:avLst/>
          </a:prstGeom>
          <a:solidFill>
            <a:srgbClr val="C0C0C0"/>
          </a:solidFill>
          <a:ln w="0" cap="flat" cmpd="sng" algn="ctr">
            <a:solidFill>
              <a:schemeClr val="bg1">
                <a:lumMod val="75000"/>
              </a:schemeClr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84" name="Straight Connector 83"/>
          <p:cNvCxnSpPr/>
          <p:nvPr/>
        </p:nvCxnSpPr>
        <p:spPr bwMode="auto">
          <a:xfrm>
            <a:off x="5155643" y="3886200"/>
            <a:ext cx="0" cy="2362200"/>
          </a:xfrm>
          <a:prstGeom prst="line">
            <a:avLst/>
          </a:prstGeom>
          <a:solidFill>
            <a:srgbClr val="C0C0C0"/>
          </a:solidFill>
          <a:ln w="0" cap="flat" cmpd="sng" algn="ctr">
            <a:solidFill>
              <a:schemeClr val="bg1">
                <a:lumMod val="75000"/>
              </a:schemeClr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85" name="Straight Connector 84"/>
          <p:cNvCxnSpPr/>
          <p:nvPr/>
        </p:nvCxnSpPr>
        <p:spPr bwMode="auto">
          <a:xfrm>
            <a:off x="6322591" y="3886200"/>
            <a:ext cx="0" cy="2362200"/>
          </a:xfrm>
          <a:prstGeom prst="line">
            <a:avLst/>
          </a:prstGeom>
          <a:solidFill>
            <a:srgbClr val="C0C0C0"/>
          </a:solidFill>
          <a:ln w="0" cap="flat" cmpd="sng" algn="ctr">
            <a:solidFill>
              <a:schemeClr val="bg1">
                <a:lumMod val="75000"/>
              </a:schemeClr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86" name="Straight Connector 85"/>
          <p:cNvCxnSpPr/>
          <p:nvPr/>
        </p:nvCxnSpPr>
        <p:spPr bwMode="auto">
          <a:xfrm>
            <a:off x="7543800" y="3886200"/>
            <a:ext cx="0" cy="2362200"/>
          </a:xfrm>
          <a:prstGeom prst="line">
            <a:avLst/>
          </a:prstGeom>
          <a:solidFill>
            <a:srgbClr val="C0C0C0"/>
          </a:solidFill>
          <a:ln w="0" cap="flat" cmpd="sng" algn="ctr">
            <a:solidFill>
              <a:schemeClr val="bg1">
                <a:lumMod val="75000"/>
              </a:schemeClr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99" name="TextBox 98"/>
          <p:cNvSpPr txBox="1"/>
          <p:nvPr/>
        </p:nvSpPr>
        <p:spPr>
          <a:xfrm>
            <a:off x="628252" y="4960314"/>
            <a:ext cx="104387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Register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Input:</a:t>
            </a:r>
          </a:p>
        </p:txBody>
      </p:sp>
      <p:sp>
        <p:nvSpPr>
          <p:cNvPr id="100" name="TextBox 99"/>
          <p:cNvSpPr txBox="1"/>
          <p:nvPr/>
        </p:nvSpPr>
        <p:spPr>
          <a:xfrm>
            <a:off x="623105" y="5697974"/>
            <a:ext cx="104387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Register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Output:</a:t>
            </a:r>
          </a:p>
        </p:txBody>
      </p:sp>
      <p:grpSp>
        <p:nvGrpSpPr>
          <p:cNvPr id="125" name="Group 124"/>
          <p:cNvGrpSpPr/>
          <p:nvPr/>
        </p:nvGrpSpPr>
        <p:grpSpPr>
          <a:xfrm>
            <a:off x="1607127" y="5026003"/>
            <a:ext cx="7057854" cy="338477"/>
            <a:chOff x="1607127" y="5026003"/>
            <a:chExt cx="7057854" cy="338477"/>
          </a:xfrm>
        </p:grpSpPr>
        <p:grpSp>
          <p:nvGrpSpPr>
            <p:cNvPr id="87" name="Group 86"/>
            <p:cNvGrpSpPr/>
            <p:nvPr/>
          </p:nvGrpSpPr>
          <p:grpSpPr>
            <a:xfrm>
              <a:off x="1607127" y="5026003"/>
              <a:ext cx="7057854" cy="321060"/>
              <a:chOff x="1589710" y="5026003"/>
              <a:chExt cx="7057854" cy="321060"/>
            </a:xfrm>
          </p:grpSpPr>
          <p:cxnSp>
            <p:nvCxnSpPr>
              <p:cNvPr id="88" name="Straight Connector 87"/>
              <p:cNvCxnSpPr/>
              <p:nvPr/>
            </p:nvCxnSpPr>
            <p:spPr bwMode="auto">
              <a:xfrm>
                <a:off x="1589710" y="5334000"/>
                <a:ext cx="772490" cy="0"/>
              </a:xfrm>
              <a:prstGeom prst="line">
                <a:avLst/>
              </a:prstGeom>
              <a:solidFill>
                <a:srgbClr val="C0C0C0"/>
              </a:solidFill>
              <a:ln w="381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89" name="Straight Connector 88"/>
              <p:cNvCxnSpPr/>
              <p:nvPr/>
            </p:nvCxnSpPr>
            <p:spPr bwMode="auto">
              <a:xfrm flipV="1">
                <a:off x="2373085" y="5026003"/>
                <a:ext cx="1006" cy="321060"/>
              </a:xfrm>
              <a:prstGeom prst="line">
                <a:avLst/>
              </a:prstGeom>
              <a:solidFill>
                <a:srgbClr val="C0C0C0"/>
              </a:solidFill>
              <a:ln w="381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90" name="Straight Connector 89"/>
              <p:cNvCxnSpPr/>
              <p:nvPr/>
            </p:nvCxnSpPr>
            <p:spPr bwMode="auto">
              <a:xfrm flipV="1">
                <a:off x="6567533" y="5042263"/>
                <a:ext cx="0" cy="304800"/>
              </a:xfrm>
              <a:prstGeom prst="line">
                <a:avLst/>
              </a:prstGeom>
              <a:solidFill>
                <a:srgbClr val="C0C0C0"/>
              </a:solidFill>
              <a:ln w="381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91" name="Straight Connector 90"/>
              <p:cNvCxnSpPr/>
              <p:nvPr/>
            </p:nvCxnSpPr>
            <p:spPr bwMode="auto">
              <a:xfrm flipH="1">
                <a:off x="2375265" y="5042263"/>
                <a:ext cx="1722945" cy="0"/>
              </a:xfrm>
              <a:prstGeom prst="line">
                <a:avLst/>
              </a:prstGeom>
              <a:solidFill>
                <a:srgbClr val="C0C0C0"/>
              </a:solidFill>
              <a:ln w="381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92" name="Straight Connector 91"/>
              <p:cNvCxnSpPr/>
              <p:nvPr/>
            </p:nvCxnSpPr>
            <p:spPr bwMode="auto">
              <a:xfrm flipH="1">
                <a:off x="6567533" y="5329646"/>
                <a:ext cx="2080031" cy="0"/>
              </a:xfrm>
              <a:prstGeom prst="line">
                <a:avLst/>
              </a:prstGeom>
              <a:solidFill>
                <a:srgbClr val="C0C0C0"/>
              </a:solidFill>
              <a:ln w="381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  <p:cxnSp>
          <p:nvCxnSpPr>
            <p:cNvPr id="108" name="Straight Connector 107"/>
            <p:cNvCxnSpPr/>
            <p:nvPr/>
          </p:nvCxnSpPr>
          <p:spPr bwMode="auto">
            <a:xfrm flipV="1">
              <a:off x="4115627" y="5026003"/>
              <a:ext cx="2370" cy="338477"/>
            </a:xfrm>
            <a:prstGeom prst="line">
              <a:avLst/>
            </a:prstGeom>
            <a:solidFill>
              <a:srgbClr val="C0C0C0"/>
            </a:solidFill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09" name="Straight Connector 108"/>
            <p:cNvCxnSpPr/>
            <p:nvPr/>
          </p:nvCxnSpPr>
          <p:spPr bwMode="auto">
            <a:xfrm flipH="1">
              <a:off x="4115628" y="5347063"/>
              <a:ext cx="227772" cy="0"/>
            </a:xfrm>
            <a:prstGeom prst="line">
              <a:avLst/>
            </a:prstGeom>
            <a:solidFill>
              <a:srgbClr val="C0C0C0"/>
            </a:solidFill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12" name="Straight Connector 111"/>
            <p:cNvCxnSpPr/>
            <p:nvPr/>
          </p:nvCxnSpPr>
          <p:spPr bwMode="auto">
            <a:xfrm flipH="1" flipV="1">
              <a:off x="4329013" y="5032397"/>
              <a:ext cx="828" cy="323450"/>
            </a:xfrm>
            <a:prstGeom prst="line">
              <a:avLst/>
            </a:prstGeom>
            <a:solidFill>
              <a:srgbClr val="C0C0C0"/>
            </a:solidFill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14" name="Straight Connector 113"/>
            <p:cNvCxnSpPr/>
            <p:nvPr/>
          </p:nvCxnSpPr>
          <p:spPr bwMode="auto">
            <a:xfrm flipH="1">
              <a:off x="4322618" y="5042263"/>
              <a:ext cx="2262333" cy="792"/>
            </a:xfrm>
            <a:prstGeom prst="line">
              <a:avLst/>
            </a:prstGeom>
            <a:solidFill>
              <a:srgbClr val="C0C0C0"/>
            </a:solidFill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124" name="Group 123"/>
          <p:cNvGrpSpPr/>
          <p:nvPr/>
        </p:nvGrpSpPr>
        <p:grpSpPr>
          <a:xfrm>
            <a:off x="1629294" y="5710204"/>
            <a:ext cx="7065255" cy="330388"/>
            <a:chOff x="1629294" y="5710204"/>
            <a:chExt cx="7065255" cy="330388"/>
          </a:xfrm>
        </p:grpSpPr>
        <p:grpSp>
          <p:nvGrpSpPr>
            <p:cNvPr id="93" name="Group 92"/>
            <p:cNvGrpSpPr/>
            <p:nvPr/>
          </p:nvGrpSpPr>
          <p:grpSpPr>
            <a:xfrm>
              <a:off x="1629294" y="5710204"/>
              <a:ext cx="7065255" cy="324836"/>
              <a:chOff x="1595252" y="5710204"/>
              <a:chExt cx="7065255" cy="324836"/>
            </a:xfrm>
          </p:grpSpPr>
          <p:cxnSp>
            <p:nvCxnSpPr>
              <p:cNvPr id="94" name="Straight Connector 93"/>
              <p:cNvCxnSpPr/>
              <p:nvPr/>
            </p:nvCxnSpPr>
            <p:spPr bwMode="auto">
              <a:xfrm flipH="1" flipV="1">
                <a:off x="2747524" y="5710204"/>
                <a:ext cx="29" cy="324836"/>
              </a:xfrm>
              <a:prstGeom prst="line">
                <a:avLst/>
              </a:prstGeom>
              <a:solidFill>
                <a:srgbClr val="C0C0C0"/>
              </a:solidFill>
              <a:ln w="381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95" name="Straight Connector 94"/>
              <p:cNvCxnSpPr/>
              <p:nvPr/>
            </p:nvCxnSpPr>
            <p:spPr bwMode="auto">
              <a:xfrm flipH="1" flipV="1">
                <a:off x="6533815" y="5728033"/>
                <a:ext cx="1385" cy="299258"/>
              </a:xfrm>
              <a:prstGeom prst="line">
                <a:avLst/>
              </a:prstGeom>
              <a:solidFill>
                <a:srgbClr val="C0C0C0"/>
              </a:solidFill>
              <a:ln w="381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96" name="Straight Connector 95"/>
              <p:cNvCxnSpPr/>
              <p:nvPr/>
            </p:nvCxnSpPr>
            <p:spPr bwMode="auto">
              <a:xfrm flipH="1">
                <a:off x="2750722" y="5721927"/>
                <a:ext cx="1343892" cy="0"/>
              </a:xfrm>
              <a:prstGeom prst="line">
                <a:avLst/>
              </a:prstGeom>
              <a:solidFill>
                <a:srgbClr val="C0C0C0"/>
              </a:solidFill>
              <a:ln w="381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97" name="Straight Connector 96"/>
              <p:cNvCxnSpPr/>
              <p:nvPr/>
            </p:nvCxnSpPr>
            <p:spPr bwMode="auto">
              <a:xfrm flipH="1">
                <a:off x="6518887" y="6013342"/>
                <a:ext cx="2141620" cy="2447"/>
              </a:xfrm>
              <a:prstGeom prst="line">
                <a:avLst/>
              </a:prstGeom>
              <a:solidFill>
                <a:srgbClr val="C0C0C0"/>
              </a:solidFill>
              <a:ln w="381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98" name="Straight Connector 97"/>
              <p:cNvCxnSpPr/>
              <p:nvPr/>
            </p:nvCxnSpPr>
            <p:spPr bwMode="auto">
              <a:xfrm>
                <a:off x="1595252" y="6018415"/>
                <a:ext cx="1147948" cy="1386"/>
              </a:xfrm>
              <a:prstGeom prst="line">
                <a:avLst/>
              </a:prstGeom>
              <a:solidFill>
                <a:srgbClr val="C0C0C0"/>
              </a:solidFill>
              <a:ln w="381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  <p:cxnSp>
          <p:nvCxnSpPr>
            <p:cNvPr id="116" name="Straight Connector 115"/>
            <p:cNvCxnSpPr/>
            <p:nvPr/>
          </p:nvCxnSpPr>
          <p:spPr bwMode="auto">
            <a:xfrm flipV="1">
              <a:off x="4114800" y="5731637"/>
              <a:ext cx="0" cy="304800"/>
            </a:xfrm>
            <a:prstGeom prst="line">
              <a:avLst/>
            </a:prstGeom>
            <a:solidFill>
              <a:srgbClr val="C0C0C0"/>
            </a:solidFill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17" name="Straight Connector 116"/>
            <p:cNvCxnSpPr/>
            <p:nvPr/>
          </p:nvCxnSpPr>
          <p:spPr bwMode="auto">
            <a:xfrm flipH="1">
              <a:off x="4098814" y="6032875"/>
              <a:ext cx="237365" cy="3444"/>
            </a:xfrm>
            <a:prstGeom prst="line">
              <a:avLst/>
            </a:prstGeom>
            <a:solidFill>
              <a:srgbClr val="C0C0C0"/>
            </a:solidFill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18" name="Straight Connector 117"/>
            <p:cNvCxnSpPr/>
            <p:nvPr/>
          </p:nvCxnSpPr>
          <p:spPr bwMode="auto">
            <a:xfrm flipV="1">
              <a:off x="4322620" y="5735792"/>
              <a:ext cx="0" cy="304800"/>
            </a:xfrm>
            <a:prstGeom prst="line">
              <a:avLst/>
            </a:prstGeom>
            <a:solidFill>
              <a:srgbClr val="C0C0C0"/>
            </a:solidFill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21" name="Straight Connector 120"/>
            <p:cNvCxnSpPr/>
            <p:nvPr/>
          </p:nvCxnSpPr>
          <p:spPr bwMode="auto">
            <a:xfrm flipH="1">
              <a:off x="4309829" y="5735781"/>
              <a:ext cx="2257226" cy="1"/>
            </a:xfrm>
            <a:prstGeom prst="line">
              <a:avLst/>
            </a:prstGeom>
            <a:solidFill>
              <a:srgbClr val="C0C0C0"/>
            </a:solidFill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id="{DACF1976-E364-5F49-BF59-30F8D59A22BD}"/>
              </a:ext>
            </a:extLst>
          </p:cNvPr>
          <p:cNvSpPr txBox="1"/>
          <p:nvPr/>
        </p:nvSpPr>
        <p:spPr>
          <a:xfrm>
            <a:off x="381000" y="1038106"/>
            <a:ext cx="167225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Recall the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Gated D Latch</a:t>
            </a:r>
          </a:p>
        </p:txBody>
      </p:sp>
    </p:spTree>
    <p:extLst>
      <p:ext uri="{BB962C8B-B14F-4D97-AF65-F5344CB8AC3E}">
        <p14:creationId xmlns:p14="http://schemas.microsoft.com/office/powerpoint/2010/main" val="17167611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1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10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10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6" grpId="0" animBg="1"/>
      <p:bldP spid="74" grpId="0"/>
      <p:bldP spid="79" grpId="0"/>
      <p:bldP spid="80" grpId="0"/>
      <p:bldP spid="99" grpId="0"/>
      <p:bldP spid="100" grpId="0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B4FE60-968E-164B-9377-BC3A0D2641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/>
              <a:t>Assignment: Required</a:t>
            </a:r>
            <a:r>
              <a:rPr lang="en-US"/>
              <a:t> Readings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A82ACE0-B0C1-DE41-AB11-537FBB9AD35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78477"/>
            <a:ext cx="8610600" cy="5193723"/>
          </a:xfrm>
        </p:spPr>
        <p:txBody>
          <a:bodyPr/>
          <a:lstStyle/>
          <a:p>
            <a:r>
              <a:rPr lang="en-US" dirty="0"/>
              <a:t>Combinational Logic </a:t>
            </a:r>
          </a:p>
          <a:p>
            <a:pPr lvl="1"/>
            <a:r>
              <a:rPr lang="en-US" dirty="0"/>
              <a:t>P&amp;P Chapter 3 until 3.3     +        H&amp;H Chapter 2</a:t>
            </a:r>
          </a:p>
          <a:p>
            <a:r>
              <a:rPr lang="en-US" dirty="0"/>
              <a:t>Sequential Logic </a:t>
            </a:r>
          </a:p>
          <a:p>
            <a:pPr lvl="1"/>
            <a:r>
              <a:rPr lang="en-US" dirty="0"/>
              <a:t>P&amp;P Chapter 3.4 until end   +       H&amp;H Chapter 3 in full</a:t>
            </a:r>
          </a:p>
          <a:p>
            <a:r>
              <a:rPr lang="en-US" dirty="0"/>
              <a:t>Hardware Description Languages and Verilog </a:t>
            </a:r>
          </a:p>
          <a:p>
            <a:pPr lvl="1"/>
            <a:r>
              <a:rPr lang="en-US" dirty="0"/>
              <a:t>H&amp;H Chapter 4 in full</a:t>
            </a:r>
          </a:p>
          <a:p>
            <a:r>
              <a:rPr lang="en-US" dirty="0"/>
              <a:t>Timing and Verification</a:t>
            </a:r>
          </a:p>
          <a:p>
            <a:pPr lvl="1"/>
            <a:r>
              <a:rPr lang="en-US" dirty="0"/>
              <a:t>H&amp;H Chapters 2.9 and 3.5 + (start Chapter 5)</a:t>
            </a:r>
          </a:p>
          <a:p>
            <a:pPr lvl="2"/>
            <a:endParaRPr lang="en-US" dirty="0"/>
          </a:p>
          <a:p>
            <a:pPr lvl="2"/>
            <a:endParaRPr lang="en-US" dirty="0"/>
          </a:p>
          <a:p>
            <a:r>
              <a:rPr lang="en-US" dirty="0"/>
              <a:t>By the end of next week, make sure you are done with </a:t>
            </a:r>
          </a:p>
          <a:p>
            <a:pPr lvl="1"/>
            <a:r>
              <a:rPr lang="en-US" b="1" dirty="0">
                <a:solidFill>
                  <a:srgbClr val="0432FF"/>
                </a:solidFill>
              </a:rPr>
              <a:t>P&amp;P Chapters 1-3    +      H&amp;H Chapters 1-4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4530914-DDCB-8244-B796-32EF5BABCB0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4A640EF-F0E2-4E49-9455-7E266BCEBB78}" type="slidenum">
              <a:rPr lang="en-US" altLang="en-US" smtClean="0"/>
              <a:pPr>
                <a:defRPr/>
              </a:pPr>
              <a:t>7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85256476"/>
      </p:ext>
    </p:extLst>
  </p:cSld>
  <p:clrMapOvr>
    <a:masterClrMapping/>
  </p:clrMapOvr>
  <p:transition/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Content Placeholder 2"/>
          <p:cNvSpPr txBox="1">
            <a:spLocks/>
          </p:cNvSpPr>
          <p:nvPr/>
        </p:nvSpPr>
        <p:spPr bwMode="auto">
          <a:xfrm>
            <a:off x="228600" y="2489366"/>
            <a:ext cx="8667974" cy="37018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669925" indent="-3254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2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2pPr>
            <a:lvl3pPr marL="1022350" indent="-3508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3pPr>
            <a:lvl4pPr marL="1339850" indent="-3159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4pPr>
            <a:lvl5pPr marL="1681163" indent="-33972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5pPr>
            <a:lvl6pPr marL="21383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6pPr>
            <a:lvl7pPr marL="25955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7pPr>
            <a:lvl8pPr marL="30527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8pPr>
            <a:lvl9pPr marL="35099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CC9900"/>
              </a:buClr>
              <a:buSzPct val="65000"/>
              <a:buFont typeface="Wingdings" panose="05000000000000000000" pitchFamily="2" charset="2"/>
              <a:buChar char="n"/>
              <a:tabLst/>
              <a:defRPr/>
            </a:pPr>
            <a:r>
              <a:rPr kumimoji="0" lang="en-US" sz="2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charset="0"/>
              </a:rPr>
              <a:t>Currently, we </a:t>
            </a:r>
            <a:r>
              <a:rPr kumimoji="0" lang="en-US" sz="2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charset="0"/>
              </a:rPr>
              <a:t>cannot</a:t>
            </a:r>
            <a:r>
              <a:rPr kumimoji="0" lang="en-US" sz="2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charset="0"/>
              </a:rPr>
              <a:t> simply wire a clock to WE of a latch</a:t>
            </a:r>
          </a:p>
          <a:p>
            <a:pPr marL="669925" marR="0" lvl="1" indent="-325438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3B812F"/>
              </a:buClr>
              <a:buSzPct val="60000"/>
              <a:buFont typeface="Wingdings" panose="05000000000000000000" pitchFamily="2" charset="2"/>
              <a:buChar char="q"/>
              <a:tabLst/>
              <a:defRPr/>
            </a:pPr>
            <a:r>
              <a:rPr kumimoji="0" lang="en-US" sz="2200" b="1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ahoma"/>
                <a:ea typeface="ＭＳ Ｐゴシック" pitchFamily="-106" charset="-128"/>
                <a:cs typeface="+mn-cs"/>
              </a:rPr>
              <a:t>Whenever the clock is high,</a:t>
            </a:r>
            <a:r>
              <a:rPr kumimoji="0" lang="en-US" sz="22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ahoma"/>
                <a:ea typeface="ＭＳ Ｐゴシック" pitchFamily="-106" charset="-128"/>
                <a:cs typeface="+mn-cs"/>
              </a:rPr>
              <a:t> </a:t>
            </a:r>
            <a:r>
              <a:rPr kumimoji="0" lang="en-US" sz="2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itchFamily="-106" charset="-128"/>
                <a:cs typeface="+mn-cs"/>
              </a:rPr>
              <a:t>the latch propagates </a:t>
            </a:r>
            <a:r>
              <a:rPr kumimoji="0" lang="en-US" sz="22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itchFamily="-106" charset="-128"/>
                <a:cs typeface="+mn-cs"/>
              </a:rPr>
              <a:t>D</a:t>
            </a:r>
            <a:r>
              <a:rPr kumimoji="0" lang="en-US" sz="2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itchFamily="-106" charset="-128"/>
                <a:cs typeface="+mn-cs"/>
              </a:rPr>
              <a:t> to </a:t>
            </a:r>
            <a:r>
              <a:rPr kumimoji="0" lang="en-US" sz="22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itchFamily="-106" charset="-128"/>
                <a:cs typeface="+mn-cs"/>
              </a:rPr>
              <a:t>Q</a:t>
            </a:r>
          </a:p>
          <a:p>
            <a:pPr marL="669925" marR="0" lvl="1" indent="-325438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3B812F"/>
              </a:buClr>
              <a:buSzPct val="60000"/>
              <a:buFont typeface="Wingdings" panose="05000000000000000000" pitchFamily="2" charset="2"/>
              <a:buChar char="q"/>
              <a:tabLst/>
              <a:defRPr/>
            </a:pPr>
            <a:r>
              <a:rPr lang="en-US" b="1" kern="0" dirty="0">
                <a:solidFill>
                  <a:srgbClr val="000000"/>
                </a:solidFill>
                <a:latin typeface="Tahoma"/>
              </a:rPr>
              <a:t>The latch is transparent</a:t>
            </a:r>
            <a:endParaRPr kumimoji="0" lang="en-US" sz="22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itchFamily="-106" charset="-128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CC9900"/>
              </a:buClr>
              <a:buSzPct val="65000"/>
              <a:buFont typeface="Wingdings" panose="05000000000000000000" pitchFamily="2" charset="2"/>
              <a:buChar char="n"/>
              <a:tabLst/>
              <a:defRPr/>
            </a:pP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Problem with Latches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70</a:t>
            </a:fld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6" name="Rectangle 5"/>
          <p:cNvSpPr/>
          <p:nvPr/>
        </p:nvSpPr>
        <p:spPr bwMode="auto">
          <a:xfrm>
            <a:off x="3982473" y="997527"/>
            <a:ext cx="2741688" cy="1251845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2170287" y="1050281"/>
            <a:ext cx="5525913" cy="1015402"/>
            <a:chOff x="1282612" y="2363472"/>
            <a:chExt cx="5525913" cy="1015402"/>
          </a:xfrm>
        </p:grpSpPr>
        <p:cxnSp>
          <p:nvCxnSpPr>
            <p:cNvPr id="8" name="Straight Connector 7"/>
            <p:cNvCxnSpPr/>
            <p:nvPr/>
          </p:nvCxnSpPr>
          <p:spPr bwMode="auto">
            <a:xfrm>
              <a:off x="3779868" y="3179557"/>
              <a:ext cx="115837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9" name="Straight Connector 8"/>
            <p:cNvCxnSpPr/>
            <p:nvPr/>
          </p:nvCxnSpPr>
          <p:spPr bwMode="auto">
            <a:xfrm>
              <a:off x="3779868" y="2719376"/>
              <a:ext cx="115837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0" name="Straight Connector 9"/>
            <p:cNvCxnSpPr/>
            <p:nvPr/>
          </p:nvCxnSpPr>
          <p:spPr bwMode="auto">
            <a:xfrm>
              <a:off x="4153988" y="2651334"/>
              <a:ext cx="623315" cy="1102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1" name="Straight Connector 10"/>
            <p:cNvCxnSpPr/>
            <p:nvPr/>
          </p:nvCxnSpPr>
          <p:spPr bwMode="auto">
            <a:xfrm flipV="1">
              <a:off x="5008978" y="3192670"/>
              <a:ext cx="491102" cy="1634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2" name="Delay 11"/>
            <p:cNvSpPr/>
            <p:nvPr/>
          </p:nvSpPr>
          <p:spPr bwMode="auto">
            <a:xfrm>
              <a:off x="4777304" y="2584959"/>
              <a:ext cx="231674" cy="255910"/>
            </a:xfrm>
            <a:prstGeom prst="flowChartDelay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3" name="Delay 12"/>
            <p:cNvSpPr/>
            <p:nvPr/>
          </p:nvSpPr>
          <p:spPr bwMode="auto">
            <a:xfrm>
              <a:off x="4777304" y="3066346"/>
              <a:ext cx="231674" cy="255910"/>
            </a:xfrm>
            <a:prstGeom prst="flowChartDelay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endParaRPr>
            </a:p>
          </p:txBody>
        </p:sp>
        <p:cxnSp>
          <p:nvCxnSpPr>
            <p:cNvPr id="14" name="Straight Connector 13"/>
            <p:cNvCxnSpPr/>
            <p:nvPr/>
          </p:nvCxnSpPr>
          <p:spPr bwMode="auto">
            <a:xfrm>
              <a:off x="4545630" y="3131362"/>
              <a:ext cx="231674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5" name="Straight Connector 14"/>
            <p:cNvCxnSpPr/>
            <p:nvPr/>
          </p:nvCxnSpPr>
          <p:spPr bwMode="auto">
            <a:xfrm>
              <a:off x="4545630" y="2768245"/>
              <a:ext cx="231674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6" name="Straight Connector 15"/>
            <p:cNvCxnSpPr/>
            <p:nvPr/>
          </p:nvCxnSpPr>
          <p:spPr bwMode="auto">
            <a:xfrm>
              <a:off x="4545630" y="2768245"/>
              <a:ext cx="0" cy="72624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7" name="Straight Connector 16"/>
            <p:cNvCxnSpPr/>
            <p:nvPr/>
          </p:nvCxnSpPr>
          <p:spPr bwMode="auto">
            <a:xfrm>
              <a:off x="4545630" y="3058741"/>
              <a:ext cx="0" cy="72624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8" name="Straight Connector 17"/>
            <p:cNvCxnSpPr/>
            <p:nvPr/>
          </p:nvCxnSpPr>
          <p:spPr bwMode="auto">
            <a:xfrm flipH="1" flipV="1">
              <a:off x="4545630" y="2840869"/>
              <a:ext cx="955651" cy="217872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9" name="Straight Connector 18"/>
            <p:cNvCxnSpPr/>
            <p:nvPr/>
          </p:nvCxnSpPr>
          <p:spPr bwMode="auto">
            <a:xfrm flipV="1">
              <a:off x="4545630" y="2848478"/>
              <a:ext cx="955651" cy="210263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0" name="Straight Connector 19"/>
            <p:cNvCxnSpPr/>
            <p:nvPr/>
          </p:nvCxnSpPr>
          <p:spPr bwMode="auto">
            <a:xfrm>
              <a:off x="5501281" y="3058741"/>
              <a:ext cx="0" cy="135563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1" name="Straight Connector 20"/>
            <p:cNvCxnSpPr/>
            <p:nvPr/>
          </p:nvCxnSpPr>
          <p:spPr bwMode="auto">
            <a:xfrm>
              <a:off x="5501281" y="2711380"/>
              <a:ext cx="0" cy="135563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22" name="Oval 21"/>
            <p:cNvSpPr/>
            <p:nvPr/>
          </p:nvSpPr>
          <p:spPr bwMode="auto">
            <a:xfrm>
              <a:off x="5481974" y="2695625"/>
              <a:ext cx="37795" cy="32497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23" name="Oval 22"/>
            <p:cNvSpPr/>
            <p:nvPr/>
          </p:nvSpPr>
          <p:spPr bwMode="auto">
            <a:xfrm>
              <a:off x="5010182" y="2695625"/>
              <a:ext cx="37795" cy="32497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24" name="Oval 23"/>
            <p:cNvSpPr/>
            <p:nvPr/>
          </p:nvSpPr>
          <p:spPr bwMode="auto">
            <a:xfrm>
              <a:off x="5010998" y="3179557"/>
              <a:ext cx="37795" cy="32497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25" name="Delay 24"/>
            <p:cNvSpPr/>
            <p:nvPr/>
          </p:nvSpPr>
          <p:spPr bwMode="auto">
            <a:xfrm>
              <a:off x="3885659" y="2525715"/>
              <a:ext cx="231674" cy="255910"/>
            </a:xfrm>
            <a:prstGeom prst="flowChartDelay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26" name="Delay 25"/>
            <p:cNvSpPr/>
            <p:nvPr/>
          </p:nvSpPr>
          <p:spPr bwMode="auto">
            <a:xfrm>
              <a:off x="3885722" y="3122964"/>
              <a:ext cx="231674" cy="255910"/>
            </a:xfrm>
            <a:prstGeom prst="flowChartDelay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27" name="Oval 26"/>
            <p:cNvSpPr/>
            <p:nvPr/>
          </p:nvSpPr>
          <p:spPr bwMode="auto">
            <a:xfrm>
              <a:off x="4118540" y="2636380"/>
              <a:ext cx="37795" cy="32497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28" name="Oval 27"/>
            <p:cNvSpPr/>
            <p:nvPr/>
          </p:nvSpPr>
          <p:spPr bwMode="auto">
            <a:xfrm>
              <a:off x="4119416" y="3236174"/>
              <a:ext cx="37795" cy="32497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endParaRPr>
            </a:p>
          </p:txBody>
        </p:sp>
        <p:cxnSp>
          <p:nvCxnSpPr>
            <p:cNvPr id="29" name="Straight Connector 28"/>
            <p:cNvCxnSpPr/>
            <p:nvPr/>
          </p:nvCxnSpPr>
          <p:spPr bwMode="auto">
            <a:xfrm>
              <a:off x="4156335" y="3250846"/>
              <a:ext cx="623315" cy="1102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0" name="Straight Connector 29"/>
            <p:cNvCxnSpPr/>
            <p:nvPr/>
          </p:nvCxnSpPr>
          <p:spPr bwMode="auto">
            <a:xfrm flipV="1">
              <a:off x="3779868" y="2721203"/>
              <a:ext cx="1093" cy="458121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1" name="Straight Connector 30"/>
            <p:cNvCxnSpPr/>
            <p:nvPr/>
          </p:nvCxnSpPr>
          <p:spPr bwMode="auto">
            <a:xfrm flipH="1">
              <a:off x="2838796" y="2936642"/>
              <a:ext cx="920911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32" name="Oval 31"/>
            <p:cNvSpPr/>
            <p:nvPr/>
          </p:nvSpPr>
          <p:spPr bwMode="auto">
            <a:xfrm>
              <a:off x="3759707" y="2920393"/>
              <a:ext cx="37795" cy="32497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33" name="Oval 32"/>
            <p:cNvSpPr/>
            <p:nvPr/>
          </p:nvSpPr>
          <p:spPr bwMode="auto">
            <a:xfrm>
              <a:off x="3846313" y="3303578"/>
              <a:ext cx="37795" cy="32497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endParaRPr>
            </a:p>
          </p:txBody>
        </p:sp>
        <p:cxnSp>
          <p:nvCxnSpPr>
            <p:cNvPr id="34" name="Straight Connector 33"/>
            <p:cNvCxnSpPr/>
            <p:nvPr/>
          </p:nvCxnSpPr>
          <p:spPr bwMode="auto">
            <a:xfrm flipV="1">
              <a:off x="3266938" y="3318456"/>
              <a:ext cx="578467" cy="1374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5" name="Straight Connector 34"/>
            <p:cNvCxnSpPr/>
            <p:nvPr/>
          </p:nvCxnSpPr>
          <p:spPr bwMode="auto">
            <a:xfrm flipV="1">
              <a:off x="2520439" y="2591968"/>
              <a:ext cx="1371608" cy="433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6" name="Straight Connector 35"/>
            <p:cNvCxnSpPr/>
            <p:nvPr/>
          </p:nvCxnSpPr>
          <p:spPr bwMode="auto">
            <a:xfrm flipH="1" flipV="1">
              <a:off x="3268860" y="2594229"/>
              <a:ext cx="1218" cy="726487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7" name="Straight Connector 36"/>
            <p:cNvCxnSpPr/>
            <p:nvPr/>
          </p:nvCxnSpPr>
          <p:spPr bwMode="auto">
            <a:xfrm flipV="1">
              <a:off x="5049830" y="2707543"/>
              <a:ext cx="1371608" cy="433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38" name="TextBox 37"/>
            <p:cNvSpPr txBox="1"/>
            <p:nvPr/>
          </p:nvSpPr>
          <p:spPr>
            <a:xfrm>
              <a:off x="2169061" y="2363472"/>
              <a:ext cx="39305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  <a:ea typeface="Cambria" charset="0"/>
                  <a:cs typeface="Cambria" charset="0"/>
                </a:rPr>
                <a:t>D</a:t>
              </a: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6405851" y="2492371"/>
              <a:ext cx="40267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  <a:ea typeface="Cambria" charset="0"/>
                  <a:cs typeface="Cambria" charset="0"/>
                </a:rPr>
                <a:t>Q</a:t>
              </a: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1282612" y="2728122"/>
              <a:ext cx="157126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  <a:ea typeface="Cambria" charset="0"/>
                  <a:cs typeface="Cambria" charset="0"/>
                </a:rPr>
                <a:t>CLK = WE</a:t>
              </a:r>
            </a:p>
          </p:txBody>
        </p:sp>
      </p:grpSp>
      <p:sp>
        <p:nvSpPr>
          <p:cNvPr id="74" name="TextBox 73"/>
          <p:cNvSpPr txBox="1"/>
          <p:nvPr/>
        </p:nvSpPr>
        <p:spPr>
          <a:xfrm>
            <a:off x="623105" y="4125745"/>
            <a:ext cx="6976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CLK: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grpSp>
        <p:nvGrpSpPr>
          <p:cNvPr id="75" name="Group 74"/>
          <p:cNvGrpSpPr/>
          <p:nvPr/>
        </p:nvGrpSpPr>
        <p:grpSpPr>
          <a:xfrm>
            <a:off x="1574074" y="4191000"/>
            <a:ext cx="7188926" cy="624840"/>
            <a:chOff x="2107474" y="4191000"/>
            <a:chExt cx="3581400" cy="279400"/>
          </a:xfrm>
        </p:grpSpPr>
        <p:pic>
          <p:nvPicPr>
            <p:cNvPr id="76" name="Picture 75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107474" y="4191000"/>
              <a:ext cx="1219200" cy="279400"/>
            </a:xfrm>
            <a:prstGeom prst="rect">
              <a:avLst/>
            </a:prstGeom>
          </p:spPr>
        </p:pic>
        <p:pic>
          <p:nvPicPr>
            <p:cNvPr id="77" name="Picture 76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276600" y="4191000"/>
              <a:ext cx="1219200" cy="279400"/>
            </a:xfrm>
            <a:prstGeom prst="rect">
              <a:avLst/>
            </a:prstGeom>
          </p:spPr>
        </p:pic>
        <p:pic>
          <p:nvPicPr>
            <p:cNvPr id="78" name="Picture 77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469674" y="4191000"/>
              <a:ext cx="1219200" cy="279400"/>
            </a:xfrm>
            <a:prstGeom prst="rect">
              <a:avLst/>
            </a:prstGeom>
          </p:spPr>
        </p:pic>
      </p:grpSp>
      <p:sp>
        <p:nvSpPr>
          <p:cNvPr id="79" name="TextBox 78"/>
          <p:cNvSpPr txBox="1"/>
          <p:nvPr/>
        </p:nvSpPr>
        <p:spPr>
          <a:xfrm>
            <a:off x="1219200" y="4266572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0</a:t>
            </a:r>
          </a:p>
        </p:txBody>
      </p:sp>
      <p:sp>
        <p:nvSpPr>
          <p:cNvPr id="80" name="TextBox 79"/>
          <p:cNvSpPr txBox="1"/>
          <p:nvPr/>
        </p:nvSpPr>
        <p:spPr>
          <a:xfrm>
            <a:off x="1227306" y="3985218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1</a:t>
            </a:r>
          </a:p>
        </p:txBody>
      </p:sp>
      <p:cxnSp>
        <p:nvCxnSpPr>
          <p:cNvPr id="81" name="Straight Connector 80"/>
          <p:cNvCxnSpPr/>
          <p:nvPr/>
        </p:nvCxnSpPr>
        <p:spPr bwMode="auto">
          <a:xfrm>
            <a:off x="1617785" y="3886200"/>
            <a:ext cx="0" cy="2362200"/>
          </a:xfrm>
          <a:prstGeom prst="line">
            <a:avLst/>
          </a:prstGeom>
          <a:solidFill>
            <a:srgbClr val="C0C0C0"/>
          </a:solidFill>
          <a:ln w="0" cap="flat" cmpd="sng" algn="ctr">
            <a:solidFill>
              <a:schemeClr val="bg1">
                <a:lumMod val="75000"/>
              </a:schemeClr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82" name="Straight Connector 81"/>
          <p:cNvCxnSpPr/>
          <p:nvPr/>
        </p:nvCxnSpPr>
        <p:spPr bwMode="auto">
          <a:xfrm>
            <a:off x="2780380" y="3886200"/>
            <a:ext cx="0" cy="2362200"/>
          </a:xfrm>
          <a:prstGeom prst="line">
            <a:avLst/>
          </a:prstGeom>
          <a:solidFill>
            <a:srgbClr val="C0C0C0"/>
          </a:solidFill>
          <a:ln w="0" cap="flat" cmpd="sng" algn="ctr">
            <a:solidFill>
              <a:schemeClr val="bg1">
                <a:lumMod val="75000"/>
              </a:schemeClr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83" name="Straight Connector 82"/>
          <p:cNvCxnSpPr/>
          <p:nvPr/>
        </p:nvCxnSpPr>
        <p:spPr bwMode="auto">
          <a:xfrm>
            <a:off x="3979985" y="3886200"/>
            <a:ext cx="0" cy="2362200"/>
          </a:xfrm>
          <a:prstGeom prst="line">
            <a:avLst/>
          </a:prstGeom>
          <a:solidFill>
            <a:srgbClr val="C0C0C0"/>
          </a:solidFill>
          <a:ln w="0" cap="flat" cmpd="sng" algn="ctr">
            <a:solidFill>
              <a:schemeClr val="bg1">
                <a:lumMod val="75000"/>
              </a:schemeClr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84" name="Straight Connector 83"/>
          <p:cNvCxnSpPr/>
          <p:nvPr/>
        </p:nvCxnSpPr>
        <p:spPr bwMode="auto">
          <a:xfrm>
            <a:off x="5155643" y="3886200"/>
            <a:ext cx="0" cy="2362200"/>
          </a:xfrm>
          <a:prstGeom prst="line">
            <a:avLst/>
          </a:prstGeom>
          <a:solidFill>
            <a:srgbClr val="C0C0C0"/>
          </a:solidFill>
          <a:ln w="0" cap="flat" cmpd="sng" algn="ctr">
            <a:solidFill>
              <a:schemeClr val="bg1">
                <a:lumMod val="75000"/>
              </a:schemeClr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85" name="Straight Connector 84"/>
          <p:cNvCxnSpPr/>
          <p:nvPr/>
        </p:nvCxnSpPr>
        <p:spPr bwMode="auto">
          <a:xfrm>
            <a:off x="6322591" y="3886200"/>
            <a:ext cx="0" cy="2362200"/>
          </a:xfrm>
          <a:prstGeom prst="line">
            <a:avLst/>
          </a:prstGeom>
          <a:solidFill>
            <a:srgbClr val="C0C0C0"/>
          </a:solidFill>
          <a:ln w="0" cap="flat" cmpd="sng" algn="ctr">
            <a:solidFill>
              <a:schemeClr val="bg1">
                <a:lumMod val="75000"/>
              </a:schemeClr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86" name="Straight Connector 85"/>
          <p:cNvCxnSpPr/>
          <p:nvPr/>
        </p:nvCxnSpPr>
        <p:spPr bwMode="auto">
          <a:xfrm>
            <a:off x="7543800" y="3886200"/>
            <a:ext cx="0" cy="2362200"/>
          </a:xfrm>
          <a:prstGeom prst="line">
            <a:avLst/>
          </a:prstGeom>
          <a:solidFill>
            <a:srgbClr val="C0C0C0"/>
          </a:solidFill>
          <a:ln w="0" cap="flat" cmpd="sng" algn="ctr">
            <a:solidFill>
              <a:schemeClr val="bg1">
                <a:lumMod val="75000"/>
              </a:schemeClr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99" name="TextBox 98"/>
          <p:cNvSpPr txBox="1"/>
          <p:nvPr/>
        </p:nvSpPr>
        <p:spPr>
          <a:xfrm>
            <a:off x="628252" y="4960314"/>
            <a:ext cx="110799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Register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Input:</a:t>
            </a:r>
          </a:p>
        </p:txBody>
      </p:sp>
      <p:sp>
        <p:nvSpPr>
          <p:cNvPr id="100" name="TextBox 99"/>
          <p:cNvSpPr txBox="1"/>
          <p:nvPr/>
        </p:nvSpPr>
        <p:spPr>
          <a:xfrm>
            <a:off x="623105" y="5697974"/>
            <a:ext cx="110799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Register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Output:</a:t>
            </a:r>
          </a:p>
        </p:txBody>
      </p:sp>
      <p:grpSp>
        <p:nvGrpSpPr>
          <p:cNvPr id="125" name="Group 124"/>
          <p:cNvGrpSpPr/>
          <p:nvPr/>
        </p:nvGrpSpPr>
        <p:grpSpPr>
          <a:xfrm>
            <a:off x="1607127" y="5026003"/>
            <a:ext cx="7057854" cy="338477"/>
            <a:chOff x="1607127" y="5026003"/>
            <a:chExt cx="7057854" cy="338477"/>
          </a:xfrm>
        </p:grpSpPr>
        <p:grpSp>
          <p:nvGrpSpPr>
            <p:cNvPr id="87" name="Group 86"/>
            <p:cNvGrpSpPr/>
            <p:nvPr/>
          </p:nvGrpSpPr>
          <p:grpSpPr>
            <a:xfrm>
              <a:off x="1607127" y="5026003"/>
              <a:ext cx="7057854" cy="321060"/>
              <a:chOff x="1589710" y="5026003"/>
              <a:chExt cx="7057854" cy="321060"/>
            </a:xfrm>
          </p:grpSpPr>
          <p:cxnSp>
            <p:nvCxnSpPr>
              <p:cNvPr id="88" name="Straight Connector 87"/>
              <p:cNvCxnSpPr/>
              <p:nvPr/>
            </p:nvCxnSpPr>
            <p:spPr bwMode="auto">
              <a:xfrm>
                <a:off x="1589710" y="5334000"/>
                <a:ext cx="772490" cy="0"/>
              </a:xfrm>
              <a:prstGeom prst="line">
                <a:avLst/>
              </a:prstGeom>
              <a:solidFill>
                <a:srgbClr val="C0C0C0"/>
              </a:solidFill>
              <a:ln w="381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89" name="Straight Connector 88"/>
              <p:cNvCxnSpPr/>
              <p:nvPr/>
            </p:nvCxnSpPr>
            <p:spPr bwMode="auto">
              <a:xfrm flipV="1">
                <a:off x="2373085" y="5026003"/>
                <a:ext cx="1006" cy="321060"/>
              </a:xfrm>
              <a:prstGeom prst="line">
                <a:avLst/>
              </a:prstGeom>
              <a:solidFill>
                <a:srgbClr val="C0C0C0"/>
              </a:solidFill>
              <a:ln w="381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90" name="Straight Connector 89"/>
              <p:cNvCxnSpPr/>
              <p:nvPr/>
            </p:nvCxnSpPr>
            <p:spPr bwMode="auto">
              <a:xfrm flipV="1">
                <a:off x="6567533" y="5042263"/>
                <a:ext cx="0" cy="304800"/>
              </a:xfrm>
              <a:prstGeom prst="line">
                <a:avLst/>
              </a:prstGeom>
              <a:solidFill>
                <a:srgbClr val="C0C0C0"/>
              </a:solidFill>
              <a:ln w="381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91" name="Straight Connector 90"/>
              <p:cNvCxnSpPr/>
              <p:nvPr/>
            </p:nvCxnSpPr>
            <p:spPr bwMode="auto">
              <a:xfrm flipH="1">
                <a:off x="2375265" y="5042263"/>
                <a:ext cx="1722945" cy="0"/>
              </a:xfrm>
              <a:prstGeom prst="line">
                <a:avLst/>
              </a:prstGeom>
              <a:solidFill>
                <a:srgbClr val="C0C0C0"/>
              </a:solidFill>
              <a:ln w="381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92" name="Straight Connector 91"/>
              <p:cNvCxnSpPr/>
              <p:nvPr/>
            </p:nvCxnSpPr>
            <p:spPr bwMode="auto">
              <a:xfrm flipH="1">
                <a:off x="6567533" y="5329646"/>
                <a:ext cx="2080031" cy="0"/>
              </a:xfrm>
              <a:prstGeom prst="line">
                <a:avLst/>
              </a:prstGeom>
              <a:solidFill>
                <a:srgbClr val="C0C0C0"/>
              </a:solidFill>
              <a:ln w="381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  <p:cxnSp>
          <p:nvCxnSpPr>
            <p:cNvPr id="108" name="Straight Connector 107"/>
            <p:cNvCxnSpPr/>
            <p:nvPr/>
          </p:nvCxnSpPr>
          <p:spPr bwMode="auto">
            <a:xfrm flipV="1">
              <a:off x="4115627" y="5026003"/>
              <a:ext cx="2370" cy="338477"/>
            </a:xfrm>
            <a:prstGeom prst="line">
              <a:avLst/>
            </a:prstGeom>
            <a:solidFill>
              <a:srgbClr val="C0C0C0"/>
            </a:solidFill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09" name="Straight Connector 108"/>
            <p:cNvCxnSpPr/>
            <p:nvPr/>
          </p:nvCxnSpPr>
          <p:spPr bwMode="auto">
            <a:xfrm flipH="1">
              <a:off x="4115628" y="5347063"/>
              <a:ext cx="227772" cy="0"/>
            </a:xfrm>
            <a:prstGeom prst="line">
              <a:avLst/>
            </a:prstGeom>
            <a:solidFill>
              <a:srgbClr val="C0C0C0"/>
            </a:solidFill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12" name="Straight Connector 111"/>
            <p:cNvCxnSpPr/>
            <p:nvPr/>
          </p:nvCxnSpPr>
          <p:spPr bwMode="auto">
            <a:xfrm flipH="1" flipV="1">
              <a:off x="4329013" y="5032397"/>
              <a:ext cx="828" cy="323450"/>
            </a:xfrm>
            <a:prstGeom prst="line">
              <a:avLst/>
            </a:prstGeom>
            <a:solidFill>
              <a:srgbClr val="C0C0C0"/>
            </a:solidFill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14" name="Straight Connector 113"/>
            <p:cNvCxnSpPr/>
            <p:nvPr/>
          </p:nvCxnSpPr>
          <p:spPr bwMode="auto">
            <a:xfrm flipH="1">
              <a:off x="4322618" y="5042263"/>
              <a:ext cx="2262333" cy="792"/>
            </a:xfrm>
            <a:prstGeom prst="line">
              <a:avLst/>
            </a:prstGeom>
            <a:solidFill>
              <a:srgbClr val="C0C0C0"/>
            </a:solidFill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124" name="Group 123"/>
          <p:cNvGrpSpPr/>
          <p:nvPr/>
        </p:nvGrpSpPr>
        <p:grpSpPr>
          <a:xfrm>
            <a:off x="1629294" y="5710204"/>
            <a:ext cx="7065255" cy="330388"/>
            <a:chOff x="1629294" y="5710204"/>
            <a:chExt cx="7065255" cy="330388"/>
          </a:xfrm>
        </p:grpSpPr>
        <p:grpSp>
          <p:nvGrpSpPr>
            <p:cNvPr id="93" name="Group 92"/>
            <p:cNvGrpSpPr/>
            <p:nvPr/>
          </p:nvGrpSpPr>
          <p:grpSpPr>
            <a:xfrm>
              <a:off x="1629294" y="5710204"/>
              <a:ext cx="7065255" cy="324836"/>
              <a:chOff x="1595252" y="5710204"/>
              <a:chExt cx="7065255" cy="324836"/>
            </a:xfrm>
          </p:grpSpPr>
          <p:cxnSp>
            <p:nvCxnSpPr>
              <p:cNvPr id="94" name="Straight Connector 93"/>
              <p:cNvCxnSpPr/>
              <p:nvPr/>
            </p:nvCxnSpPr>
            <p:spPr bwMode="auto">
              <a:xfrm flipH="1" flipV="1">
                <a:off x="2747524" y="5710204"/>
                <a:ext cx="29" cy="324836"/>
              </a:xfrm>
              <a:prstGeom prst="line">
                <a:avLst/>
              </a:prstGeom>
              <a:solidFill>
                <a:srgbClr val="C0C0C0"/>
              </a:solidFill>
              <a:ln w="381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95" name="Straight Connector 94"/>
              <p:cNvCxnSpPr/>
              <p:nvPr/>
            </p:nvCxnSpPr>
            <p:spPr bwMode="auto">
              <a:xfrm flipH="1" flipV="1">
                <a:off x="6533815" y="5728033"/>
                <a:ext cx="1385" cy="299258"/>
              </a:xfrm>
              <a:prstGeom prst="line">
                <a:avLst/>
              </a:prstGeom>
              <a:solidFill>
                <a:srgbClr val="C0C0C0"/>
              </a:solidFill>
              <a:ln w="381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96" name="Straight Connector 95"/>
              <p:cNvCxnSpPr/>
              <p:nvPr/>
            </p:nvCxnSpPr>
            <p:spPr bwMode="auto">
              <a:xfrm flipH="1">
                <a:off x="2750722" y="5721927"/>
                <a:ext cx="1343892" cy="0"/>
              </a:xfrm>
              <a:prstGeom prst="line">
                <a:avLst/>
              </a:prstGeom>
              <a:solidFill>
                <a:srgbClr val="C0C0C0"/>
              </a:solidFill>
              <a:ln w="381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97" name="Straight Connector 96"/>
              <p:cNvCxnSpPr/>
              <p:nvPr/>
            </p:nvCxnSpPr>
            <p:spPr bwMode="auto">
              <a:xfrm flipH="1">
                <a:off x="6518887" y="6013342"/>
                <a:ext cx="2141620" cy="2447"/>
              </a:xfrm>
              <a:prstGeom prst="line">
                <a:avLst/>
              </a:prstGeom>
              <a:solidFill>
                <a:srgbClr val="C0C0C0"/>
              </a:solidFill>
              <a:ln w="381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98" name="Straight Connector 97"/>
              <p:cNvCxnSpPr/>
              <p:nvPr/>
            </p:nvCxnSpPr>
            <p:spPr bwMode="auto">
              <a:xfrm>
                <a:off x="1595252" y="6018415"/>
                <a:ext cx="1147948" cy="1386"/>
              </a:xfrm>
              <a:prstGeom prst="line">
                <a:avLst/>
              </a:prstGeom>
              <a:solidFill>
                <a:srgbClr val="C0C0C0"/>
              </a:solidFill>
              <a:ln w="381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  <p:cxnSp>
          <p:nvCxnSpPr>
            <p:cNvPr id="116" name="Straight Connector 115"/>
            <p:cNvCxnSpPr/>
            <p:nvPr/>
          </p:nvCxnSpPr>
          <p:spPr bwMode="auto">
            <a:xfrm flipV="1">
              <a:off x="4114800" y="5731637"/>
              <a:ext cx="0" cy="304800"/>
            </a:xfrm>
            <a:prstGeom prst="line">
              <a:avLst/>
            </a:prstGeom>
            <a:solidFill>
              <a:srgbClr val="C0C0C0"/>
            </a:solidFill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17" name="Straight Connector 116"/>
            <p:cNvCxnSpPr/>
            <p:nvPr/>
          </p:nvCxnSpPr>
          <p:spPr bwMode="auto">
            <a:xfrm flipH="1">
              <a:off x="4098814" y="6032875"/>
              <a:ext cx="237365" cy="3444"/>
            </a:xfrm>
            <a:prstGeom prst="line">
              <a:avLst/>
            </a:prstGeom>
            <a:solidFill>
              <a:srgbClr val="C0C0C0"/>
            </a:solidFill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18" name="Straight Connector 117"/>
            <p:cNvCxnSpPr/>
            <p:nvPr/>
          </p:nvCxnSpPr>
          <p:spPr bwMode="auto">
            <a:xfrm flipV="1">
              <a:off x="4322620" y="5735792"/>
              <a:ext cx="0" cy="304800"/>
            </a:xfrm>
            <a:prstGeom prst="line">
              <a:avLst/>
            </a:prstGeom>
            <a:solidFill>
              <a:srgbClr val="C0C0C0"/>
            </a:solidFill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21" name="Straight Connector 120"/>
            <p:cNvCxnSpPr/>
            <p:nvPr/>
          </p:nvCxnSpPr>
          <p:spPr bwMode="auto">
            <a:xfrm flipH="1">
              <a:off x="4309829" y="5735781"/>
              <a:ext cx="2257226" cy="1"/>
            </a:xfrm>
            <a:prstGeom prst="line">
              <a:avLst/>
            </a:prstGeom>
            <a:solidFill>
              <a:srgbClr val="C0C0C0"/>
            </a:solidFill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id="{DACF1976-E364-5F49-BF59-30F8D59A22BD}"/>
              </a:ext>
            </a:extLst>
          </p:cNvPr>
          <p:cNvSpPr txBox="1"/>
          <p:nvPr/>
        </p:nvSpPr>
        <p:spPr>
          <a:xfrm>
            <a:off x="381000" y="1038106"/>
            <a:ext cx="167225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Recall the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Gated D Latch</a:t>
            </a:r>
          </a:p>
        </p:txBody>
      </p:sp>
      <p:sp>
        <p:nvSpPr>
          <p:cNvPr id="41" name="Oval 40"/>
          <p:cNvSpPr/>
          <p:nvPr/>
        </p:nvSpPr>
        <p:spPr bwMode="auto">
          <a:xfrm>
            <a:off x="3878617" y="5616555"/>
            <a:ext cx="667397" cy="602286"/>
          </a:xfrm>
          <a:prstGeom prst="ellipse">
            <a:avLst/>
          </a:prstGeom>
          <a:noFill/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01" name="Oval 100"/>
          <p:cNvSpPr/>
          <p:nvPr/>
        </p:nvSpPr>
        <p:spPr bwMode="auto">
          <a:xfrm>
            <a:off x="6288577" y="5610583"/>
            <a:ext cx="667397" cy="602286"/>
          </a:xfrm>
          <a:prstGeom prst="ellipse">
            <a:avLst/>
          </a:prstGeom>
          <a:noFill/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03" name="TextBox 102">
            <a:extLst>
              <a:ext uri="{FF2B5EF4-FFF2-40B4-BE49-F238E27FC236}">
                <a16:creationId xmlns:a16="http://schemas.microsoft.com/office/drawing/2014/main" id="{B249B6FB-1FC5-C443-91A6-A88D1AF3EAFB}"/>
              </a:ext>
            </a:extLst>
          </p:cNvPr>
          <p:cNvSpPr txBox="1"/>
          <p:nvPr/>
        </p:nvSpPr>
        <p:spPr>
          <a:xfrm>
            <a:off x="4592994" y="6119796"/>
            <a:ext cx="15824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Undesirable!</a:t>
            </a:r>
          </a:p>
        </p:txBody>
      </p:sp>
    </p:spTree>
    <p:extLst>
      <p:ext uri="{BB962C8B-B14F-4D97-AF65-F5344CB8AC3E}">
        <p14:creationId xmlns:p14="http://schemas.microsoft.com/office/powerpoint/2010/main" val="298401752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3" grpId="0"/>
    </p:bld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Content Placeholder 2"/>
          <p:cNvSpPr txBox="1">
            <a:spLocks/>
          </p:cNvSpPr>
          <p:nvPr/>
        </p:nvSpPr>
        <p:spPr bwMode="auto">
          <a:xfrm>
            <a:off x="228600" y="2489366"/>
            <a:ext cx="8610600" cy="37018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669925" indent="-3254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2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2pPr>
            <a:lvl3pPr marL="1022350" indent="-3508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3pPr>
            <a:lvl4pPr marL="1339850" indent="-3159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4pPr>
            <a:lvl5pPr marL="1681163" indent="-33972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5pPr>
            <a:lvl6pPr marL="21383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6pPr>
            <a:lvl7pPr marL="25955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7pPr>
            <a:lvl8pPr marL="30527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8pPr>
            <a:lvl9pPr marL="35099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CC9900"/>
              </a:buClr>
              <a:buSzPct val="65000"/>
              <a:buFont typeface="Wingdings" panose="05000000000000000000" pitchFamily="2" charset="2"/>
              <a:buChar char="n"/>
              <a:tabLst/>
              <a:defRPr/>
            </a:pPr>
            <a:r>
              <a:rPr kumimoji="0" lang="en-US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charset="0"/>
              </a:rPr>
              <a:t>Currently, we </a:t>
            </a:r>
            <a:r>
              <a:rPr kumimoji="0" lang="en-US" sz="24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charset="0"/>
              </a:rPr>
              <a:t>cannot</a:t>
            </a:r>
            <a:r>
              <a:rPr kumimoji="0" lang="en-US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charset="0"/>
              </a:rPr>
              <a:t> simply wire a clock to WE of a latch</a:t>
            </a:r>
          </a:p>
          <a:p>
            <a:pPr marL="669925" marR="0" lvl="1" indent="-325438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3B812F"/>
              </a:buClr>
              <a:buSzPct val="60000"/>
              <a:buFont typeface="Wingdings" panose="05000000000000000000" pitchFamily="2" charset="2"/>
              <a:buChar char="q"/>
              <a:tabLst/>
              <a:defRPr/>
            </a:pPr>
            <a:r>
              <a:rPr kumimoji="0" lang="en-US" sz="2200" b="1" i="0" u="none" strike="noStrike" kern="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ahoma"/>
                <a:ea typeface="ＭＳ Ｐゴシック" pitchFamily="-106" charset="-128"/>
                <a:cs typeface="+mn-cs"/>
              </a:rPr>
              <a:t>When the clock is high</a:t>
            </a:r>
            <a:r>
              <a:rPr kumimoji="0" lang="en-US" sz="2200" b="0" i="0" u="none" strike="noStrike" kern="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ahoma"/>
                <a:ea typeface="ＭＳ Ｐゴシック" pitchFamily="-106" charset="-128"/>
                <a:cs typeface="+mn-cs"/>
              </a:rPr>
              <a:t> </a:t>
            </a:r>
            <a:r>
              <a:rPr kumimoji="0" lang="en-US" sz="22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itchFamily="-106" charset="-128"/>
                <a:cs typeface="+mn-cs"/>
              </a:rPr>
              <a:t>Q</a:t>
            </a:r>
            <a:r>
              <a:rPr kumimoji="0" lang="en-US" sz="2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itchFamily="-106" charset="-128"/>
                <a:cs typeface="+mn-cs"/>
              </a:rPr>
              <a:t> will not take on </a:t>
            </a:r>
            <a:r>
              <a:rPr kumimoji="0" lang="en-US" sz="22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itchFamily="-106" charset="-128"/>
                <a:cs typeface="+mn-cs"/>
              </a:rPr>
              <a:t>D</a:t>
            </a:r>
            <a:r>
              <a:rPr kumimoji="0" lang="en-US" sz="2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itchFamily="-106" charset="-128"/>
                <a:cs typeface="+mn-cs"/>
              </a:rPr>
              <a:t>’s value AND</a:t>
            </a:r>
          </a:p>
          <a:p>
            <a:pPr marL="669925" marR="0" lvl="1" indent="-325438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3B812F"/>
              </a:buClr>
              <a:buSzPct val="60000"/>
              <a:buFont typeface="Wingdings" panose="05000000000000000000" pitchFamily="2" charset="2"/>
              <a:buChar char="q"/>
              <a:tabLst/>
              <a:defRPr/>
            </a:pPr>
            <a:r>
              <a:rPr kumimoji="0" lang="en-US" sz="2200" b="1" i="0" u="none" strike="noStrike" kern="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ahoma"/>
                <a:ea typeface="ＭＳ Ｐゴシック" pitchFamily="-106" charset="-128"/>
                <a:cs typeface="+mn-cs"/>
              </a:rPr>
              <a:t>When the clock is low</a:t>
            </a:r>
            <a:r>
              <a:rPr kumimoji="0" lang="en-US" sz="2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itchFamily="-106" charset="-128"/>
                <a:cs typeface="+mn-cs"/>
              </a:rPr>
              <a:t> the latch will propagate </a:t>
            </a:r>
            <a:r>
              <a:rPr kumimoji="0" lang="en-US" sz="22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itchFamily="-106" charset="-128"/>
                <a:cs typeface="+mn-cs"/>
              </a:rPr>
              <a:t>D</a:t>
            </a:r>
            <a:r>
              <a:rPr kumimoji="0" lang="en-US" sz="2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itchFamily="-106" charset="-128"/>
                <a:cs typeface="+mn-cs"/>
              </a:rPr>
              <a:t> to </a:t>
            </a:r>
            <a:r>
              <a:rPr kumimoji="0" lang="en-US" sz="22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itchFamily="-106" charset="-128"/>
                <a:cs typeface="+mn-cs"/>
              </a:rPr>
              <a:t>Q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CC9900"/>
              </a:buClr>
              <a:buSzPct val="65000"/>
              <a:buFont typeface="Wingdings" panose="05000000000000000000" pitchFamily="2" charset="2"/>
              <a:buChar char="n"/>
              <a:tabLst/>
              <a:defRPr/>
            </a:pP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Problem with Latches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71</a:t>
            </a:fld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6" name="Rectangle 5"/>
          <p:cNvSpPr/>
          <p:nvPr/>
        </p:nvSpPr>
        <p:spPr bwMode="auto">
          <a:xfrm>
            <a:off x="3982473" y="997527"/>
            <a:ext cx="2741688" cy="1251845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2170287" y="1050281"/>
            <a:ext cx="5525913" cy="1015402"/>
            <a:chOff x="1282612" y="2363472"/>
            <a:chExt cx="5525913" cy="1015402"/>
          </a:xfrm>
        </p:grpSpPr>
        <p:cxnSp>
          <p:nvCxnSpPr>
            <p:cNvPr id="8" name="Straight Connector 7"/>
            <p:cNvCxnSpPr/>
            <p:nvPr/>
          </p:nvCxnSpPr>
          <p:spPr bwMode="auto">
            <a:xfrm>
              <a:off x="3779868" y="3179557"/>
              <a:ext cx="115837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9" name="Straight Connector 8"/>
            <p:cNvCxnSpPr/>
            <p:nvPr/>
          </p:nvCxnSpPr>
          <p:spPr bwMode="auto">
            <a:xfrm>
              <a:off x="3779868" y="2719376"/>
              <a:ext cx="115837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0" name="Straight Connector 9"/>
            <p:cNvCxnSpPr/>
            <p:nvPr/>
          </p:nvCxnSpPr>
          <p:spPr bwMode="auto">
            <a:xfrm>
              <a:off x="4153988" y="2651334"/>
              <a:ext cx="623315" cy="1102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1" name="Straight Connector 10"/>
            <p:cNvCxnSpPr/>
            <p:nvPr/>
          </p:nvCxnSpPr>
          <p:spPr bwMode="auto">
            <a:xfrm flipV="1">
              <a:off x="5008978" y="3192670"/>
              <a:ext cx="491102" cy="1634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2" name="Delay 11"/>
            <p:cNvSpPr/>
            <p:nvPr/>
          </p:nvSpPr>
          <p:spPr bwMode="auto">
            <a:xfrm>
              <a:off x="4777304" y="2584959"/>
              <a:ext cx="231674" cy="255910"/>
            </a:xfrm>
            <a:prstGeom prst="flowChartDelay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3" name="Delay 12"/>
            <p:cNvSpPr/>
            <p:nvPr/>
          </p:nvSpPr>
          <p:spPr bwMode="auto">
            <a:xfrm>
              <a:off x="4777304" y="3066346"/>
              <a:ext cx="231674" cy="255910"/>
            </a:xfrm>
            <a:prstGeom prst="flowChartDelay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endParaRPr>
            </a:p>
          </p:txBody>
        </p:sp>
        <p:cxnSp>
          <p:nvCxnSpPr>
            <p:cNvPr id="14" name="Straight Connector 13"/>
            <p:cNvCxnSpPr/>
            <p:nvPr/>
          </p:nvCxnSpPr>
          <p:spPr bwMode="auto">
            <a:xfrm>
              <a:off x="4545630" y="3131362"/>
              <a:ext cx="231674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5" name="Straight Connector 14"/>
            <p:cNvCxnSpPr/>
            <p:nvPr/>
          </p:nvCxnSpPr>
          <p:spPr bwMode="auto">
            <a:xfrm>
              <a:off x="4545630" y="2768245"/>
              <a:ext cx="231674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6" name="Straight Connector 15"/>
            <p:cNvCxnSpPr/>
            <p:nvPr/>
          </p:nvCxnSpPr>
          <p:spPr bwMode="auto">
            <a:xfrm>
              <a:off x="4545630" y="2768245"/>
              <a:ext cx="0" cy="72624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7" name="Straight Connector 16"/>
            <p:cNvCxnSpPr/>
            <p:nvPr/>
          </p:nvCxnSpPr>
          <p:spPr bwMode="auto">
            <a:xfrm>
              <a:off x="4545630" y="3058741"/>
              <a:ext cx="0" cy="72624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8" name="Straight Connector 17"/>
            <p:cNvCxnSpPr/>
            <p:nvPr/>
          </p:nvCxnSpPr>
          <p:spPr bwMode="auto">
            <a:xfrm flipH="1" flipV="1">
              <a:off x="4545630" y="2840869"/>
              <a:ext cx="955651" cy="217872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9" name="Straight Connector 18"/>
            <p:cNvCxnSpPr/>
            <p:nvPr/>
          </p:nvCxnSpPr>
          <p:spPr bwMode="auto">
            <a:xfrm flipV="1">
              <a:off x="4545630" y="2848478"/>
              <a:ext cx="955651" cy="210263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0" name="Straight Connector 19"/>
            <p:cNvCxnSpPr/>
            <p:nvPr/>
          </p:nvCxnSpPr>
          <p:spPr bwMode="auto">
            <a:xfrm>
              <a:off x="5501281" y="3058741"/>
              <a:ext cx="0" cy="135563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1" name="Straight Connector 20"/>
            <p:cNvCxnSpPr/>
            <p:nvPr/>
          </p:nvCxnSpPr>
          <p:spPr bwMode="auto">
            <a:xfrm>
              <a:off x="5501281" y="2711380"/>
              <a:ext cx="0" cy="135563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22" name="Oval 21"/>
            <p:cNvSpPr/>
            <p:nvPr/>
          </p:nvSpPr>
          <p:spPr bwMode="auto">
            <a:xfrm>
              <a:off x="5481974" y="2695625"/>
              <a:ext cx="37795" cy="32497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23" name="Oval 22"/>
            <p:cNvSpPr/>
            <p:nvPr/>
          </p:nvSpPr>
          <p:spPr bwMode="auto">
            <a:xfrm>
              <a:off x="5010182" y="2695625"/>
              <a:ext cx="37795" cy="32497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24" name="Oval 23"/>
            <p:cNvSpPr/>
            <p:nvPr/>
          </p:nvSpPr>
          <p:spPr bwMode="auto">
            <a:xfrm>
              <a:off x="5010998" y="3179557"/>
              <a:ext cx="37795" cy="32497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25" name="Delay 24"/>
            <p:cNvSpPr/>
            <p:nvPr/>
          </p:nvSpPr>
          <p:spPr bwMode="auto">
            <a:xfrm>
              <a:off x="3885659" y="2525715"/>
              <a:ext cx="231674" cy="255910"/>
            </a:xfrm>
            <a:prstGeom prst="flowChartDelay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26" name="Delay 25"/>
            <p:cNvSpPr/>
            <p:nvPr/>
          </p:nvSpPr>
          <p:spPr bwMode="auto">
            <a:xfrm>
              <a:off x="3885722" y="3122964"/>
              <a:ext cx="231674" cy="255910"/>
            </a:xfrm>
            <a:prstGeom prst="flowChartDelay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27" name="Oval 26"/>
            <p:cNvSpPr/>
            <p:nvPr/>
          </p:nvSpPr>
          <p:spPr bwMode="auto">
            <a:xfrm>
              <a:off x="4118540" y="2636380"/>
              <a:ext cx="37795" cy="32497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28" name="Oval 27"/>
            <p:cNvSpPr/>
            <p:nvPr/>
          </p:nvSpPr>
          <p:spPr bwMode="auto">
            <a:xfrm>
              <a:off x="4119416" y="3236174"/>
              <a:ext cx="37795" cy="32497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endParaRPr>
            </a:p>
          </p:txBody>
        </p:sp>
        <p:cxnSp>
          <p:nvCxnSpPr>
            <p:cNvPr id="29" name="Straight Connector 28"/>
            <p:cNvCxnSpPr/>
            <p:nvPr/>
          </p:nvCxnSpPr>
          <p:spPr bwMode="auto">
            <a:xfrm>
              <a:off x="4156335" y="3250846"/>
              <a:ext cx="623315" cy="1102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0" name="Straight Connector 29"/>
            <p:cNvCxnSpPr/>
            <p:nvPr/>
          </p:nvCxnSpPr>
          <p:spPr bwMode="auto">
            <a:xfrm flipV="1">
              <a:off x="3779868" y="2721203"/>
              <a:ext cx="1093" cy="458121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1" name="Straight Connector 30"/>
            <p:cNvCxnSpPr/>
            <p:nvPr/>
          </p:nvCxnSpPr>
          <p:spPr bwMode="auto">
            <a:xfrm flipH="1">
              <a:off x="2838796" y="2936642"/>
              <a:ext cx="920911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32" name="Oval 31"/>
            <p:cNvSpPr/>
            <p:nvPr/>
          </p:nvSpPr>
          <p:spPr bwMode="auto">
            <a:xfrm>
              <a:off x="3759707" y="2920393"/>
              <a:ext cx="37795" cy="32497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33" name="Oval 32"/>
            <p:cNvSpPr/>
            <p:nvPr/>
          </p:nvSpPr>
          <p:spPr bwMode="auto">
            <a:xfrm>
              <a:off x="3846313" y="3303578"/>
              <a:ext cx="37795" cy="32497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endParaRPr>
            </a:p>
          </p:txBody>
        </p:sp>
        <p:cxnSp>
          <p:nvCxnSpPr>
            <p:cNvPr id="34" name="Straight Connector 33"/>
            <p:cNvCxnSpPr/>
            <p:nvPr/>
          </p:nvCxnSpPr>
          <p:spPr bwMode="auto">
            <a:xfrm flipV="1">
              <a:off x="3266938" y="3318456"/>
              <a:ext cx="578467" cy="1374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5" name="Straight Connector 34"/>
            <p:cNvCxnSpPr/>
            <p:nvPr/>
          </p:nvCxnSpPr>
          <p:spPr bwMode="auto">
            <a:xfrm flipV="1">
              <a:off x="2520439" y="2591968"/>
              <a:ext cx="1371608" cy="433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6" name="Straight Connector 35"/>
            <p:cNvCxnSpPr/>
            <p:nvPr/>
          </p:nvCxnSpPr>
          <p:spPr bwMode="auto">
            <a:xfrm flipH="1" flipV="1">
              <a:off x="3268860" y="2594229"/>
              <a:ext cx="1218" cy="726487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7" name="Straight Connector 36"/>
            <p:cNvCxnSpPr/>
            <p:nvPr/>
          </p:nvCxnSpPr>
          <p:spPr bwMode="auto">
            <a:xfrm flipV="1">
              <a:off x="5049830" y="2707543"/>
              <a:ext cx="1371608" cy="433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38" name="TextBox 37"/>
            <p:cNvSpPr txBox="1"/>
            <p:nvPr/>
          </p:nvSpPr>
          <p:spPr>
            <a:xfrm>
              <a:off x="2169061" y="2363472"/>
              <a:ext cx="39305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  <a:ea typeface="Cambria" charset="0"/>
                  <a:cs typeface="Cambria" charset="0"/>
                </a:rPr>
                <a:t>D</a:t>
              </a: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6405851" y="2492371"/>
              <a:ext cx="40267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  <a:ea typeface="Cambria" charset="0"/>
                  <a:cs typeface="Cambria" charset="0"/>
                </a:rPr>
                <a:t>Q</a:t>
              </a: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1282612" y="2728122"/>
              <a:ext cx="157126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  <a:ea typeface="Cambria" charset="0"/>
                  <a:cs typeface="Cambria" charset="0"/>
                </a:rPr>
                <a:t>CLK = WE</a:t>
              </a:r>
            </a:p>
          </p:txBody>
        </p:sp>
      </p:grpSp>
      <p:sp>
        <p:nvSpPr>
          <p:cNvPr id="74" name="TextBox 73"/>
          <p:cNvSpPr txBox="1"/>
          <p:nvPr/>
        </p:nvSpPr>
        <p:spPr>
          <a:xfrm>
            <a:off x="623105" y="4125745"/>
            <a:ext cx="6976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CLK: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grpSp>
        <p:nvGrpSpPr>
          <p:cNvPr id="75" name="Group 74"/>
          <p:cNvGrpSpPr/>
          <p:nvPr/>
        </p:nvGrpSpPr>
        <p:grpSpPr>
          <a:xfrm>
            <a:off x="1574074" y="4191000"/>
            <a:ext cx="7188926" cy="624840"/>
            <a:chOff x="2107474" y="4191000"/>
            <a:chExt cx="3581400" cy="279400"/>
          </a:xfrm>
        </p:grpSpPr>
        <p:pic>
          <p:nvPicPr>
            <p:cNvPr id="76" name="Picture 75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107474" y="4191000"/>
              <a:ext cx="1219200" cy="279400"/>
            </a:xfrm>
            <a:prstGeom prst="rect">
              <a:avLst/>
            </a:prstGeom>
          </p:spPr>
        </p:pic>
        <p:pic>
          <p:nvPicPr>
            <p:cNvPr id="77" name="Picture 76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276600" y="4191000"/>
              <a:ext cx="1219200" cy="279400"/>
            </a:xfrm>
            <a:prstGeom prst="rect">
              <a:avLst/>
            </a:prstGeom>
          </p:spPr>
        </p:pic>
        <p:pic>
          <p:nvPicPr>
            <p:cNvPr id="78" name="Picture 77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469674" y="4191000"/>
              <a:ext cx="1219200" cy="279400"/>
            </a:xfrm>
            <a:prstGeom prst="rect">
              <a:avLst/>
            </a:prstGeom>
          </p:spPr>
        </p:pic>
      </p:grpSp>
      <p:sp>
        <p:nvSpPr>
          <p:cNvPr id="79" name="TextBox 78"/>
          <p:cNvSpPr txBox="1"/>
          <p:nvPr/>
        </p:nvSpPr>
        <p:spPr>
          <a:xfrm>
            <a:off x="1219200" y="4266572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0</a:t>
            </a:r>
          </a:p>
        </p:txBody>
      </p:sp>
      <p:sp>
        <p:nvSpPr>
          <p:cNvPr id="80" name="TextBox 79"/>
          <p:cNvSpPr txBox="1"/>
          <p:nvPr/>
        </p:nvSpPr>
        <p:spPr>
          <a:xfrm>
            <a:off x="1227306" y="3985218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1</a:t>
            </a:r>
          </a:p>
        </p:txBody>
      </p:sp>
      <p:cxnSp>
        <p:nvCxnSpPr>
          <p:cNvPr id="81" name="Straight Connector 80"/>
          <p:cNvCxnSpPr/>
          <p:nvPr/>
        </p:nvCxnSpPr>
        <p:spPr bwMode="auto">
          <a:xfrm>
            <a:off x="1617785" y="3886200"/>
            <a:ext cx="0" cy="2362200"/>
          </a:xfrm>
          <a:prstGeom prst="line">
            <a:avLst/>
          </a:prstGeom>
          <a:solidFill>
            <a:srgbClr val="C0C0C0"/>
          </a:solidFill>
          <a:ln w="0" cap="flat" cmpd="sng" algn="ctr">
            <a:solidFill>
              <a:schemeClr val="bg1">
                <a:lumMod val="75000"/>
              </a:schemeClr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82" name="Straight Connector 81"/>
          <p:cNvCxnSpPr/>
          <p:nvPr/>
        </p:nvCxnSpPr>
        <p:spPr bwMode="auto">
          <a:xfrm>
            <a:off x="2780380" y="3886200"/>
            <a:ext cx="0" cy="2362200"/>
          </a:xfrm>
          <a:prstGeom prst="line">
            <a:avLst/>
          </a:prstGeom>
          <a:solidFill>
            <a:srgbClr val="C0C0C0"/>
          </a:solidFill>
          <a:ln w="0" cap="flat" cmpd="sng" algn="ctr">
            <a:solidFill>
              <a:schemeClr val="bg1">
                <a:lumMod val="75000"/>
              </a:schemeClr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83" name="Straight Connector 82"/>
          <p:cNvCxnSpPr/>
          <p:nvPr/>
        </p:nvCxnSpPr>
        <p:spPr bwMode="auto">
          <a:xfrm>
            <a:off x="3979985" y="3886200"/>
            <a:ext cx="0" cy="2362200"/>
          </a:xfrm>
          <a:prstGeom prst="line">
            <a:avLst/>
          </a:prstGeom>
          <a:solidFill>
            <a:srgbClr val="C0C0C0"/>
          </a:solidFill>
          <a:ln w="0" cap="flat" cmpd="sng" algn="ctr">
            <a:solidFill>
              <a:schemeClr val="bg1">
                <a:lumMod val="75000"/>
              </a:schemeClr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84" name="Straight Connector 83"/>
          <p:cNvCxnSpPr/>
          <p:nvPr/>
        </p:nvCxnSpPr>
        <p:spPr bwMode="auto">
          <a:xfrm>
            <a:off x="5155643" y="3886200"/>
            <a:ext cx="0" cy="2362200"/>
          </a:xfrm>
          <a:prstGeom prst="line">
            <a:avLst/>
          </a:prstGeom>
          <a:solidFill>
            <a:srgbClr val="C0C0C0"/>
          </a:solidFill>
          <a:ln w="0" cap="flat" cmpd="sng" algn="ctr">
            <a:solidFill>
              <a:schemeClr val="bg1">
                <a:lumMod val="75000"/>
              </a:schemeClr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85" name="Straight Connector 84"/>
          <p:cNvCxnSpPr/>
          <p:nvPr/>
        </p:nvCxnSpPr>
        <p:spPr bwMode="auto">
          <a:xfrm>
            <a:off x="6322591" y="3886200"/>
            <a:ext cx="0" cy="2362200"/>
          </a:xfrm>
          <a:prstGeom prst="line">
            <a:avLst/>
          </a:prstGeom>
          <a:solidFill>
            <a:srgbClr val="C0C0C0"/>
          </a:solidFill>
          <a:ln w="0" cap="flat" cmpd="sng" algn="ctr">
            <a:solidFill>
              <a:schemeClr val="bg1">
                <a:lumMod val="75000"/>
              </a:schemeClr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86" name="Straight Connector 85"/>
          <p:cNvCxnSpPr/>
          <p:nvPr/>
        </p:nvCxnSpPr>
        <p:spPr bwMode="auto">
          <a:xfrm>
            <a:off x="7543800" y="3886200"/>
            <a:ext cx="0" cy="2362200"/>
          </a:xfrm>
          <a:prstGeom prst="line">
            <a:avLst/>
          </a:prstGeom>
          <a:solidFill>
            <a:srgbClr val="C0C0C0"/>
          </a:solidFill>
          <a:ln w="0" cap="flat" cmpd="sng" algn="ctr">
            <a:solidFill>
              <a:schemeClr val="bg1">
                <a:lumMod val="75000"/>
              </a:schemeClr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99" name="TextBox 98"/>
          <p:cNvSpPr txBox="1"/>
          <p:nvPr/>
        </p:nvSpPr>
        <p:spPr>
          <a:xfrm>
            <a:off x="628252" y="4960314"/>
            <a:ext cx="7617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Input:</a:t>
            </a:r>
          </a:p>
        </p:txBody>
      </p:sp>
      <p:sp>
        <p:nvSpPr>
          <p:cNvPr id="100" name="TextBox 99"/>
          <p:cNvSpPr txBox="1"/>
          <p:nvPr/>
        </p:nvSpPr>
        <p:spPr>
          <a:xfrm>
            <a:off x="623105" y="5697974"/>
            <a:ext cx="9412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Output:</a:t>
            </a:r>
          </a:p>
        </p:txBody>
      </p:sp>
      <p:grpSp>
        <p:nvGrpSpPr>
          <p:cNvPr id="125" name="Group 124"/>
          <p:cNvGrpSpPr/>
          <p:nvPr/>
        </p:nvGrpSpPr>
        <p:grpSpPr>
          <a:xfrm>
            <a:off x="1607127" y="5026003"/>
            <a:ext cx="7057854" cy="338477"/>
            <a:chOff x="1607127" y="5026003"/>
            <a:chExt cx="7057854" cy="338477"/>
          </a:xfrm>
        </p:grpSpPr>
        <p:grpSp>
          <p:nvGrpSpPr>
            <p:cNvPr id="87" name="Group 86"/>
            <p:cNvGrpSpPr/>
            <p:nvPr/>
          </p:nvGrpSpPr>
          <p:grpSpPr>
            <a:xfrm>
              <a:off x="1607127" y="5026003"/>
              <a:ext cx="7057854" cy="321060"/>
              <a:chOff x="1589710" y="5026003"/>
              <a:chExt cx="7057854" cy="321060"/>
            </a:xfrm>
          </p:grpSpPr>
          <p:cxnSp>
            <p:nvCxnSpPr>
              <p:cNvPr id="88" name="Straight Connector 87"/>
              <p:cNvCxnSpPr/>
              <p:nvPr/>
            </p:nvCxnSpPr>
            <p:spPr bwMode="auto">
              <a:xfrm>
                <a:off x="1589710" y="5334000"/>
                <a:ext cx="772490" cy="0"/>
              </a:xfrm>
              <a:prstGeom prst="line">
                <a:avLst/>
              </a:prstGeom>
              <a:solidFill>
                <a:srgbClr val="C0C0C0"/>
              </a:solidFill>
              <a:ln w="381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89" name="Straight Connector 88"/>
              <p:cNvCxnSpPr/>
              <p:nvPr/>
            </p:nvCxnSpPr>
            <p:spPr bwMode="auto">
              <a:xfrm flipV="1">
                <a:off x="2373085" y="5026003"/>
                <a:ext cx="1006" cy="321060"/>
              </a:xfrm>
              <a:prstGeom prst="line">
                <a:avLst/>
              </a:prstGeom>
              <a:solidFill>
                <a:srgbClr val="C0C0C0"/>
              </a:solidFill>
              <a:ln w="381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90" name="Straight Connector 89"/>
              <p:cNvCxnSpPr/>
              <p:nvPr/>
            </p:nvCxnSpPr>
            <p:spPr bwMode="auto">
              <a:xfrm flipV="1">
                <a:off x="6567533" y="5042263"/>
                <a:ext cx="0" cy="304800"/>
              </a:xfrm>
              <a:prstGeom prst="line">
                <a:avLst/>
              </a:prstGeom>
              <a:solidFill>
                <a:srgbClr val="C0C0C0"/>
              </a:solidFill>
              <a:ln w="381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91" name="Straight Connector 90"/>
              <p:cNvCxnSpPr/>
              <p:nvPr/>
            </p:nvCxnSpPr>
            <p:spPr bwMode="auto">
              <a:xfrm flipH="1">
                <a:off x="2375265" y="5042263"/>
                <a:ext cx="1722945" cy="0"/>
              </a:xfrm>
              <a:prstGeom prst="line">
                <a:avLst/>
              </a:prstGeom>
              <a:solidFill>
                <a:srgbClr val="C0C0C0"/>
              </a:solidFill>
              <a:ln w="381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92" name="Straight Connector 91"/>
              <p:cNvCxnSpPr/>
              <p:nvPr/>
            </p:nvCxnSpPr>
            <p:spPr bwMode="auto">
              <a:xfrm flipH="1">
                <a:off x="6567533" y="5329646"/>
                <a:ext cx="2080031" cy="0"/>
              </a:xfrm>
              <a:prstGeom prst="line">
                <a:avLst/>
              </a:prstGeom>
              <a:solidFill>
                <a:srgbClr val="C0C0C0"/>
              </a:solidFill>
              <a:ln w="381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  <p:cxnSp>
          <p:nvCxnSpPr>
            <p:cNvPr id="108" name="Straight Connector 107"/>
            <p:cNvCxnSpPr/>
            <p:nvPr/>
          </p:nvCxnSpPr>
          <p:spPr bwMode="auto">
            <a:xfrm flipV="1">
              <a:off x="4115627" y="5026003"/>
              <a:ext cx="2370" cy="338477"/>
            </a:xfrm>
            <a:prstGeom prst="line">
              <a:avLst/>
            </a:prstGeom>
            <a:solidFill>
              <a:srgbClr val="C0C0C0"/>
            </a:solidFill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09" name="Straight Connector 108"/>
            <p:cNvCxnSpPr/>
            <p:nvPr/>
          </p:nvCxnSpPr>
          <p:spPr bwMode="auto">
            <a:xfrm flipH="1">
              <a:off x="4115628" y="5347063"/>
              <a:ext cx="227772" cy="0"/>
            </a:xfrm>
            <a:prstGeom prst="line">
              <a:avLst/>
            </a:prstGeom>
            <a:solidFill>
              <a:srgbClr val="C0C0C0"/>
            </a:solidFill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12" name="Straight Connector 111"/>
            <p:cNvCxnSpPr/>
            <p:nvPr/>
          </p:nvCxnSpPr>
          <p:spPr bwMode="auto">
            <a:xfrm flipH="1" flipV="1">
              <a:off x="4329013" y="5032397"/>
              <a:ext cx="828" cy="323450"/>
            </a:xfrm>
            <a:prstGeom prst="line">
              <a:avLst/>
            </a:prstGeom>
            <a:solidFill>
              <a:srgbClr val="C0C0C0"/>
            </a:solidFill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14" name="Straight Connector 113"/>
            <p:cNvCxnSpPr/>
            <p:nvPr/>
          </p:nvCxnSpPr>
          <p:spPr bwMode="auto">
            <a:xfrm flipH="1">
              <a:off x="4322618" y="5042263"/>
              <a:ext cx="2262333" cy="792"/>
            </a:xfrm>
            <a:prstGeom prst="line">
              <a:avLst/>
            </a:prstGeom>
            <a:solidFill>
              <a:srgbClr val="C0C0C0"/>
            </a:solidFill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124" name="Group 123"/>
          <p:cNvGrpSpPr/>
          <p:nvPr/>
        </p:nvGrpSpPr>
        <p:grpSpPr>
          <a:xfrm>
            <a:off x="1629294" y="5710204"/>
            <a:ext cx="7065255" cy="330388"/>
            <a:chOff x="1629294" y="5710204"/>
            <a:chExt cx="7065255" cy="330388"/>
          </a:xfrm>
        </p:grpSpPr>
        <p:grpSp>
          <p:nvGrpSpPr>
            <p:cNvPr id="93" name="Group 92"/>
            <p:cNvGrpSpPr/>
            <p:nvPr/>
          </p:nvGrpSpPr>
          <p:grpSpPr>
            <a:xfrm>
              <a:off x="1629294" y="5710204"/>
              <a:ext cx="7065255" cy="324836"/>
              <a:chOff x="1595252" y="5710204"/>
              <a:chExt cx="7065255" cy="324836"/>
            </a:xfrm>
          </p:grpSpPr>
          <p:cxnSp>
            <p:nvCxnSpPr>
              <p:cNvPr id="94" name="Straight Connector 93"/>
              <p:cNvCxnSpPr/>
              <p:nvPr/>
            </p:nvCxnSpPr>
            <p:spPr bwMode="auto">
              <a:xfrm flipH="1" flipV="1">
                <a:off x="2747524" y="5710204"/>
                <a:ext cx="29" cy="324836"/>
              </a:xfrm>
              <a:prstGeom prst="line">
                <a:avLst/>
              </a:prstGeom>
              <a:solidFill>
                <a:srgbClr val="C0C0C0"/>
              </a:solidFill>
              <a:ln w="381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95" name="Straight Connector 94"/>
              <p:cNvCxnSpPr/>
              <p:nvPr/>
            </p:nvCxnSpPr>
            <p:spPr bwMode="auto">
              <a:xfrm flipH="1" flipV="1">
                <a:off x="6533815" y="5728033"/>
                <a:ext cx="1385" cy="299258"/>
              </a:xfrm>
              <a:prstGeom prst="line">
                <a:avLst/>
              </a:prstGeom>
              <a:solidFill>
                <a:srgbClr val="C0C0C0"/>
              </a:solidFill>
              <a:ln w="381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96" name="Straight Connector 95"/>
              <p:cNvCxnSpPr/>
              <p:nvPr/>
            </p:nvCxnSpPr>
            <p:spPr bwMode="auto">
              <a:xfrm flipH="1">
                <a:off x="2750722" y="5721927"/>
                <a:ext cx="1343892" cy="0"/>
              </a:xfrm>
              <a:prstGeom prst="line">
                <a:avLst/>
              </a:prstGeom>
              <a:solidFill>
                <a:srgbClr val="C0C0C0"/>
              </a:solidFill>
              <a:ln w="381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97" name="Straight Connector 96"/>
              <p:cNvCxnSpPr/>
              <p:nvPr/>
            </p:nvCxnSpPr>
            <p:spPr bwMode="auto">
              <a:xfrm flipH="1">
                <a:off x="6518887" y="6013342"/>
                <a:ext cx="2141620" cy="2447"/>
              </a:xfrm>
              <a:prstGeom prst="line">
                <a:avLst/>
              </a:prstGeom>
              <a:solidFill>
                <a:srgbClr val="C0C0C0"/>
              </a:solidFill>
              <a:ln w="381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98" name="Straight Connector 97"/>
              <p:cNvCxnSpPr/>
              <p:nvPr/>
            </p:nvCxnSpPr>
            <p:spPr bwMode="auto">
              <a:xfrm>
                <a:off x="1595252" y="6018415"/>
                <a:ext cx="1147948" cy="1386"/>
              </a:xfrm>
              <a:prstGeom prst="line">
                <a:avLst/>
              </a:prstGeom>
              <a:solidFill>
                <a:srgbClr val="C0C0C0"/>
              </a:solidFill>
              <a:ln w="381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  <p:cxnSp>
          <p:nvCxnSpPr>
            <p:cNvPr id="116" name="Straight Connector 115"/>
            <p:cNvCxnSpPr/>
            <p:nvPr/>
          </p:nvCxnSpPr>
          <p:spPr bwMode="auto">
            <a:xfrm flipV="1">
              <a:off x="4114800" y="5731637"/>
              <a:ext cx="0" cy="304800"/>
            </a:xfrm>
            <a:prstGeom prst="line">
              <a:avLst/>
            </a:prstGeom>
            <a:solidFill>
              <a:srgbClr val="C0C0C0"/>
            </a:solidFill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17" name="Straight Connector 116"/>
            <p:cNvCxnSpPr/>
            <p:nvPr/>
          </p:nvCxnSpPr>
          <p:spPr bwMode="auto">
            <a:xfrm flipH="1">
              <a:off x="4098814" y="6032875"/>
              <a:ext cx="237365" cy="3444"/>
            </a:xfrm>
            <a:prstGeom prst="line">
              <a:avLst/>
            </a:prstGeom>
            <a:solidFill>
              <a:srgbClr val="C0C0C0"/>
            </a:solidFill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18" name="Straight Connector 117"/>
            <p:cNvCxnSpPr/>
            <p:nvPr/>
          </p:nvCxnSpPr>
          <p:spPr bwMode="auto">
            <a:xfrm flipV="1">
              <a:off x="4322620" y="5735792"/>
              <a:ext cx="0" cy="304800"/>
            </a:xfrm>
            <a:prstGeom prst="line">
              <a:avLst/>
            </a:prstGeom>
            <a:solidFill>
              <a:srgbClr val="C0C0C0"/>
            </a:solidFill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21" name="Straight Connector 120"/>
            <p:cNvCxnSpPr/>
            <p:nvPr/>
          </p:nvCxnSpPr>
          <p:spPr bwMode="auto">
            <a:xfrm flipH="1">
              <a:off x="4309829" y="5735781"/>
              <a:ext cx="2257226" cy="1"/>
            </a:xfrm>
            <a:prstGeom prst="line">
              <a:avLst/>
            </a:prstGeom>
            <a:solidFill>
              <a:srgbClr val="C0C0C0"/>
            </a:solidFill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id="{DACF1976-E364-5F49-BF59-30F8D59A22BD}"/>
              </a:ext>
            </a:extLst>
          </p:cNvPr>
          <p:cNvSpPr txBox="1"/>
          <p:nvPr/>
        </p:nvSpPr>
        <p:spPr>
          <a:xfrm>
            <a:off x="381000" y="1038106"/>
            <a:ext cx="167225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Recall the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Gated D Latch</a:t>
            </a:r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28741404-4DA5-4576-B0BB-ABCF55668C71}"/>
              </a:ext>
            </a:extLst>
          </p:cNvPr>
          <p:cNvSpPr txBox="1"/>
          <p:nvPr/>
        </p:nvSpPr>
        <p:spPr>
          <a:xfrm>
            <a:off x="381000" y="2631758"/>
            <a:ext cx="8382000" cy="403187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57150">
            <a:solidFill>
              <a:schemeClr val="accent2"/>
            </a:solidFill>
          </a:ln>
        </p:spPr>
        <p:txBody>
          <a:bodyPr wrap="square" anchor="ctr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How can we change the latch, so that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1) D</a:t>
            </a: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 (input) is </a:t>
            </a: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35742A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observable</a:t>
            </a: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35742A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 </a:t>
            </a: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at </a:t>
            </a: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Q </a:t>
            </a: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(output)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3B812F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only</a:t>
            </a: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3B812F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 at the </a:t>
            </a: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3B812F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beginning of next </a:t>
            </a: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3B812F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clock cycle</a:t>
            </a: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?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2) Q </a:t>
            </a: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is</a:t>
            </a: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 </a:t>
            </a: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available for the full clock cycle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13027731"/>
      </p:ext>
    </p:extLst>
  </p:cSld>
  <p:clrMapOvr>
    <a:masterClrMapping/>
  </p:clrMapOvr>
  <p:transition/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217A66-5B66-8F46-8427-3FF58862A4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Need for a New Storage Element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A0CA1C9-940A-224E-8EAE-BA1258296C4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To design viable FSMs</a:t>
            </a:r>
          </a:p>
          <a:p>
            <a:endParaRPr lang="en-US" dirty="0"/>
          </a:p>
          <a:p>
            <a:r>
              <a:rPr lang="en-US" dirty="0"/>
              <a:t>We need storage elements that allow us </a:t>
            </a:r>
          </a:p>
          <a:p>
            <a:endParaRPr lang="en-US" dirty="0"/>
          </a:p>
          <a:p>
            <a:pPr lvl="1"/>
            <a:r>
              <a:rPr lang="en-US" dirty="0"/>
              <a:t>to read the </a:t>
            </a:r>
            <a:r>
              <a:rPr lang="en-US" b="1" dirty="0"/>
              <a:t>current state </a:t>
            </a:r>
            <a:r>
              <a:rPr lang="en-US" dirty="0"/>
              <a:t>throughout the </a:t>
            </a:r>
            <a:r>
              <a:rPr lang="en-US" b="1" dirty="0"/>
              <a:t>current clock cycle</a:t>
            </a:r>
          </a:p>
          <a:p>
            <a:pPr marL="344487" lvl="1" indent="0">
              <a:buNone/>
            </a:pPr>
            <a:endParaRPr lang="en-US" dirty="0"/>
          </a:p>
          <a:p>
            <a:pPr marL="344487" lvl="1" indent="0">
              <a:buNone/>
            </a:pPr>
            <a:r>
              <a:rPr lang="en-US" dirty="0"/>
              <a:t>AND</a:t>
            </a:r>
          </a:p>
          <a:p>
            <a:pPr marL="344487" lvl="1" indent="0">
              <a:buNone/>
            </a:pPr>
            <a:r>
              <a:rPr lang="en-US" dirty="0"/>
              <a:t> </a:t>
            </a:r>
          </a:p>
          <a:p>
            <a:pPr lvl="1"/>
            <a:r>
              <a:rPr lang="en-US" dirty="0"/>
              <a:t>not write the </a:t>
            </a:r>
            <a:r>
              <a:rPr lang="en-US" b="1" dirty="0"/>
              <a:t>next state </a:t>
            </a:r>
            <a:r>
              <a:rPr lang="en-US" dirty="0"/>
              <a:t>values into the storage elements until the beginning of the </a:t>
            </a:r>
            <a:r>
              <a:rPr lang="en-US" b="1" dirty="0"/>
              <a:t>next clock cycle</a:t>
            </a:r>
            <a:r>
              <a:rPr lang="en-US" dirty="0"/>
              <a:t>.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8999E91-7FDF-3E4C-8B63-D97764A0383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3FCFE49-F7D8-9F40-A47B-CD8F660E719E}" type="slidenum">
              <a:rPr lang="en-US" smtClean="0"/>
              <a:pPr/>
              <a:t>72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611155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7527"/>
            <a:ext cx="8839200" cy="5193723"/>
          </a:xfrm>
        </p:spPr>
        <p:txBody>
          <a:bodyPr/>
          <a:lstStyle/>
          <a:p>
            <a:r>
              <a:rPr lang="en-US" dirty="0"/>
              <a:t>1) state change on clock edge, 2) data available for full cycle</a:t>
            </a:r>
          </a:p>
        </p:txBody>
      </p:sp>
      <p:sp>
        <p:nvSpPr>
          <p:cNvPr id="101" name="Rectangle 100"/>
          <p:cNvSpPr/>
          <p:nvPr/>
        </p:nvSpPr>
        <p:spPr bwMode="auto">
          <a:xfrm>
            <a:off x="4847545" y="1942957"/>
            <a:ext cx="3503191" cy="2095643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rPr>
              <a:t>D Latch (Slave)</a:t>
            </a:r>
          </a:p>
        </p:txBody>
      </p:sp>
      <p:sp>
        <p:nvSpPr>
          <p:cNvPr id="100" name="Rectangle 99"/>
          <p:cNvSpPr/>
          <p:nvPr/>
        </p:nvSpPr>
        <p:spPr bwMode="auto">
          <a:xfrm>
            <a:off x="1295400" y="1700518"/>
            <a:ext cx="3503191" cy="2095643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D Latch (Master)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D Flip-Flop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73</a:t>
            </a:fld>
            <a:endParaRPr kumimoji="0" lang="en-US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grpSp>
        <p:nvGrpSpPr>
          <p:cNvPr id="36" name="Group 35"/>
          <p:cNvGrpSpPr/>
          <p:nvPr/>
        </p:nvGrpSpPr>
        <p:grpSpPr>
          <a:xfrm>
            <a:off x="1143000" y="2081518"/>
            <a:ext cx="3655591" cy="1601674"/>
            <a:chOff x="838200" y="2438400"/>
            <a:chExt cx="7120354" cy="2685534"/>
          </a:xfrm>
        </p:grpSpPr>
        <p:cxnSp>
          <p:nvCxnSpPr>
            <p:cNvPr id="37" name="Straight Connector 36"/>
            <p:cNvCxnSpPr/>
            <p:nvPr/>
          </p:nvCxnSpPr>
          <p:spPr bwMode="auto">
            <a:xfrm>
              <a:off x="2895600" y="4496535"/>
              <a:ext cx="304800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8" name="Straight Connector 37"/>
            <p:cNvCxnSpPr/>
            <p:nvPr/>
          </p:nvCxnSpPr>
          <p:spPr bwMode="auto">
            <a:xfrm>
              <a:off x="2895600" y="3048000"/>
              <a:ext cx="304800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9" name="Straight Connector 38"/>
            <p:cNvCxnSpPr/>
            <p:nvPr/>
          </p:nvCxnSpPr>
          <p:spPr bwMode="auto">
            <a:xfrm>
              <a:off x="3880022" y="2833816"/>
              <a:ext cx="1640132" cy="3469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0" name="Straight Connector 39"/>
            <p:cNvCxnSpPr/>
            <p:nvPr/>
          </p:nvCxnSpPr>
          <p:spPr bwMode="auto">
            <a:xfrm>
              <a:off x="6129754" y="3027658"/>
              <a:ext cx="1828800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1" name="Straight Connector 40"/>
            <p:cNvCxnSpPr/>
            <p:nvPr/>
          </p:nvCxnSpPr>
          <p:spPr bwMode="auto">
            <a:xfrm flipV="1">
              <a:off x="6129755" y="4537806"/>
              <a:ext cx="1292238" cy="5146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42" name="Delay 41"/>
            <p:cNvSpPr/>
            <p:nvPr/>
          </p:nvSpPr>
          <p:spPr bwMode="auto">
            <a:xfrm>
              <a:off x="5520152" y="2624887"/>
              <a:ext cx="609600" cy="805543"/>
            </a:xfrm>
            <a:prstGeom prst="flowChartDelay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43" name="Delay 42"/>
            <p:cNvSpPr/>
            <p:nvPr/>
          </p:nvSpPr>
          <p:spPr bwMode="auto">
            <a:xfrm>
              <a:off x="5520154" y="4140178"/>
              <a:ext cx="609600" cy="805543"/>
            </a:xfrm>
            <a:prstGeom prst="flowChartDelay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cxnSp>
          <p:nvCxnSpPr>
            <p:cNvPr id="44" name="Straight Connector 43"/>
            <p:cNvCxnSpPr/>
            <p:nvPr/>
          </p:nvCxnSpPr>
          <p:spPr bwMode="auto">
            <a:xfrm>
              <a:off x="4910554" y="4344831"/>
              <a:ext cx="609600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5" name="Straight Connector 44"/>
            <p:cNvCxnSpPr/>
            <p:nvPr/>
          </p:nvCxnSpPr>
          <p:spPr bwMode="auto">
            <a:xfrm>
              <a:off x="4910554" y="3201831"/>
              <a:ext cx="609600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6" name="Straight Connector 45"/>
            <p:cNvCxnSpPr/>
            <p:nvPr/>
          </p:nvCxnSpPr>
          <p:spPr bwMode="auto">
            <a:xfrm>
              <a:off x="4910554" y="3201831"/>
              <a:ext cx="0" cy="228599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7" name="Straight Connector 46"/>
            <p:cNvCxnSpPr/>
            <p:nvPr/>
          </p:nvCxnSpPr>
          <p:spPr bwMode="auto">
            <a:xfrm>
              <a:off x="4910554" y="4116232"/>
              <a:ext cx="0" cy="228599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8" name="Straight Connector 47"/>
            <p:cNvCxnSpPr/>
            <p:nvPr/>
          </p:nvCxnSpPr>
          <p:spPr bwMode="auto">
            <a:xfrm flipH="1" flipV="1">
              <a:off x="4910554" y="3430430"/>
              <a:ext cx="2514600" cy="685802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9" name="Straight Connector 48"/>
            <p:cNvCxnSpPr/>
            <p:nvPr/>
          </p:nvCxnSpPr>
          <p:spPr bwMode="auto">
            <a:xfrm flipV="1">
              <a:off x="4910554" y="3454376"/>
              <a:ext cx="2514600" cy="661855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0" name="Straight Connector 49"/>
            <p:cNvCxnSpPr/>
            <p:nvPr/>
          </p:nvCxnSpPr>
          <p:spPr bwMode="auto">
            <a:xfrm>
              <a:off x="7425154" y="4116231"/>
              <a:ext cx="0" cy="426718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1" name="Straight Connector 50"/>
            <p:cNvCxnSpPr/>
            <p:nvPr/>
          </p:nvCxnSpPr>
          <p:spPr bwMode="auto">
            <a:xfrm>
              <a:off x="7425154" y="3022832"/>
              <a:ext cx="0" cy="426718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52" name="Oval 51"/>
            <p:cNvSpPr/>
            <p:nvPr/>
          </p:nvSpPr>
          <p:spPr bwMode="auto">
            <a:xfrm>
              <a:off x="7374354" y="2973231"/>
              <a:ext cx="99454" cy="102296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53" name="Oval 52"/>
            <p:cNvSpPr/>
            <p:nvPr/>
          </p:nvSpPr>
          <p:spPr bwMode="auto">
            <a:xfrm>
              <a:off x="6132929" y="2973231"/>
              <a:ext cx="99454" cy="102296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54" name="Oval 53"/>
            <p:cNvSpPr/>
            <p:nvPr/>
          </p:nvSpPr>
          <p:spPr bwMode="auto">
            <a:xfrm>
              <a:off x="6135075" y="4496535"/>
              <a:ext cx="99454" cy="102296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55" name="Delay 54"/>
            <p:cNvSpPr/>
            <p:nvPr/>
          </p:nvSpPr>
          <p:spPr bwMode="auto">
            <a:xfrm>
              <a:off x="3173968" y="2438400"/>
              <a:ext cx="609600" cy="805543"/>
            </a:xfrm>
            <a:prstGeom prst="flowChartDelay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56" name="Delay 55"/>
            <p:cNvSpPr/>
            <p:nvPr/>
          </p:nvSpPr>
          <p:spPr bwMode="auto">
            <a:xfrm>
              <a:off x="3174130" y="4318391"/>
              <a:ext cx="609600" cy="805543"/>
            </a:xfrm>
            <a:prstGeom prst="flowChartDelay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57" name="Oval 56"/>
            <p:cNvSpPr/>
            <p:nvPr/>
          </p:nvSpPr>
          <p:spPr bwMode="auto">
            <a:xfrm>
              <a:off x="3786746" y="2786744"/>
              <a:ext cx="99454" cy="102296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58" name="Oval 57"/>
            <p:cNvSpPr/>
            <p:nvPr/>
          </p:nvSpPr>
          <p:spPr bwMode="auto">
            <a:xfrm>
              <a:off x="3789051" y="4674748"/>
              <a:ext cx="99454" cy="102296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cxnSp>
          <p:nvCxnSpPr>
            <p:cNvPr id="59" name="Straight Connector 58"/>
            <p:cNvCxnSpPr/>
            <p:nvPr/>
          </p:nvCxnSpPr>
          <p:spPr bwMode="auto">
            <a:xfrm>
              <a:off x="3886200" y="4720931"/>
              <a:ext cx="1640132" cy="3469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0" name="Straight Connector 59"/>
            <p:cNvCxnSpPr/>
            <p:nvPr/>
          </p:nvCxnSpPr>
          <p:spPr bwMode="auto">
            <a:xfrm flipV="1">
              <a:off x="2895600" y="3053751"/>
              <a:ext cx="2875" cy="144205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1" name="Straight Connector 60"/>
            <p:cNvCxnSpPr/>
            <p:nvPr/>
          </p:nvCxnSpPr>
          <p:spPr bwMode="auto">
            <a:xfrm>
              <a:off x="2590800" y="3733800"/>
              <a:ext cx="304800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62" name="Oval 61"/>
            <p:cNvSpPr/>
            <p:nvPr/>
          </p:nvSpPr>
          <p:spPr bwMode="auto">
            <a:xfrm>
              <a:off x="2842550" y="3680750"/>
              <a:ext cx="99454" cy="102296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63" name="Oval 62"/>
            <p:cNvSpPr/>
            <p:nvPr/>
          </p:nvSpPr>
          <p:spPr bwMode="auto">
            <a:xfrm>
              <a:off x="3070440" y="4886924"/>
              <a:ext cx="99454" cy="102296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cxnSp>
          <p:nvCxnSpPr>
            <p:cNvPr id="64" name="Straight Connector 63"/>
            <p:cNvCxnSpPr/>
            <p:nvPr/>
          </p:nvCxnSpPr>
          <p:spPr bwMode="auto">
            <a:xfrm flipV="1">
              <a:off x="1545931" y="4933750"/>
              <a:ext cx="1522119" cy="4322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5" name="Straight Connector 64"/>
            <p:cNvCxnSpPr/>
            <p:nvPr/>
          </p:nvCxnSpPr>
          <p:spPr bwMode="auto">
            <a:xfrm flipV="1">
              <a:off x="838200" y="2646948"/>
              <a:ext cx="2352575" cy="1603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6" name="Straight Connector 65"/>
            <p:cNvCxnSpPr/>
            <p:nvPr/>
          </p:nvCxnSpPr>
          <p:spPr bwMode="auto">
            <a:xfrm flipH="1" flipV="1">
              <a:off x="1550984" y="2654061"/>
              <a:ext cx="3208" cy="2286802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67" name="Group 66"/>
          <p:cNvGrpSpPr/>
          <p:nvPr/>
        </p:nvGrpSpPr>
        <p:grpSpPr>
          <a:xfrm>
            <a:off x="4798591" y="2307914"/>
            <a:ext cx="3655591" cy="1601674"/>
            <a:chOff x="838200" y="2438400"/>
            <a:chExt cx="7120354" cy="2685534"/>
          </a:xfrm>
        </p:grpSpPr>
        <p:cxnSp>
          <p:nvCxnSpPr>
            <p:cNvPr id="68" name="Straight Connector 67"/>
            <p:cNvCxnSpPr/>
            <p:nvPr/>
          </p:nvCxnSpPr>
          <p:spPr bwMode="auto">
            <a:xfrm>
              <a:off x="2895600" y="4496535"/>
              <a:ext cx="304800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9" name="Straight Connector 68"/>
            <p:cNvCxnSpPr/>
            <p:nvPr/>
          </p:nvCxnSpPr>
          <p:spPr bwMode="auto">
            <a:xfrm>
              <a:off x="2895600" y="3048000"/>
              <a:ext cx="304800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70" name="Straight Connector 69"/>
            <p:cNvCxnSpPr/>
            <p:nvPr/>
          </p:nvCxnSpPr>
          <p:spPr bwMode="auto">
            <a:xfrm>
              <a:off x="3880022" y="2833816"/>
              <a:ext cx="1640132" cy="3469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71" name="Straight Connector 70"/>
            <p:cNvCxnSpPr/>
            <p:nvPr/>
          </p:nvCxnSpPr>
          <p:spPr bwMode="auto">
            <a:xfrm>
              <a:off x="6129754" y="3027658"/>
              <a:ext cx="1828800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72" name="Straight Connector 71"/>
            <p:cNvCxnSpPr/>
            <p:nvPr/>
          </p:nvCxnSpPr>
          <p:spPr bwMode="auto">
            <a:xfrm flipV="1">
              <a:off x="6129755" y="4537806"/>
              <a:ext cx="1292238" cy="5146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73" name="Delay 72"/>
            <p:cNvSpPr/>
            <p:nvPr/>
          </p:nvSpPr>
          <p:spPr bwMode="auto">
            <a:xfrm>
              <a:off x="5520152" y="2624887"/>
              <a:ext cx="609600" cy="805543"/>
            </a:xfrm>
            <a:prstGeom prst="flowChartDelay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74" name="Delay 73"/>
            <p:cNvSpPr/>
            <p:nvPr/>
          </p:nvSpPr>
          <p:spPr bwMode="auto">
            <a:xfrm>
              <a:off x="5520154" y="4140178"/>
              <a:ext cx="609600" cy="805543"/>
            </a:xfrm>
            <a:prstGeom prst="flowChartDelay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cxnSp>
          <p:nvCxnSpPr>
            <p:cNvPr id="75" name="Straight Connector 74"/>
            <p:cNvCxnSpPr/>
            <p:nvPr/>
          </p:nvCxnSpPr>
          <p:spPr bwMode="auto">
            <a:xfrm>
              <a:off x="4910554" y="4344831"/>
              <a:ext cx="609600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76" name="Straight Connector 75"/>
            <p:cNvCxnSpPr/>
            <p:nvPr/>
          </p:nvCxnSpPr>
          <p:spPr bwMode="auto">
            <a:xfrm>
              <a:off x="4910554" y="3201831"/>
              <a:ext cx="609600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77" name="Straight Connector 76"/>
            <p:cNvCxnSpPr/>
            <p:nvPr/>
          </p:nvCxnSpPr>
          <p:spPr bwMode="auto">
            <a:xfrm>
              <a:off x="4910554" y="3201831"/>
              <a:ext cx="0" cy="228599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78" name="Straight Connector 77"/>
            <p:cNvCxnSpPr/>
            <p:nvPr/>
          </p:nvCxnSpPr>
          <p:spPr bwMode="auto">
            <a:xfrm>
              <a:off x="4910554" y="4116232"/>
              <a:ext cx="0" cy="228599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79" name="Straight Connector 78"/>
            <p:cNvCxnSpPr/>
            <p:nvPr/>
          </p:nvCxnSpPr>
          <p:spPr bwMode="auto">
            <a:xfrm flipH="1" flipV="1">
              <a:off x="4910554" y="3430430"/>
              <a:ext cx="2514600" cy="685802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80" name="Straight Connector 79"/>
            <p:cNvCxnSpPr/>
            <p:nvPr/>
          </p:nvCxnSpPr>
          <p:spPr bwMode="auto">
            <a:xfrm flipV="1">
              <a:off x="4910554" y="3454376"/>
              <a:ext cx="2514600" cy="661855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81" name="Straight Connector 80"/>
            <p:cNvCxnSpPr/>
            <p:nvPr/>
          </p:nvCxnSpPr>
          <p:spPr bwMode="auto">
            <a:xfrm>
              <a:off x="7425154" y="4116231"/>
              <a:ext cx="0" cy="426718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82" name="Straight Connector 81"/>
            <p:cNvCxnSpPr/>
            <p:nvPr/>
          </p:nvCxnSpPr>
          <p:spPr bwMode="auto">
            <a:xfrm>
              <a:off x="7425154" y="3022832"/>
              <a:ext cx="0" cy="426718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83" name="Oval 82"/>
            <p:cNvSpPr/>
            <p:nvPr/>
          </p:nvSpPr>
          <p:spPr bwMode="auto">
            <a:xfrm>
              <a:off x="7374354" y="2973231"/>
              <a:ext cx="99454" cy="102296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84" name="Oval 83"/>
            <p:cNvSpPr/>
            <p:nvPr/>
          </p:nvSpPr>
          <p:spPr bwMode="auto">
            <a:xfrm>
              <a:off x="6132929" y="2973231"/>
              <a:ext cx="99454" cy="102296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85" name="Oval 84"/>
            <p:cNvSpPr/>
            <p:nvPr/>
          </p:nvSpPr>
          <p:spPr bwMode="auto">
            <a:xfrm>
              <a:off x="6135075" y="4496535"/>
              <a:ext cx="99454" cy="102296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86" name="Delay 85"/>
            <p:cNvSpPr/>
            <p:nvPr/>
          </p:nvSpPr>
          <p:spPr bwMode="auto">
            <a:xfrm>
              <a:off x="3173968" y="2438400"/>
              <a:ext cx="609600" cy="805543"/>
            </a:xfrm>
            <a:prstGeom prst="flowChartDelay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87" name="Delay 86"/>
            <p:cNvSpPr/>
            <p:nvPr/>
          </p:nvSpPr>
          <p:spPr bwMode="auto">
            <a:xfrm>
              <a:off x="3174130" y="4318391"/>
              <a:ext cx="609600" cy="805543"/>
            </a:xfrm>
            <a:prstGeom prst="flowChartDelay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88" name="Oval 87"/>
            <p:cNvSpPr/>
            <p:nvPr/>
          </p:nvSpPr>
          <p:spPr bwMode="auto">
            <a:xfrm>
              <a:off x="3786746" y="2786744"/>
              <a:ext cx="99454" cy="102296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89" name="Oval 88"/>
            <p:cNvSpPr/>
            <p:nvPr/>
          </p:nvSpPr>
          <p:spPr bwMode="auto">
            <a:xfrm>
              <a:off x="3789051" y="4674748"/>
              <a:ext cx="99454" cy="102296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cxnSp>
          <p:nvCxnSpPr>
            <p:cNvPr id="90" name="Straight Connector 89"/>
            <p:cNvCxnSpPr/>
            <p:nvPr/>
          </p:nvCxnSpPr>
          <p:spPr bwMode="auto">
            <a:xfrm>
              <a:off x="3886200" y="4720931"/>
              <a:ext cx="1640132" cy="3469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91" name="Straight Connector 90"/>
            <p:cNvCxnSpPr/>
            <p:nvPr/>
          </p:nvCxnSpPr>
          <p:spPr bwMode="auto">
            <a:xfrm flipV="1">
              <a:off x="2895600" y="3053751"/>
              <a:ext cx="2875" cy="144205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92" name="Straight Connector 91"/>
            <p:cNvCxnSpPr/>
            <p:nvPr/>
          </p:nvCxnSpPr>
          <p:spPr bwMode="auto">
            <a:xfrm>
              <a:off x="2590800" y="3733800"/>
              <a:ext cx="304800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93" name="Oval 92"/>
            <p:cNvSpPr/>
            <p:nvPr/>
          </p:nvSpPr>
          <p:spPr bwMode="auto">
            <a:xfrm>
              <a:off x="2842550" y="3680750"/>
              <a:ext cx="99454" cy="102296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94" name="Oval 93"/>
            <p:cNvSpPr/>
            <p:nvPr/>
          </p:nvSpPr>
          <p:spPr bwMode="auto">
            <a:xfrm>
              <a:off x="3070440" y="4886924"/>
              <a:ext cx="99454" cy="102296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cxnSp>
          <p:nvCxnSpPr>
            <p:cNvPr id="95" name="Straight Connector 94"/>
            <p:cNvCxnSpPr/>
            <p:nvPr/>
          </p:nvCxnSpPr>
          <p:spPr bwMode="auto">
            <a:xfrm flipV="1">
              <a:off x="1545931" y="4933750"/>
              <a:ext cx="1522119" cy="4322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96" name="Straight Connector 95"/>
            <p:cNvCxnSpPr/>
            <p:nvPr/>
          </p:nvCxnSpPr>
          <p:spPr bwMode="auto">
            <a:xfrm flipV="1">
              <a:off x="838200" y="2646948"/>
              <a:ext cx="2352575" cy="1603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97" name="Straight Connector 96"/>
            <p:cNvCxnSpPr/>
            <p:nvPr/>
          </p:nvCxnSpPr>
          <p:spPr bwMode="auto">
            <a:xfrm flipH="1" flipV="1">
              <a:off x="1550984" y="2654061"/>
              <a:ext cx="3208" cy="2286802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98" name="TextBox 97"/>
          <p:cNvSpPr txBox="1"/>
          <p:nvPr/>
        </p:nvSpPr>
        <p:spPr>
          <a:xfrm>
            <a:off x="778021" y="1979160"/>
            <a:ext cx="38824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D</a:t>
            </a:r>
          </a:p>
        </p:txBody>
      </p:sp>
      <p:sp>
        <p:nvSpPr>
          <p:cNvPr id="99" name="TextBox 98"/>
          <p:cNvSpPr txBox="1"/>
          <p:nvPr/>
        </p:nvSpPr>
        <p:spPr>
          <a:xfrm>
            <a:off x="8422986" y="2403446"/>
            <a:ext cx="38824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Q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mbria" charset="0"/>
              <a:ea typeface="Cambria" charset="0"/>
              <a:cs typeface="Cambria" charset="0"/>
            </a:endParaRPr>
          </a:p>
        </p:txBody>
      </p:sp>
      <p:sp>
        <p:nvSpPr>
          <p:cNvPr id="116" name="TextBox 115"/>
          <p:cNvSpPr txBox="1"/>
          <p:nvPr/>
        </p:nvSpPr>
        <p:spPr>
          <a:xfrm>
            <a:off x="292159" y="4348626"/>
            <a:ext cx="6335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CLK</a:t>
            </a:r>
          </a:p>
        </p:txBody>
      </p:sp>
      <p:sp>
        <p:nvSpPr>
          <p:cNvPr id="118" name="Content Placeholder 2"/>
          <p:cNvSpPr txBox="1">
            <a:spLocks/>
          </p:cNvSpPr>
          <p:nvPr/>
        </p:nvSpPr>
        <p:spPr bwMode="auto">
          <a:xfrm>
            <a:off x="76200" y="5486400"/>
            <a:ext cx="8839200" cy="9557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669925" indent="-3254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2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2pPr>
            <a:lvl3pPr marL="1022350" indent="-3508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3pPr>
            <a:lvl4pPr marL="1339850" indent="-3159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4pPr>
            <a:lvl5pPr marL="1681163" indent="-33972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5pPr>
            <a:lvl6pPr marL="21383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6pPr>
            <a:lvl7pPr marL="25955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7pPr>
            <a:lvl8pPr marL="30527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8pPr>
            <a:lvl9pPr marL="35099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CC9900"/>
              </a:buClr>
              <a:buSzPct val="65000"/>
              <a:buFont typeface="Wingdings" panose="05000000000000000000" pitchFamily="2" charset="2"/>
              <a:buChar char="n"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ahoma"/>
                <a:ea typeface="ＭＳ Ｐゴシック" charset="0"/>
              </a:rPr>
              <a:t>When the clock is low</a:t>
            </a: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charset="0"/>
              </a:rPr>
              <a:t>, master propagates </a:t>
            </a: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charset="0"/>
              </a:rPr>
              <a:t>D</a:t>
            </a: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charset="0"/>
              </a:rPr>
              <a:t> to the input of slave (Q unchanged)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CC9900"/>
              </a:buClr>
              <a:buSzPct val="65000"/>
              <a:buFont typeface="Wingdings" panose="05000000000000000000" pitchFamily="2" charset="2"/>
              <a:buChar char="n"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ahoma"/>
                <a:ea typeface="ＭＳ Ｐゴシック" charset="0"/>
              </a:rPr>
              <a:t>Only when the clock is high</a:t>
            </a: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charset="0"/>
              </a:rPr>
              <a:t>, slave latches </a:t>
            </a: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charset="0"/>
              </a:rPr>
              <a:t>D (Q stores D)</a:t>
            </a:r>
          </a:p>
          <a:p>
            <a:pPr marL="669925" marR="0" lvl="1" indent="-325438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3B812F"/>
              </a:buClr>
              <a:buSzPct val="60000"/>
              <a:buFont typeface="Wingdings" panose="05000000000000000000" pitchFamily="2" charset="2"/>
              <a:buChar char="q"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itchFamily="-106" charset="-128"/>
                <a:cs typeface="+mn-cs"/>
              </a:rPr>
              <a:t>At the rising edge of clock (clock going from 0-&gt;1), Q gets assigned D</a:t>
            </a:r>
          </a:p>
        </p:txBody>
      </p:sp>
      <p:grpSp>
        <p:nvGrpSpPr>
          <p:cNvPr id="123" name="Group 122"/>
          <p:cNvGrpSpPr/>
          <p:nvPr/>
        </p:nvGrpSpPr>
        <p:grpSpPr>
          <a:xfrm>
            <a:off x="3286976" y="4777203"/>
            <a:ext cx="3385275" cy="690442"/>
            <a:chOff x="3286976" y="4777203"/>
            <a:chExt cx="3385275" cy="690442"/>
          </a:xfrm>
        </p:grpSpPr>
        <p:pic>
          <p:nvPicPr>
            <p:cNvPr id="119" name="Picture 118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237944" y="4823791"/>
              <a:ext cx="2434307" cy="557862"/>
            </a:xfrm>
            <a:prstGeom prst="rect">
              <a:avLst/>
            </a:prstGeom>
          </p:spPr>
        </p:pic>
        <p:sp>
          <p:nvSpPr>
            <p:cNvPr id="120" name="TextBox 119"/>
            <p:cNvSpPr txBox="1"/>
            <p:nvPr/>
          </p:nvSpPr>
          <p:spPr>
            <a:xfrm>
              <a:off x="3286976" y="4926496"/>
              <a:ext cx="69762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CLK:</a:t>
              </a: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21" name="TextBox 120"/>
            <p:cNvSpPr txBox="1"/>
            <p:nvPr/>
          </p:nvSpPr>
          <p:spPr>
            <a:xfrm>
              <a:off x="3976497" y="5098313"/>
              <a:ext cx="3129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0</a:t>
              </a:r>
            </a:p>
          </p:txBody>
        </p:sp>
        <p:sp>
          <p:nvSpPr>
            <p:cNvPr id="122" name="TextBox 121"/>
            <p:cNvSpPr txBox="1"/>
            <p:nvPr/>
          </p:nvSpPr>
          <p:spPr>
            <a:xfrm>
              <a:off x="3984603" y="4777203"/>
              <a:ext cx="3129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1</a:t>
              </a:r>
            </a:p>
          </p:txBody>
        </p:sp>
      </p:grpSp>
      <p:grpSp>
        <p:nvGrpSpPr>
          <p:cNvPr id="125" name="Group 124"/>
          <p:cNvGrpSpPr/>
          <p:nvPr/>
        </p:nvGrpSpPr>
        <p:grpSpPr>
          <a:xfrm>
            <a:off x="982655" y="2856004"/>
            <a:ext cx="4724911" cy="1709466"/>
            <a:chOff x="982655" y="2856004"/>
            <a:chExt cx="4724911" cy="1709466"/>
          </a:xfrm>
        </p:grpSpPr>
        <p:cxnSp>
          <p:nvCxnSpPr>
            <p:cNvPr id="107" name="Straight Connector 106"/>
            <p:cNvCxnSpPr/>
            <p:nvPr/>
          </p:nvCxnSpPr>
          <p:spPr bwMode="auto">
            <a:xfrm flipV="1">
              <a:off x="5707566" y="3078055"/>
              <a:ext cx="0" cy="1480886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10" name="Straight Connector 109"/>
            <p:cNvCxnSpPr/>
            <p:nvPr/>
          </p:nvCxnSpPr>
          <p:spPr bwMode="auto">
            <a:xfrm flipV="1">
              <a:off x="982655" y="4563611"/>
              <a:ext cx="4721859" cy="1859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12" name="Straight Connector 111"/>
            <p:cNvCxnSpPr/>
            <p:nvPr/>
          </p:nvCxnSpPr>
          <p:spPr bwMode="auto">
            <a:xfrm flipV="1">
              <a:off x="2040353" y="2856004"/>
              <a:ext cx="2432" cy="1702547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02" name="Extract 101"/>
            <p:cNvSpPr/>
            <p:nvPr/>
          </p:nvSpPr>
          <p:spPr bwMode="auto">
            <a:xfrm>
              <a:off x="1903512" y="3986996"/>
              <a:ext cx="268522" cy="333144"/>
            </a:xfrm>
            <a:prstGeom prst="flowChartExtract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04" name="Oval 103"/>
            <p:cNvSpPr/>
            <p:nvPr/>
          </p:nvSpPr>
          <p:spPr bwMode="auto">
            <a:xfrm rot="16200000">
              <a:off x="2009613" y="3945304"/>
              <a:ext cx="51060" cy="61010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0557072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1" grpId="0" animBg="1"/>
      <p:bldP spid="100" grpId="0" animBg="1"/>
      <p:bldP spid="98" grpId="0"/>
      <p:bldP spid="99" grpId="0"/>
      <p:bldP spid="116" grpId="0"/>
    </p:bld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D Flip-Flop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7527"/>
            <a:ext cx="8915400" cy="5193723"/>
          </a:xfrm>
        </p:spPr>
        <p:txBody>
          <a:bodyPr/>
          <a:lstStyle/>
          <a:p>
            <a:r>
              <a:rPr lang="en-US" dirty="0"/>
              <a:t>1) state change on clock edge, 2) data available for full cycle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74</a:t>
            </a:fld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18" name="Content Placeholder 2"/>
          <p:cNvSpPr txBox="1">
            <a:spLocks/>
          </p:cNvSpPr>
          <p:nvPr/>
        </p:nvSpPr>
        <p:spPr bwMode="auto">
          <a:xfrm>
            <a:off x="228600" y="5597495"/>
            <a:ext cx="8610600" cy="9557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669925" indent="-3254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2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2pPr>
            <a:lvl3pPr marL="1022350" indent="-3508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3pPr>
            <a:lvl4pPr marL="1339850" indent="-3159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4pPr>
            <a:lvl5pPr marL="1681163" indent="-33972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5pPr>
            <a:lvl6pPr marL="21383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6pPr>
            <a:lvl7pPr marL="25955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7pPr>
            <a:lvl8pPr marL="30527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8pPr>
            <a:lvl9pPr marL="35099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CC9900"/>
              </a:buClr>
              <a:buSzPct val="65000"/>
              <a:buFont typeface="Wingdings" panose="05000000000000000000" pitchFamily="2" charset="2"/>
              <a:buChar char="n"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charset="0"/>
              </a:rPr>
              <a:t>At the rising edge of clock (clock going from 0-&gt;1), </a:t>
            </a: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charset="0"/>
              </a:rPr>
              <a:t>Q</a:t>
            </a: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charset="0"/>
              </a:rPr>
              <a:t> gets assigned </a:t>
            </a: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charset="0"/>
              </a:rPr>
              <a:t>D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CC9900"/>
              </a:buClr>
              <a:buSzPct val="65000"/>
              <a:buFont typeface="Wingdings" panose="05000000000000000000" pitchFamily="2" charset="2"/>
              <a:buChar char="n"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charset="0"/>
              </a:rPr>
              <a:t>At all other times, Q is unchanged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CC9900"/>
              </a:buClr>
              <a:buSzPct val="65000"/>
              <a:buFont typeface="Wingdings" panose="05000000000000000000" pitchFamily="2" charset="2"/>
              <a:buChar char="n"/>
              <a:tabLst/>
              <a:defRPr/>
            </a:pPr>
            <a:endParaRPr kumimoji="0" lang="en-US" sz="18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charset="0"/>
            </a:endParaRPr>
          </a:p>
        </p:txBody>
      </p:sp>
      <p:grpSp>
        <p:nvGrpSpPr>
          <p:cNvPr id="123" name="Group 122"/>
          <p:cNvGrpSpPr/>
          <p:nvPr/>
        </p:nvGrpSpPr>
        <p:grpSpPr>
          <a:xfrm>
            <a:off x="3286976" y="4777203"/>
            <a:ext cx="3385275" cy="690442"/>
            <a:chOff x="3286976" y="4777203"/>
            <a:chExt cx="3385275" cy="690442"/>
          </a:xfrm>
        </p:grpSpPr>
        <p:pic>
          <p:nvPicPr>
            <p:cNvPr id="119" name="Picture 118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237944" y="4823791"/>
              <a:ext cx="2434307" cy="557862"/>
            </a:xfrm>
            <a:prstGeom prst="rect">
              <a:avLst/>
            </a:prstGeom>
          </p:spPr>
        </p:pic>
        <p:sp>
          <p:nvSpPr>
            <p:cNvPr id="120" name="TextBox 119"/>
            <p:cNvSpPr txBox="1"/>
            <p:nvPr/>
          </p:nvSpPr>
          <p:spPr>
            <a:xfrm>
              <a:off x="3286976" y="4926496"/>
              <a:ext cx="69762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CLK:</a:t>
              </a: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21" name="TextBox 120"/>
            <p:cNvSpPr txBox="1"/>
            <p:nvPr/>
          </p:nvSpPr>
          <p:spPr>
            <a:xfrm>
              <a:off x="3976497" y="5098313"/>
              <a:ext cx="3129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0</a:t>
              </a:r>
            </a:p>
          </p:txBody>
        </p:sp>
        <p:sp>
          <p:nvSpPr>
            <p:cNvPr id="122" name="TextBox 121"/>
            <p:cNvSpPr txBox="1"/>
            <p:nvPr/>
          </p:nvSpPr>
          <p:spPr>
            <a:xfrm>
              <a:off x="3984603" y="4777203"/>
              <a:ext cx="3129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1</a:t>
              </a:r>
            </a:p>
          </p:txBody>
        </p:sp>
      </p:grpSp>
      <p:cxnSp>
        <p:nvCxnSpPr>
          <p:cNvPr id="108" name="Straight Connector 107"/>
          <p:cNvCxnSpPr/>
          <p:nvPr/>
        </p:nvCxnSpPr>
        <p:spPr bwMode="auto">
          <a:xfrm flipV="1">
            <a:off x="3674681" y="3816926"/>
            <a:ext cx="627155" cy="3910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9" name="Straight Connector 108"/>
          <p:cNvCxnSpPr/>
          <p:nvPr/>
        </p:nvCxnSpPr>
        <p:spPr bwMode="auto">
          <a:xfrm flipV="1">
            <a:off x="3094024" y="2505064"/>
            <a:ext cx="1207812" cy="956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1" name="Straight Connector 110"/>
          <p:cNvCxnSpPr/>
          <p:nvPr/>
        </p:nvCxnSpPr>
        <p:spPr bwMode="auto">
          <a:xfrm flipV="1">
            <a:off x="5299364" y="2505082"/>
            <a:ext cx="1207812" cy="956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3" name="Straight Connector 112"/>
          <p:cNvCxnSpPr/>
          <p:nvPr/>
        </p:nvCxnSpPr>
        <p:spPr bwMode="auto">
          <a:xfrm flipV="1">
            <a:off x="5299364" y="3820836"/>
            <a:ext cx="1207812" cy="956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03" name="Rectangle 102"/>
          <p:cNvSpPr/>
          <p:nvPr/>
        </p:nvSpPr>
        <p:spPr bwMode="auto">
          <a:xfrm>
            <a:off x="3581400" y="1852918"/>
            <a:ext cx="2438400" cy="2637372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06" name="Extract 105"/>
          <p:cNvSpPr/>
          <p:nvPr/>
        </p:nvSpPr>
        <p:spPr bwMode="auto">
          <a:xfrm rot="10800000">
            <a:off x="4588127" y="1852918"/>
            <a:ext cx="547224" cy="533400"/>
          </a:xfrm>
          <a:prstGeom prst="flowChartExtract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14" name="TextBox 113"/>
          <p:cNvSpPr txBox="1"/>
          <p:nvPr/>
        </p:nvSpPr>
        <p:spPr>
          <a:xfrm>
            <a:off x="4544985" y="2429321"/>
            <a:ext cx="6335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CLK</a:t>
            </a:r>
          </a:p>
        </p:txBody>
      </p:sp>
      <p:sp>
        <p:nvSpPr>
          <p:cNvPr id="117" name="TextBox 116"/>
          <p:cNvSpPr txBox="1"/>
          <p:nvPr/>
        </p:nvSpPr>
        <p:spPr>
          <a:xfrm>
            <a:off x="3674681" y="2288635"/>
            <a:ext cx="59803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D</a:t>
            </a:r>
          </a:p>
        </p:txBody>
      </p:sp>
      <p:sp>
        <p:nvSpPr>
          <p:cNvPr id="124" name="TextBox 123"/>
          <p:cNvSpPr txBox="1"/>
          <p:nvPr/>
        </p:nvSpPr>
        <p:spPr>
          <a:xfrm>
            <a:off x="5638800" y="2299855"/>
            <a:ext cx="38824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Q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mbria" charset="0"/>
              <a:ea typeface="Cambria" charset="0"/>
              <a:cs typeface="Cambria" charset="0"/>
            </a:endParaRPr>
          </a:p>
        </p:txBody>
      </p:sp>
      <p:sp>
        <p:nvSpPr>
          <p:cNvPr id="125" name="TextBox 124"/>
          <p:cNvSpPr txBox="1"/>
          <p:nvPr/>
        </p:nvSpPr>
        <p:spPr>
          <a:xfrm>
            <a:off x="5642552" y="3581400"/>
            <a:ext cx="38824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Q</a:t>
            </a:r>
          </a:p>
        </p:txBody>
      </p:sp>
      <p:sp>
        <p:nvSpPr>
          <p:cNvPr id="126" name="TextBox 125"/>
          <p:cNvSpPr txBox="1"/>
          <p:nvPr/>
        </p:nvSpPr>
        <p:spPr>
          <a:xfrm>
            <a:off x="5638800" y="3286071"/>
            <a:ext cx="41229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__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mbria" charset="0"/>
              <a:ea typeface="Cambria" charset="0"/>
              <a:cs typeface="Cambria" charset="0"/>
            </a:endParaRPr>
          </a:p>
        </p:txBody>
      </p:sp>
      <p:cxnSp>
        <p:nvCxnSpPr>
          <p:cNvPr id="127" name="Straight Connector 126"/>
          <p:cNvCxnSpPr>
            <a:endCxn id="106" idx="2"/>
          </p:cNvCxnSpPr>
          <p:nvPr/>
        </p:nvCxnSpPr>
        <p:spPr bwMode="auto">
          <a:xfrm>
            <a:off x="4861738" y="1552701"/>
            <a:ext cx="1" cy="300217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28" name="TextBox 127"/>
          <p:cNvSpPr txBox="1"/>
          <p:nvPr/>
        </p:nvSpPr>
        <p:spPr>
          <a:xfrm>
            <a:off x="3674681" y="4078803"/>
            <a:ext cx="13131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D Flip-Flop</a:t>
            </a:r>
          </a:p>
        </p:txBody>
      </p:sp>
    </p:spTree>
    <p:extLst>
      <p:ext uri="{BB962C8B-B14F-4D97-AF65-F5344CB8AC3E}">
        <p14:creationId xmlns:p14="http://schemas.microsoft.com/office/powerpoint/2010/main" val="3710803401"/>
      </p:ext>
    </p:extLst>
  </p:cSld>
  <p:clrMapOvr>
    <a:masterClrMapping/>
  </p:clrMapOvr>
  <p:transition/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D Flip-Flop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How do we implement this?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75</a:t>
            </a:fld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18" name="Content Placeholder 2"/>
          <p:cNvSpPr txBox="1">
            <a:spLocks/>
          </p:cNvSpPr>
          <p:nvPr/>
        </p:nvSpPr>
        <p:spPr bwMode="auto">
          <a:xfrm>
            <a:off x="228600" y="5510647"/>
            <a:ext cx="8610600" cy="9557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669925" indent="-3254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2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2pPr>
            <a:lvl3pPr marL="1022350" indent="-3508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3pPr>
            <a:lvl4pPr marL="1339850" indent="-3159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4pPr>
            <a:lvl5pPr marL="1681163" indent="-33972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5pPr>
            <a:lvl6pPr marL="21383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6pPr>
            <a:lvl7pPr marL="25955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7pPr>
            <a:lvl8pPr marL="30527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8pPr>
            <a:lvl9pPr marL="35099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CC9900"/>
              </a:buClr>
              <a:buSzPct val="65000"/>
              <a:buFont typeface="Wingdings" panose="05000000000000000000" pitchFamily="2" charset="2"/>
              <a:buChar char="n"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charset="0"/>
              </a:rPr>
              <a:t>At the rising edge of clock (clock going from 0-&gt;1), </a:t>
            </a: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charset="0"/>
              </a:rPr>
              <a:t>Q</a:t>
            </a: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charset="0"/>
              </a:rPr>
              <a:t> gets assigned </a:t>
            </a: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charset="0"/>
              </a:rPr>
              <a:t>D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CC9900"/>
              </a:buClr>
              <a:buSzPct val="65000"/>
              <a:buFont typeface="Wingdings" panose="05000000000000000000" pitchFamily="2" charset="2"/>
              <a:buChar char="n"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charset="0"/>
              </a:rPr>
              <a:t>At all other times, Q is unchanged</a:t>
            </a:r>
          </a:p>
        </p:txBody>
      </p:sp>
      <p:grpSp>
        <p:nvGrpSpPr>
          <p:cNvPr id="123" name="Group 122"/>
          <p:cNvGrpSpPr/>
          <p:nvPr/>
        </p:nvGrpSpPr>
        <p:grpSpPr>
          <a:xfrm>
            <a:off x="3286976" y="4777203"/>
            <a:ext cx="3385275" cy="690442"/>
            <a:chOff x="3286976" y="4777203"/>
            <a:chExt cx="3385275" cy="690442"/>
          </a:xfrm>
        </p:grpSpPr>
        <p:pic>
          <p:nvPicPr>
            <p:cNvPr id="119" name="Picture 118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237944" y="4823791"/>
              <a:ext cx="2434307" cy="557862"/>
            </a:xfrm>
            <a:prstGeom prst="rect">
              <a:avLst/>
            </a:prstGeom>
          </p:spPr>
        </p:pic>
        <p:sp>
          <p:nvSpPr>
            <p:cNvPr id="120" name="TextBox 119"/>
            <p:cNvSpPr txBox="1"/>
            <p:nvPr/>
          </p:nvSpPr>
          <p:spPr>
            <a:xfrm>
              <a:off x="3286976" y="4926496"/>
              <a:ext cx="69762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CLK:</a:t>
              </a: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21" name="TextBox 120"/>
            <p:cNvSpPr txBox="1"/>
            <p:nvPr/>
          </p:nvSpPr>
          <p:spPr>
            <a:xfrm>
              <a:off x="3976497" y="5098313"/>
              <a:ext cx="3129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0</a:t>
              </a:r>
            </a:p>
          </p:txBody>
        </p:sp>
        <p:sp>
          <p:nvSpPr>
            <p:cNvPr id="122" name="TextBox 121"/>
            <p:cNvSpPr txBox="1"/>
            <p:nvPr/>
          </p:nvSpPr>
          <p:spPr>
            <a:xfrm>
              <a:off x="3984603" y="4777203"/>
              <a:ext cx="3129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1</a:t>
              </a:r>
            </a:p>
          </p:txBody>
        </p:sp>
      </p:grpSp>
      <p:cxnSp>
        <p:nvCxnSpPr>
          <p:cNvPr id="108" name="Straight Connector 107"/>
          <p:cNvCxnSpPr/>
          <p:nvPr/>
        </p:nvCxnSpPr>
        <p:spPr bwMode="auto">
          <a:xfrm flipV="1">
            <a:off x="3674681" y="3816926"/>
            <a:ext cx="627155" cy="3910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9" name="Straight Connector 108"/>
          <p:cNvCxnSpPr/>
          <p:nvPr/>
        </p:nvCxnSpPr>
        <p:spPr bwMode="auto">
          <a:xfrm flipV="1">
            <a:off x="3094024" y="2505064"/>
            <a:ext cx="1207812" cy="956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1" name="Straight Connector 110"/>
          <p:cNvCxnSpPr/>
          <p:nvPr/>
        </p:nvCxnSpPr>
        <p:spPr bwMode="auto">
          <a:xfrm flipV="1">
            <a:off x="5299364" y="2505082"/>
            <a:ext cx="1207812" cy="956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3" name="Straight Connector 112"/>
          <p:cNvCxnSpPr/>
          <p:nvPr/>
        </p:nvCxnSpPr>
        <p:spPr bwMode="auto">
          <a:xfrm flipV="1">
            <a:off x="5299364" y="3820836"/>
            <a:ext cx="1207812" cy="956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03" name="Rectangle 102"/>
          <p:cNvSpPr/>
          <p:nvPr/>
        </p:nvSpPr>
        <p:spPr bwMode="auto">
          <a:xfrm>
            <a:off x="3581400" y="1852918"/>
            <a:ext cx="2438400" cy="2637372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06" name="Extract 105"/>
          <p:cNvSpPr/>
          <p:nvPr/>
        </p:nvSpPr>
        <p:spPr bwMode="auto">
          <a:xfrm rot="10800000">
            <a:off x="4588127" y="1852918"/>
            <a:ext cx="547224" cy="533400"/>
          </a:xfrm>
          <a:prstGeom prst="flowChartExtract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14" name="TextBox 113"/>
          <p:cNvSpPr txBox="1"/>
          <p:nvPr/>
        </p:nvSpPr>
        <p:spPr>
          <a:xfrm>
            <a:off x="4544985" y="2429321"/>
            <a:ext cx="6335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CLK</a:t>
            </a:r>
          </a:p>
        </p:txBody>
      </p:sp>
      <p:sp>
        <p:nvSpPr>
          <p:cNvPr id="117" name="TextBox 116"/>
          <p:cNvSpPr txBox="1"/>
          <p:nvPr/>
        </p:nvSpPr>
        <p:spPr>
          <a:xfrm>
            <a:off x="3674681" y="2288635"/>
            <a:ext cx="59803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D</a:t>
            </a:r>
          </a:p>
        </p:txBody>
      </p:sp>
      <p:sp>
        <p:nvSpPr>
          <p:cNvPr id="124" name="TextBox 123"/>
          <p:cNvSpPr txBox="1"/>
          <p:nvPr/>
        </p:nvSpPr>
        <p:spPr>
          <a:xfrm>
            <a:off x="5638800" y="2299855"/>
            <a:ext cx="38824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Q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mbria" charset="0"/>
              <a:ea typeface="Cambria" charset="0"/>
              <a:cs typeface="Cambria" charset="0"/>
            </a:endParaRPr>
          </a:p>
        </p:txBody>
      </p:sp>
      <p:sp>
        <p:nvSpPr>
          <p:cNvPr id="125" name="TextBox 124"/>
          <p:cNvSpPr txBox="1"/>
          <p:nvPr/>
        </p:nvSpPr>
        <p:spPr>
          <a:xfrm>
            <a:off x="5642552" y="3581400"/>
            <a:ext cx="38824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Q</a:t>
            </a:r>
          </a:p>
        </p:txBody>
      </p:sp>
      <p:sp>
        <p:nvSpPr>
          <p:cNvPr id="126" name="TextBox 125"/>
          <p:cNvSpPr txBox="1"/>
          <p:nvPr/>
        </p:nvSpPr>
        <p:spPr>
          <a:xfrm>
            <a:off x="5638800" y="3286071"/>
            <a:ext cx="41229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__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mbria" charset="0"/>
              <a:ea typeface="Cambria" charset="0"/>
              <a:cs typeface="Cambria" charset="0"/>
            </a:endParaRPr>
          </a:p>
        </p:txBody>
      </p:sp>
      <p:cxnSp>
        <p:nvCxnSpPr>
          <p:cNvPr id="127" name="Straight Connector 126"/>
          <p:cNvCxnSpPr>
            <a:endCxn id="106" idx="2"/>
          </p:cNvCxnSpPr>
          <p:nvPr/>
        </p:nvCxnSpPr>
        <p:spPr bwMode="auto">
          <a:xfrm>
            <a:off x="4861738" y="1552701"/>
            <a:ext cx="1" cy="300217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28" name="TextBox 127"/>
          <p:cNvSpPr txBox="1"/>
          <p:nvPr/>
        </p:nvSpPr>
        <p:spPr>
          <a:xfrm>
            <a:off x="3674681" y="4078803"/>
            <a:ext cx="13131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D Flip-Flop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28741404-4DA5-4576-B0BB-ABCF55668C71}"/>
              </a:ext>
            </a:extLst>
          </p:cNvPr>
          <p:cNvSpPr txBox="1"/>
          <p:nvPr/>
        </p:nvSpPr>
        <p:spPr>
          <a:xfrm>
            <a:off x="304800" y="3218021"/>
            <a:ext cx="8382000" cy="206210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57150">
            <a:solidFill>
              <a:schemeClr val="accent2"/>
            </a:solidFill>
          </a:ln>
        </p:spPr>
        <p:txBody>
          <a:bodyPr wrap="square" anchor="ctr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We can use these </a:t>
            </a: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Flip-Flops</a:t>
            </a: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to implement the state register!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39332316"/>
      </p:ext>
    </p:extLst>
  </p:cSld>
  <p:clrMapOvr>
    <a:masterClrMapping/>
  </p:clrMapOvr>
  <p:transition/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Rising-Clock-Edge Triggered Flip-Flop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Two inputs</a:t>
            </a:r>
            <a:r>
              <a:rPr lang="en-US" dirty="0"/>
              <a:t>: CLK, D</a:t>
            </a:r>
          </a:p>
          <a:p>
            <a:endParaRPr lang="en-US" dirty="0"/>
          </a:p>
          <a:p>
            <a:r>
              <a:rPr lang="en-US" b="1" dirty="0"/>
              <a:t>Function</a:t>
            </a:r>
          </a:p>
          <a:p>
            <a:pPr lvl="1"/>
            <a:r>
              <a:rPr lang="en-US" dirty="0"/>
              <a:t>The flip-flop “samples” </a:t>
            </a:r>
            <a:r>
              <a:rPr lang="en-US" b="1" dirty="0"/>
              <a:t>D</a:t>
            </a:r>
            <a:r>
              <a:rPr lang="en-US" dirty="0"/>
              <a:t> on the rising edge</a:t>
            </a:r>
          </a:p>
          <a:p>
            <a:pPr marL="344487" lvl="1" indent="0">
              <a:buNone/>
            </a:pPr>
            <a:r>
              <a:rPr lang="en-US" dirty="0"/>
              <a:t> of CLK (</a:t>
            </a:r>
            <a:r>
              <a:rPr lang="en-US" b="1" dirty="0">
                <a:solidFill>
                  <a:srgbClr val="7030A0"/>
                </a:solidFill>
              </a:rPr>
              <a:t>positive edge</a:t>
            </a:r>
            <a:r>
              <a:rPr lang="en-US" dirty="0"/>
              <a:t>)</a:t>
            </a:r>
          </a:p>
          <a:p>
            <a:pPr lvl="1"/>
            <a:r>
              <a:rPr lang="en-US" dirty="0"/>
              <a:t>When CLK rises from 0 to 1, </a:t>
            </a:r>
            <a:r>
              <a:rPr lang="en-US" b="1" dirty="0"/>
              <a:t>D</a:t>
            </a:r>
            <a:r>
              <a:rPr lang="en-US" dirty="0"/>
              <a:t> passes </a:t>
            </a:r>
          </a:p>
          <a:p>
            <a:pPr marL="344487" lvl="1" indent="0">
              <a:buNone/>
            </a:pPr>
            <a:r>
              <a:rPr lang="en-US" dirty="0"/>
              <a:t>through to </a:t>
            </a:r>
            <a:r>
              <a:rPr lang="en-US" b="1" dirty="0"/>
              <a:t>Q</a:t>
            </a:r>
          </a:p>
          <a:p>
            <a:pPr lvl="1"/>
            <a:r>
              <a:rPr lang="en-US" dirty="0"/>
              <a:t>Otherwise, </a:t>
            </a:r>
            <a:r>
              <a:rPr lang="en-US" b="1" dirty="0"/>
              <a:t>Q</a:t>
            </a:r>
            <a:r>
              <a:rPr lang="en-US" dirty="0"/>
              <a:t> holds its previous value</a:t>
            </a:r>
          </a:p>
          <a:p>
            <a:pPr lvl="1"/>
            <a:r>
              <a:rPr lang="en-US" b="1" dirty="0"/>
              <a:t>Q</a:t>
            </a:r>
            <a:r>
              <a:rPr lang="en-US" dirty="0"/>
              <a:t> changes </a:t>
            </a:r>
            <a:r>
              <a:rPr lang="en-US" b="1" dirty="0">
                <a:solidFill>
                  <a:srgbClr val="0070C0"/>
                </a:solidFill>
              </a:rPr>
              <a:t>only</a:t>
            </a:r>
            <a:r>
              <a:rPr lang="en-US" dirty="0">
                <a:solidFill>
                  <a:srgbClr val="0070C0"/>
                </a:solidFill>
              </a:rPr>
              <a:t> </a:t>
            </a:r>
            <a:r>
              <a:rPr lang="en-US" dirty="0"/>
              <a:t>on the rising edge of CLK</a:t>
            </a:r>
          </a:p>
          <a:p>
            <a:pPr lvl="1"/>
            <a:endParaRPr lang="en-US" dirty="0"/>
          </a:p>
          <a:p>
            <a:r>
              <a:rPr lang="en-US" dirty="0"/>
              <a:t>A flip-flop is called an </a:t>
            </a:r>
            <a:r>
              <a:rPr lang="en-US" b="1" dirty="0">
                <a:solidFill>
                  <a:srgbClr val="7030A0"/>
                </a:solidFill>
              </a:rPr>
              <a:t>edge-triggered state element </a:t>
            </a:r>
            <a:r>
              <a:rPr lang="en-US" dirty="0"/>
              <a:t>because it captures data on the clock edge</a:t>
            </a:r>
          </a:p>
          <a:p>
            <a:pPr lvl="1"/>
            <a:r>
              <a:rPr lang="en-US" dirty="0"/>
              <a:t>A latch is a level-triggered state element </a:t>
            </a:r>
          </a:p>
          <a:p>
            <a:endParaRPr lang="en-US" dirty="0"/>
          </a:p>
          <a:p>
            <a:pPr lvl="1"/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76</a:t>
            </a:fld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graphicFrame>
        <p:nvGraphicFramePr>
          <p:cNvPr id="5" name="Object 4"/>
          <p:cNvGraphicFramePr>
            <a:graphicFrameLocks noGrp="1" noChangeAspect="1"/>
          </p:cNvGraphicFramePr>
          <p:nvPr>
            <p:custDataLst>
              <p:tags r:id="rId2"/>
            </p:custDataLst>
            <p:extLst/>
          </p:nvPr>
        </p:nvGraphicFramePr>
        <p:xfrm>
          <a:off x="6514506" y="1676400"/>
          <a:ext cx="2328552" cy="2209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7976" name="VISIO" r:id="rId4" imgW="963249" imgH="914400" progId="Visio.Drawing.6">
                  <p:embed/>
                </p:oleObj>
              </mc:Choice>
              <mc:Fallback>
                <p:oleObj name="VISIO" r:id="rId4" imgW="963249" imgH="914400" progId="Visio.Drawing.6">
                  <p:embed/>
                  <p:pic>
                    <p:nvPicPr>
                      <p:cNvPr id="5" name="Object 4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14506" y="1676400"/>
                        <a:ext cx="2328552" cy="2209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ctangle 5"/>
          <p:cNvSpPr/>
          <p:nvPr/>
        </p:nvSpPr>
        <p:spPr bwMode="auto">
          <a:xfrm>
            <a:off x="6629400" y="1676400"/>
            <a:ext cx="2209800" cy="7620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786684" y="2099934"/>
            <a:ext cx="6335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CLK</a:t>
            </a:r>
          </a:p>
        </p:txBody>
      </p:sp>
    </p:spTree>
    <p:extLst>
      <p:ext uri="{BB962C8B-B14F-4D97-AF65-F5344CB8AC3E}">
        <p14:creationId xmlns:p14="http://schemas.microsoft.com/office/powerpoint/2010/main" val="162577649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6" grpId="0" animBg="1"/>
      <p:bldP spid="7" grpId="0"/>
    </p:bld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Register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Multiple parallel flip-flops, each of which storing 1 bit</a:t>
            </a:r>
            <a:endParaRPr lang="de-CH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77</a:t>
            </a:fld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graphicFrame>
        <p:nvGraphicFramePr>
          <p:cNvPr id="5" name="Object 4"/>
          <p:cNvGraphicFramePr>
            <a:graphicFrameLocks noGrp="1" noChangeAspect="1"/>
          </p:cNvGraphicFramePr>
          <p:nvPr>
            <p:custDataLst>
              <p:tags r:id="rId2"/>
            </p:custDataLst>
            <p:extLst/>
          </p:nvPr>
        </p:nvGraphicFramePr>
        <p:xfrm>
          <a:off x="282118" y="1650161"/>
          <a:ext cx="2195513" cy="41449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9055" name="VISIO" r:id="rId5" imgW="1228868" imgH="2318821" progId="Visio.Drawing.6">
                  <p:embed/>
                </p:oleObj>
              </mc:Choice>
              <mc:Fallback>
                <p:oleObj name="VISIO" r:id="rId5" imgW="1228868" imgH="2318821" progId="Visio.Drawing.6">
                  <p:embed/>
                  <p:pic>
                    <p:nvPicPr>
                      <p:cNvPr id="5" name="Object 4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2118" y="1650161"/>
                        <a:ext cx="2195513" cy="41449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5"/>
          <p:cNvGraphicFramePr>
            <a:graphicFrameLocks noGrp="1" noChangeAspect="1"/>
          </p:cNvGraphicFramePr>
          <p:nvPr>
            <p:custDataLst>
              <p:tags r:id="rId3"/>
            </p:custDataLst>
            <p:extLst/>
          </p:nvPr>
        </p:nvGraphicFramePr>
        <p:xfrm>
          <a:off x="4315139" y="2404284"/>
          <a:ext cx="3662363" cy="2000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9056" name="VISIO" r:id="rId7" imgW="891540" imgH="487680" progId="Visio.Drawing.6">
                  <p:embed/>
                </p:oleObj>
              </mc:Choice>
              <mc:Fallback>
                <p:oleObj name="VISIO" r:id="rId7" imgW="891540" imgH="487680" progId="Visio.Drawing.6">
                  <p:embed/>
                  <p:pic>
                    <p:nvPicPr>
                      <p:cNvPr id="6" name="Object 5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15139" y="2404284"/>
                        <a:ext cx="3662363" cy="20002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8" name="Straight Arrow Connector 7"/>
          <p:cNvCxnSpPr>
            <a:endCxn id="9" idx="0"/>
          </p:cNvCxnSpPr>
          <p:nvPr/>
        </p:nvCxnSpPr>
        <p:spPr bwMode="auto">
          <a:xfrm flipH="1">
            <a:off x="4578576" y="4339446"/>
            <a:ext cx="650963" cy="930185"/>
          </a:xfrm>
          <a:prstGeom prst="straightConnector1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9" name="TextBox 8"/>
          <p:cNvSpPr txBox="1"/>
          <p:nvPr/>
        </p:nvSpPr>
        <p:spPr>
          <a:xfrm>
            <a:off x="2855187" y="5269631"/>
            <a:ext cx="344677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This register stores 4 bits</a:t>
            </a:r>
          </a:p>
        </p:txBody>
      </p:sp>
      <p:cxnSp>
        <p:nvCxnSpPr>
          <p:cNvPr id="10" name="Straight Arrow Connector 9"/>
          <p:cNvCxnSpPr>
            <a:endCxn id="12" idx="0"/>
          </p:cNvCxnSpPr>
          <p:nvPr/>
        </p:nvCxnSpPr>
        <p:spPr bwMode="auto">
          <a:xfrm>
            <a:off x="6709043" y="4072746"/>
            <a:ext cx="570640" cy="608607"/>
          </a:xfrm>
          <a:prstGeom prst="straightConnector1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2" name="TextBox 11"/>
          <p:cNvSpPr txBox="1"/>
          <p:nvPr/>
        </p:nvSpPr>
        <p:spPr>
          <a:xfrm>
            <a:off x="5420039" y="4681353"/>
            <a:ext cx="37192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This line represents 4 wires</a:t>
            </a:r>
          </a:p>
        </p:txBody>
      </p:sp>
      <p:sp>
        <p:nvSpPr>
          <p:cNvPr id="20" name="Right Arrow 19"/>
          <p:cNvSpPr/>
          <p:nvPr/>
        </p:nvSpPr>
        <p:spPr bwMode="auto">
          <a:xfrm rot="1259034">
            <a:off x="2698810" y="2060704"/>
            <a:ext cx="2237997" cy="1459471"/>
          </a:xfrm>
          <a:prstGeom prst="rightArrow">
            <a:avLst/>
          </a:prstGeom>
          <a:solidFill>
            <a:srgbClr val="FFC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7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Condensed</a:t>
            </a:r>
          </a:p>
        </p:txBody>
      </p:sp>
    </p:spTree>
    <p:extLst>
      <p:ext uri="{BB962C8B-B14F-4D97-AF65-F5344CB8AC3E}">
        <p14:creationId xmlns:p14="http://schemas.microsoft.com/office/powerpoint/2010/main" val="120067489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2" grpId="0"/>
      <p:bldP spid="20" grpId="0" animBg="1"/>
    </p:bld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8E2B42-05A1-3541-ABDB-86BC17A792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/>
              <a:t>A 4-Bit D-Flip-Flop-Based Register (Internally)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3D712B7C-2323-D340-BF75-3C12A242B93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41125" y="1219200"/>
            <a:ext cx="7355740" cy="5118685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5FBFB5-2284-9240-8AB8-2C534FEF708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3FCFE49-F7D8-9F40-A47B-CD8F660E719E}" type="slidenum">
              <a:rPr lang="en-US" smtClean="0"/>
              <a:pPr/>
              <a:t>78</a:t>
            </a:fld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880F743-A642-D04A-93DA-A5AD62675024}"/>
              </a:ext>
            </a:extLst>
          </p:cNvPr>
          <p:cNvSpPr txBox="1"/>
          <p:nvPr/>
        </p:nvSpPr>
        <p:spPr>
          <a:xfrm>
            <a:off x="228600" y="6611779"/>
            <a:ext cx="544251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Image source: </a:t>
            </a:r>
            <a:r>
              <a:rPr lang="en-US" sz="1000" dirty="0" err="1"/>
              <a:t>Patt</a:t>
            </a:r>
            <a:r>
              <a:rPr lang="en-US" sz="1000" dirty="0"/>
              <a:t> and Patel, “Introduction to Computing Systems”, 3</a:t>
            </a:r>
            <a:r>
              <a:rPr lang="en-US" sz="1000" baseline="30000" dirty="0"/>
              <a:t>rd</a:t>
            </a:r>
            <a:r>
              <a:rPr lang="en-US" sz="1000" dirty="0"/>
              <a:t> ed., tentative page 95.</a:t>
            </a:r>
          </a:p>
        </p:txBody>
      </p:sp>
    </p:spTree>
    <p:extLst>
      <p:ext uri="{BB962C8B-B14F-4D97-AF65-F5344CB8AC3E}">
        <p14:creationId xmlns:p14="http://schemas.microsoft.com/office/powerpoint/2010/main" val="252162532"/>
      </p:ext>
    </p:extLst>
  </p:cSld>
  <p:clrMapOvr>
    <a:masterClrMapping/>
  </p:clrMapOvr>
  <p:transition/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Finite State Machines (FSMs)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Next state is determined by the current state and the inputs</a:t>
            </a:r>
          </a:p>
          <a:p>
            <a:r>
              <a:rPr lang="en-US" dirty="0"/>
              <a:t>Two types of finite state machines differ in the </a:t>
            </a:r>
            <a:r>
              <a:rPr lang="en-US" b="1" dirty="0">
                <a:solidFill>
                  <a:srgbClr val="0070C0"/>
                </a:solidFill>
              </a:rPr>
              <a:t>output logic</a:t>
            </a:r>
            <a:r>
              <a:rPr lang="en-US" dirty="0"/>
              <a:t>:</a:t>
            </a:r>
          </a:p>
          <a:p>
            <a:pPr lvl="1"/>
            <a:r>
              <a:rPr lang="en-US" b="1" dirty="0">
                <a:solidFill>
                  <a:schemeClr val="accent6"/>
                </a:solidFill>
              </a:rPr>
              <a:t>Moore FSM</a:t>
            </a:r>
            <a:r>
              <a:rPr lang="en-US" dirty="0">
                <a:solidFill>
                  <a:schemeClr val="accent6"/>
                </a:solidFill>
              </a:rPr>
              <a:t>: </a:t>
            </a:r>
            <a:r>
              <a:rPr lang="en-US" dirty="0"/>
              <a:t>outputs depend only on the current state</a:t>
            </a:r>
          </a:p>
          <a:p>
            <a:endParaRPr lang="de-CH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79</a:t>
            </a:fld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graphicFrame>
        <p:nvGraphicFramePr>
          <p:cNvPr id="5" name="Object 4"/>
          <p:cNvGraphicFramePr>
            <a:graphicFrameLocks noGrp="1" noChangeAspect="1"/>
          </p:cNvGraphicFramePr>
          <p:nvPr>
            <p:custDataLst>
              <p:tags r:id="rId2"/>
            </p:custDataLst>
            <p:extLst/>
          </p:nvPr>
        </p:nvGraphicFramePr>
        <p:xfrm>
          <a:off x="1743528" y="2911475"/>
          <a:ext cx="5638800" cy="3489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0024" name="VISIO" r:id="rId4" imgW="2614970" imgH="1618137" progId="Visio.Drawing.6">
                  <p:embed/>
                </p:oleObj>
              </mc:Choice>
              <mc:Fallback>
                <p:oleObj name="VISIO" r:id="rId4" imgW="2614970" imgH="1618137" progId="Visio.Drawing.6">
                  <p:embed/>
                  <p:pic>
                    <p:nvPicPr>
                      <p:cNvPr id="5" name="Object 4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43528" y="2911475"/>
                        <a:ext cx="5638800" cy="34893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ctangle 5"/>
          <p:cNvSpPr/>
          <p:nvPr/>
        </p:nvSpPr>
        <p:spPr bwMode="auto">
          <a:xfrm>
            <a:off x="1524000" y="4724400"/>
            <a:ext cx="6096000" cy="17526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2134269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Title 6">
            <a:extLst>
              <a:ext uri="{FF2B5EF4-FFF2-40B4-BE49-F238E27FC236}">
                <a16:creationId xmlns:a16="http://schemas.microsoft.com/office/drawing/2014/main" id="{425F47AE-C39C-438B-9E19-3E95DB621AE1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914400" y="1524000"/>
            <a:ext cx="7924800" cy="1752600"/>
          </a:xfrm>
        </p:spPr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Wrap-Up Combinational Logic Circuits and Design</a:t>
            </a:r>
          </a:p>
        </p:txBody>
      </p:sp>
      <p:sp>
        <p:nvSpPr>
          <p:cNvPr id="76803" name="Subtitle 7">
            <a:extLst>
              <a:ext uri="{FF2B5EF4-FFF2-40B4-BE49-F238E27FC236}">
                <a16:creationId xmlns:a16="http://schemas.microsoft.com/office/drawing/2014/main" id="{24F573B8-52E2-4F1F-B8B7-92D9B74523E8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76804" name="Slide Number Placeholder 3">
            <a:extLst>
              <a:ext uri="{FF2B5EF4-FFF2-40B4-BE49-F238E27FC236}">
                <a16:creationId xmlns:a16="http://schemas.microsoft.com/office/drawing/2014/main" id="{EAE84B8E-558A-4B8A-B756-17D1182258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47A827D4-048D-421E-960B-AA313C4B0F1A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62901567"/>
      </p:ext>
    </p:extLst>
  </p:cSld>
  <p:clrMapOvr>
    <a:masterClrMapping/>
  </p:clrMapOvr>
  <p:transition/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Finite State Machines (FSMs)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Next state is determined by the current state and the inputs</a:t>
            </a:r>
          </a:p>
          <a:p>
            <a:r>
              <a:rPr lang="en-US" dirty="0"/>
              <a:t>Two types of finite state machines differ in the </a:t>
            </a:r>
            <a:r>
              <a:rPr lang="en-US" b="1" dirty="0">
                <a:solidFill>
                  <a:srgbClr val="0070C0"/>
                </a:solidFill>
              </a:rPr>
              <a:t>output logic</a:t>
            </a:r>
            <a:r>
              <a:rPr lang="en-US" dirty="0"/>
              <a:t>:</a:t>
            </a:r>
          </a:p>
          <a:p>
            <a:pPr lvl="1"/>
            <a:r>
              <a:rPr lang="en-US" b="1" dirty="0">
                <a:solidFill>
                  <a:schemeClr val="accent6"/>
                </a:solidFill>
              </a:rPr>
              <a:t>Moore FSM</a:t>
            </a:r>
            <a:r>
              <a:rPr lang="en-US" dirty="0">
                <a:solidFill>
                  <a:schemeClr val="accent6"/>
                </a:solidFill>
              </a:rPr>
              <a:t>: </a:t>
            </a:r>
            <a:r>
              <a:rPr lang="en-US" dirty="0"/>
              <a:t>outputs depend only on the current state</a:t>
            </a:r>
          </a:p>
          <a:p>
            <a:pPr lvl="1"/>
            <a:r>
              <a:rPr lang="en-US" b="1" dirty="0">
                <a:solidFill>
                  <a:schemeClr val="accent6"/>
                </a:solidFill>
              </a:rPr>
              <a:t>Mealy FSM</a:t>
            </a:r>
            <a:r>
              <a:rPr lang="en-US" dirty="0">
                <a:solidFill>
                  <a:schemeClr val="accent6"/>
                </a:solidFill>
              </a:rPr>
              <a:t>: </a:t>
            </a:r>
            <a:r>
              <a:rPr lang="en-US" dirty="0"/>
              <a:t>outputs depend on the current state and the inputs</a:t>
            </a:r>
          </a:p>
          <a:p>
            <a:endParaRPr lang="de-CH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80</a:t>
            </a:fld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graphicFrame>
        <p:nvGraphicFramePr>
          <p:cNvPr id="5" name="Object 4"/>
          <p:cNvGraphicFramePr>
            <a:graphicFrameLocks noGrp="1" noChangeAspect="1"/>
          </p:cNvGraphicFramePr>
          <p:nvPr>
            <p:custDataLst>
              <p:tags r:id="rId2"/>
            </p:custDataLst>
            <p:extLst/>
          </p:nvPr>
        </p:nvGraphicFramePr>
        <p:xfrm>
          <a:off x="1752600" y="2911475"/>
          <a:ext cx="5638800" cy="3489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1048" name="VISIO" r:id="rId4" imgW="2614970" imgH="1618137" progId="Visio.Drawing.6">
                  <p:embed/>
                </p:oleObj>
              </mc:Choice>
              <mc:Fallback>
                <p:oleObj name="VISIO" r:id="rId4" imgW="2614970" imgH="1618137" progId="Visio.Drawing.6">
                  <p:embed/>
                  <p:pic>
                    <p:nvPicPr>
                      <p:cNvPr id="5" name="Object 4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52600" y="2911475"/>
                        <a:ext cx="5638800" cy="34893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248311515"/>
      </p:ext>
    </p:extLst>
  </p:cSld>
  <p:clrMapOvr>
    <a:masterClrMapping/>
  </p:clrMapOvr>
  <p:transition/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Finite State Machine Example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“Smart” traffic light controller</a:t>
            </a:r>
          </a:p>
          <a:p>
            <a:pPr lvl="1"/>
            <a:r>
              <a:rPr lang="en-US" b="1" dirty="0">
                <a:solidFill>
                  <a:schemeClr val="accent6"/>
                </a:solidFill>
              </a:rPr>
              <a:t>2 inputs</a:t>
            </a:r>
            <a:r>
              <a:rPr lang="en-US" dirty="0">
                <a:solidFill>
                  <a:schemeClr val="accent6"/>
                </a:solidFill>
              </a:rPr>
              <a:t>: </a:t>
            </a:r>
          </a:p>
          <a:p>
            <a:pPr lvl="2"/>
            <a:r>
              <a:rPr lang="en-US" dirty="0"/>
              <a:t>Traffic sensors: T</a:t>
            </a:r>
            <a:r>
              <a:rPr lang="en-US" baseline="-25000" dirty="0"/>
              <a:t>A </a:t>
            </a:r>
            <a:r>
              <a:rPr lang="en-US" dirty="0"/>
              <a:t>, T</a:t>
            </a:r>
            <a:r>
              <a:rPr lang="en-US" baseline="-25000" dirty="0"/>
              <a:t>B</a:t>
            </a:r>
            <a:r>
              <a:rPr lang="en-US" dirty="0"/>
              <a:t> (TRUE when there’s traffic)</a:t>
            </a:r>
          </a:p>
          <a:p>
            <a:pPr lvl="1"/>
            <a:r>
              <a:rPr lang="en-US" b="1" dirty="0">
                <a:solidFill>
                  <a:schemeClr val="accent6"/>
                </a:solidFill>
              </a:rPr>
              <a:t>2 outputs</a:t>
            </a:r>
            <a:r>
              <a:rPr lang="en-US" dirty="0">
                <a:solidFill>
                  <a:schemeClr val="accent6"/>
                </a:solidFill>
              </a:rPr>
              <a:t>: </a:t>
            </a:r>
          </a:p>
          <a:p>
            <a:pPr lvl="2"/>
            <a:r>
              <a:rPr lang="en-US" dirty="0"/>
              <a:t>Lights: L</a:t>
            </a:r>
            <a:r>
              <a:rPr lang="en-US" baseline="-25000" dirty="0"/>
              <a:t>A</a:t>
            </a:r>
            <a:r>
              <a:rPr lang="en-US" dirty="0"/>
              <a:t> , L</a:t>
            </a:r>
            <a:r>
              <a:rPr lang="en-US" baseline="-25000" dirty="0"/>
              <a:t>B  </a:t>
            </a:r>
            <a:r>
              <a:rPr lang="en-US" dirty="0"/>
              <a:t>(Red, Yellow, Green)</a:t>
            </a:r>
          </a:p>
          <a:p>
            <a:pPr lvl="1"/>
            <a:r>
              <a:rPr lang="en-US" dirty="0"/>
              <a:t>State can change every 5 seconds</a:t>
            </a:r>
          </a:p>
          <a:p>
            <a:pPr lvl="2"/>
            <a:r>
              <a:rPr lang="en-US" dirty="0"/>
              <a:t>Except if green and traffic, stay green</a:t>
            </a:r>
          </a:p>
          <a:p>
            <a:pPr marL="0" indent="0">
              <a:buNone/>
            </a:pPr>
            <a:endParaRPr lang="en-US" dirty="0"/>
          </a:p>
          <a:p>
            <a:endParaRPr lang="de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81</a:t>
            </a:fld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graphicFrame>
        <p:nvGraphicFramePr>
          <p:cNvPr id="6" name="Object 5"/>
          <p:cNvGraphicFramePr>
            <a:graphicFrameLocks noGrp="1"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047567104"/>
              </p:ext>
            </p:extLst>
          </p:nvPr>
        </p:nvGraphicFramePr>
        <p:xfrm>
          <a:off x="4881189" y="2859966"/>
          <a:ext cx="4262811" cy="3638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2072" name="VISIO" r:id="rId5" imgW="2276110" imgH="1942910" progId="Visio.Drawing.6">
                  <p:embed/>
                </p:oleObj>
              </mc:Choice>
              <mc:Fallback>
                <p:oleObj name="VISIO" r:id="rId5" imgW="2276110" imgH="1942910" progId="Visio.Drawing.6">
                  <p:embed/>
                  <p:pic>
                    <p:nvPicPr>
                      <p:cNvPr id="6" name="Object 5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81189" y="2859966"/>
                        <a:ext cx="4262811" cy="36385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570F51F3-E051-1646-AF91-DCA6A5AE313D}"/>
              </a:ext>
            </a:extLst>
          </p:cNvPr>
          <p:cNvSpPr txBox="1"/>
          <p:nvPr/>
        </p:nvSpPr>
        <p:spPr>
          <a:xfrm>
            <a:off x="228600" y="6006584"/>
            <a:ext cx="26853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From H&amp;H Section 3.4.1</a:t>
            </a:r>
          </a:p>
        </p:txBody>
      </p:sp>
    </p:spTree>
    <p:extLst>
      <p:ext uri="{BB962C8B-B14F-4D97-AF65-F5344CB8AC3E}">
        <p14:creationId xmlns:p14="http://schemas.microsoft.com/office/powerpoint/2010/main" val="281180922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Finite State Machine Black Box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CH" b="1" dirty="0"/>
              <a:t>Inputs:</a:t>
            </a:r>
            <a:r>
              <a:rPr lang="de-CH" dirty="0"/>
              <a:t> CLK, </a:t>
            </a:r>
            <a:r>
              <a:rPr lang="de-CH" dirty="0" err="1"/>
              <a:t>Reset</a:t>
            </a:r>
            <a:r>
              <a:rPr lang="de-CH" dirty="0"/>
              <a:t>, T</a:t>
            </a:r>
            <a:r>
              <a:rPr lang="de-CH" baseline="-25000" dirty="0"/>
              <a:t>A </a:t>
            </a:r>
            <a:r>
              <a:rPr lang="de-CH" dirty="0"/>
              <a:t>, T</a:t>
            </a:r>
            <a:r>
              <a:rPr lang="de-CH" baseline="-25000" dirty="0"/>
              <a:t>B</a:t>
            </a:r>
          </a:p>
          <a:p>
            <a:r>
              <a:rPr lang="de-CH" b="1" dirty="0"/>
              <a:t>Outputs:</a:t>
            </a:r>
            <a:r>
              <a:rPr lang="de-CH" dirty="0"/>
              <a:t> L</a:t>
            </a:r>
            <a:r>
              <a:rPr lang="de-CH" baseline="-25000" dirty="0"/>
              <a:t>A </a:t>
            </a:r>
            <a:r>
              <a:rPr lang="de-CH" dirty="0"/>
              <a:t>, L</a:t>
            </a:r>
            <a:r>
              <a:rPr lang="de-CH" baseline="-25000" dirty="0"/>
              <a:t>B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82</a:t>
            </a:fld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graphicFrame>
        <p:nvGraphicFramePr>
          <p:cNvPr id="5" name="Object 4"/>
          <p:cNvGraphicFramePr>
            <a:graphicFrameLocks noGrp="1" noChangeAspect="1"/>
          </p:cNvGraphicFramePr>
          <p:nvPr>
            <p:custDataLst>
              <p:tags r:id="rId2"/>
            </p:custDataLst>
            <p:extLst/>
          </p:nvPr>
        </p:nvGraphicFramePr>
        <p:xfrm>
          <a:off x="2160811" y="1665575"/>
          <a:ext cx="4678363" cy="3857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3096" name="VISIO" r:id="rId4" imgW="1628823" imgH="1343359" progId="Visio.Drawing.6">
                  <p:embed/>
                </p:oleObj>
              </mc:Choice>
              <mc:Fallback>
                <p:oleObj name="VISIO" r:id="rId4" imgW="1628823" imgH="1343359" progId="Visio.Drawing.6">
                  <p:embed/>
                  <p:pic>
                    <p:nvPicPr>
                      <p:cNvPr id="5" name="Object 4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60811" y="1665575"/>
                        <a:ext cx="4678363" cy="38576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91199987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Finite State Machine Transition Diagram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Moore FSM:</a:t>
            </a:r>
            <a:r>
              <a:rPr lang="en-US" dirty="0"/>
              <a:t> outputs labeled in each state</a:t>
            </a:r>
          </a:p>
          <a:p>
            <a:pPr lvl="1"/>
            <a:r>
              <a:rPr lang="en-US" b="1" dirty="0"/>
              <a:t>States:</a:t>
            </a:r>
            <a:r>
              <a:rPr lang="en-US" dirty="0"/>
              <a:t> Circles</a:t>
            </a:r>
          </a:p>
          <a:p>
            <a:pPr lvl="1"/>
            <a:r>
              <a:rPr lang="en-US" b="1" dirty="0"/>
              <a:t>Transitions:</a:t>
            </a:r>
            <a:r>
              <a:rPr lang="en-US" dirty="0"/>
              <a:t> Arcs</a:t>
            </a:r>
          </a:p>
          <a:p>
            <a:endParaRPr lang="de-CH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83</a:t>
            </a:fld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graphicFrame>
        <p:nvGraphicFramePr>
          <p:cNvPr id="5" name="Object 4"/>
          <p:cNvGraphicFramePr>
            <a:graphicFrameLocks noGrp="1" noChangeAspect="1"/>
          </p:cNvGraphicFramePr>
          <p:nvPr>
            <p:custDataLst>
              <p:tags r:id="rId2"/>
            </p:custDataLst>
            <p:extLst/>
          </p:nvPr>
        </p:nvGraphicFramePr>
        <p:xfrm>
          <a:off x="4648200" y="2491450"/>
          <a:ext cx="3998408" cy="398623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4175" name="VISIO" r:id="rId5" imgW="1999204" imgH="1993118" progId="Visio.Drawing.6">
                  <p:embed/>
                </p:oleObj>
              </mc:Choice>
              <mc:Fallback>
                <p:oleObj name="VISIO" r:id="rId5" imgW="1999204" imgH="1993118" progId="Visio.Drawing.6">
                  <p:embed/>
                  <p:pic>
                    <p:nvPicPr>
                      <p:cNvPr id="5" name="Object 4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48200" y="2491450"/>
                        <a:ext cx="3998408" cy="398623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ctangle 5"/>
          <p:cNvSpPr/>
          <p:nvPr/>
        </p:nvSpPr>
        <p:spPr bwMode="auto">
          <a:xfrm>
            <a:off x="4648200" y="2491450"/>
            <a:ext cx="933824" cy="496785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graphicFrame>
        <p:nvGraphicFramePr>
          <p:cNvPr id="7" name="Object 6"/>
          <p:cNvGraphicFramePr>
            <a:graphicFrameLocks noGrp="1" noChangeAspect="1"/>
          </p:cNvGraphicFramePr>
          <p:nvPr>
            <p:custDataLst>
              <p:tags r:id="rId3"/>
            </p:custDataLst>
            <p:extLst/>
          </p:nvPr>
        </p:nvGraphicFramePr>
        <p:xfrm>
          <a:off x="304800" y="2838450"/>
          <a:ext cx="4262438" cy="3638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4176" name="VISIO" r:id="rId7" imgW="2276110" imgH="1942910" progId="Visio.Drawing.6">
                  <p:embed/>
                </p:oleObj>
              </mc:Choice>
              <mc:Fallback>
                <p:oleObj name="VISIO" r:id="rId7" imgW="2276110" imgH="1942910" progId="Visio.Drawing.6">
                  <p:embed/>
                  <p:pic>
                    <p:nvPicPr>
                      <p:cNvPr id="7" name="Object 6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4800" y="2838450"/>
                        <a:ext cx="4262438" cy="36385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45740431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6" grpId="0" animBg="1"/>
      <p:bldP spid="6" grpId="1" animBg="1"/>
    </p:bld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Finite State Machine Transition Diagram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Moore FSM: </a:t>
            </a:r>
            <a:r>
              <a:rPr lang="en-US" dirty="0"/>
              <a:t>outputs labeled in each state</a:t>
            </a:r>
          </a:p>
          <a:p>
            <a:pPr lvl="1"/>
            <a:r>
              <a:rPr lang="en-US" b="1" dirty="0"/>
              <a:t>States: </a:t>
            </a:r>
            <a:r>
              <a:rPr lang="en-US" dirty="0"/>
              <a:t>Circles</a:t>
            </a:r>
          </a:p>
          <a:p>
            <a:pPr lvl="1"/>
            <a:r>
              <a:rPr lang="en-US" b="1" dirty="0"/>
              <a:t>Transitions: </a:t>
            </a:r>
            <a:r>
              <a:rPr lang="en-US" dirty="0"/>
              <a:t>Arcs</a:t>
            </a:r>
          </a:p>
          <a:p>
            <a:endParaRPr lang="de-CH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84</a:t>
            </a:fld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graphicFrame>
        <p:nvGraphicFramePr>
          <p:cNvPr id="6" name="Object 5"/>
          <p:cNvGraphicFramePr>
            <a:graphicFrameLocks noGrp="1" noChangeAspect="1"/>
          </p:cNvGraphicFramePr>
          <p:nvPr>
            <p:custDataLst>
              <p:tags r:id="rId2"/>
            </p:custDataLst>
            <p:extLst/>
          </p:nvPr>
        </p:nvGraphicFramePr>
        <p:xfrm>
          <a:off x="304800" y="2838450"/>
          <a:ext cx="4262438" cy="3638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5199" name="VISIO" r:id="rId5" imgW="2276110" imgH="1942910" progId="Visio.Drawing.6">
                  <p:embed/>
                </p:oleObj>
              </mc:Choice>
              <mc:Fallback>
                <p:oleObj name="VISIO" r:id="rId5" imgW="2276110" imgH="1942910" progId="Visio.Drawing.6">
                  <p:embed/>
                  <p:pic>
                    <p:nvPicPr>
                      <p:cNvPr id="6" name="Object 5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4800" y="2838450"/>
                        <a:ext cx="4262438" cy="36385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6"/>
          <p:cNvGraphicFramePr>
            <a:graphicFrameLocks noGrp="1" noChangeAspect="1"/>
          </p:cNvGraphicFramePr>
          <p:nvPr>
            <p:custDataLst>
              <p:tags r:id="rId3"/>
            </p:custDataLst>
            <p:extLst/>
          </p:nvPr>
        </p:nvGraphicFramePr>
        <p:xfrm>
          <a:off x="4648200" y="2489666"/>
          <a:ext cx="4002598" cy="398733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5200" name="VISIO" r:id="rId7" imgW="2001299" imgH="1993667" progId="Visio.Drawing.6">
                  <p:embed/>
                </p:oleObj>
              </mc:Choice>
              <mc:Fallback>
                <p:oleObj name="VISIO" r:id="rId7" imgW="2001299" imgH="1993667" progId="Visio.Drawing.6">
                  <p:embed/>
                  <p:pic>
                    <p:nvPicPr>
                      <p:cNvPr id="7" name="Object 6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48200" y="2489666"/>
                        <a:ext cx="4002598" cy="398733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tangle 4"/>
          <p:cNvSpPr/>
          <p:nvPr/>
        </p:nvSpPr>
        <p:spPr bwMode="auto">
          <a:xfrm>
            <a:off x="5105400" y="4073236"/>
            <a:ext cx="3858491" cy="2327564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65344263"/>
      </p:ext>
    </p:extLst>
  </p:cSld>
  <p:clrMapOvr>
    <a:masterClrMapping/>
  </p:clrMapOvr>
  <p:transition/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Finite State Machine Transition Diagram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Moore FSM: </a:t>
            </a:r>
            <a:r>
              <a:rPr lang="en-US" dirty="0"/>
              <a:t>outputs labeled in each state</a:t>
            </a:r>
          </a:p>
          <a:p>
            <a:pPr lvl="1"/>
            <a:r>
              <a:rPr lang="en-US" b="1" dirty="0"/>
              <a:t>States: </a:t>
            </a:r>
            <a:r>
              <a:rPr lang="en-US" dirty="0"/>
              <a:t>Circles</a:t>
            </a:r>
          </a:p>
          <a:p>
            <a:pPr lvl="1"/>
            <a:r>
              <a:rPr lang="en-US" b="1" dirty="0"/>
              <a:t>Transitions: </a:t>
            </a:r>
            <a:r>
              <a:rPr lang="en-US" dirty="0"/>
              <a:t>Arcs</a:t>
            </a:r>
          </a:p>
          <a:p>
            <a:endParaRPr lang="de-CH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85</a:t>
            </a:fld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graphicFrame>
        <p:nvGraphicFramePr>
          <p:cNvPr id="6" name="Object 5"/>
          <p:cNvGraphicFramePr>
            <a:graphicFrameLocks noGrp="1" noChangeAspect="1"/>
          </p:cNvGraphicFramePr>
          <p:nvPr>
            <p:custDataLst>
              <p:tags r:id="rId2"/>
            </p:custDataLst>
            <p:extLst/>
          </p:nvPr>
        </p:nvGraphicFramePr>
        <p:xfrm>
          <a:off x="304800" y="2838450"/>
          <a:ext cx="4262438" cy="3638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6223" name="VISIO" r:id="rId5" imgW="2276110" imgH="1942910" progId="Visio.Drawing.6">
                  <p:embed/>
                </p:oleObj>
              </mc:Choice>
              <mc:Fallback>
                <p:oleObj name="VISIO" r:id="rId5" imgW="2276110" imgH="1942910" progId="Visio.Drawing.6">
                  <p:embed/>
                  <p:pic>
                    <p:nvPicPr>
                      <p:cNvPr id="6" name="Object 5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4800" y="2838450"/>
                        <a:ext cx="4262438" cy="36385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6"/>
          <p:cNvGraphicFramePr>
            <a:graphicFrameLocks noGrp="1" noChangeAspect="1"/>
          </p:cNvGraphicFramePr>
          <p:nvPr>
            <p:custDataLst>
              <p:tags r:id="rId3"/>
            </p:custDataLst>
            <p:extLst/>
          </p:nvPr>
        </p:nvGraphicFramePr>
        <p:xfrm>
          <a:off x="4648200" y="2489666"/>
          <a:ext cx="4002598" cy="398733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6224" name="VISIO" r:id="rId7" imgW="2001299" imgH="1993667" progId="Visio.Drawing.6">
                  <p:embed/>
                </p:oleObj>
              </mc:Choice>
              <mc:Fallback>
                <p:oleObj name="VISIO" r:id="rId7" imgW="2001299" imgH="1993667" progId="Visio.Drawing.6">
                  <p:embed/>
                  <p:pic>
                    <p:nvPicPr>
                      <p:cNvPr id="7" name="Object 6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48200" y="2489666"/>
                        <a:ext cx="4002598" cy="398733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tangle 4"/>
          <p:cNvSpPr/>
          <p:nvPr/>
        </p:nvSpPr>
        <p:spPr bwMode="auto">
          <a:xfrm>
            <a:off x="5105401" y="4073236"/>
            <a:ext cx="1828800" cy="2327564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 bwMode="auto">
          <a:xfrm>
            <a:off x="5525369" y="5257800"/>
            <a:ext cx="1828800" cy="5334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62792928"/>
      </p:ext>
    </p:extLst>
  </p:cSld>
  <p:clrMapOvr>
    <a:masterClrMapping/>
  </p:clrMapOvr>
  <p:transition/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Finite State Machine Transition Diagram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Moore FSM: </a:t>
            </a:r>
            <a:r>
              <a:rPr lang="en-US" dirty="0"/>
              <a:t>outputs labeled in each state</a:t>
            </a:r>
          </a:p>
          <a:p>
            <a:pPr lvl="1"/>
            <a:r>
              <a:rPr lang="en-US" b="1" dirty="0"/>
              <a:t>States: </a:t>
            </a:r>
            <a:r>
              <a:rPr lang="en-US" dirty="0"/>
              <a:t>Circles</a:t>
            </a:r>
          </a:p>
          <a:p>
            <a:pPr lvl="1"/>
            <a:r>
              <a:rPr lang="en-US" b="1" dirty="0"/>
              <a:t>Transitions: </a:t>
            </a:r>
            <a:r>
              <a:rPr lang="en-US" dirty="0"/>
              <a:t>Arcs</a:t>
            </a:r>
          </a:p>
          <a:p>
            <a:endParaRPr lang="de-CH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86</a:t>
            </a:fld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graphicFrame>
        <p:nvGraphicFramePr>
          <p:cNvPr id="6" name="Object 5"/>
          <p:cNvGraphicFramePr>
            <a:graphicFrameLocks noGrp="1" noChangeAspect="1"/>
          </p:cNvGraphicFramePr>
          <p:nvPr>
            <p:custDataLst>
              <p:tags r:id="rId2"/>
            </p:custDataLst>
            <p:extLst/>
          </p:nvPr>
        </p:nvGraphicFramePr>
        <p:xfrm>
          <a:off x="304800" y="2838450"/>
          <a:ext cx="4262438" cy="3638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7247" name="VISIO" r:id="rId5" imgW="2276110" imgH="1942910" progId="Visio.Drawing.6">
                  <p:embed/>
                </p:oleObj>
              </mc:Choice>
              <mc:Fallback>
                <p:oleObj name="VISIO" r:id="rId5" imgW="2276110" imgH="1942910" progId="Visio.Drawing.6">
                  <p:embed/>
                  <p:pic>
                    <p:nvPicPr>
                      <p:cNvPr id="6" name="Object 5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4800" y="2838450"/>
                        <a:ext cx="4262438" cy="36385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6"/>
          <p:cNvGraphicFramePr>
            <a:graphicFrameLocks noGrp="1" noChangeAspect="1"/>
          </p:cNvGraphicFramePr>
          <p:nvPr>
            <p:custDataLst>
              <p:tags r:id="rId3"/>
            </p:custDataLst>
            <p:extLst/>
          </p:nvPr>
        </p:nvGraphicFramePr>
        <p:xfrm>
          <a:off x="4648200" y="2489666"/>
          <a:ext cx="4002598" cy="398733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7248" name="VISIO" r:id="rId7" imgW="2001299" imgH="1993667" progId="Visio.Drawing.6">
                  <p:embed/>
                </p:oleObj>
              </mc:Choice>
              <mc:Fallback>
                <p:oleObj name="VISIO" r:id="rId7" imgW="2001299" imgH="1993667" progId="Visio.Drawing.6">
                  <p:embed/>
                  <p:pic>
                    <p:nvPicPr>
                      <p:cNvPr id="7" name="Object 6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48200" y="2489666"/>
                        <a:ext cx="4002598" cy="398733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tangle 4"/>
          <p:cNvSpPr/>
          <p:nvPr/>
        </p:nvSpPr>
        <p:spPr bwMode="auto">
          <a:xfrm>
            <a:off x="5105401" y="4073236"/>
            <a:ext cx="838199" cy="889462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06541124"/>
      </p:ext>
    </p:extLst>
  </p:cSld>
  <p:clrMapOvr>
    <a:masterClrMapping/>
  </p:clrMapOvr>
  <p:transition/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Finite State Machine Transition Diagram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Moore FSM: </a:t>
            </a:r>
            <a:r>
              <a:rPr lang="en-US" dirty="0"/>
              <a:t>outputs labeled in each state</a:t>
            </a:r>
          </a:p>
          <a:p>
            <a:pPr lvl="1"/>
            <a:r>
              <a:rPr lang="en-US" b="1" dirty="0"/>
              <a:t>States: </a:t>
            </a:r>
            <a:r>
              <a:rPr lang="en-US" dirty="0"/>
              <a:t>Circles</a:t>
            </a:r>
          </a:p>
          <a:p>
            <a:pPr lvl="1"/>
            <a:r>
              <a:rPr lang="en-US" b="1" dirty="0"/>
              <a:t>Transitions: </a:t>
            </a:r>
            <a:r>
              <a:rPr lang="en-US" dirty="0"/>
              <a:t>Arcs</a:t>
            </a:r>
          </a:p>
          <a:p>
            <a:endParaRPr lang="de-CH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87</a:t>
            </a:fld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graphicFrame>
        <p:nvGraphicFramePr>
          <p:cNvPr id="6" name="Object 5"/>
          <p:cNvGraphicFramePr>
            <a:graphicFrameLocks noGrp="1" noChangeAspect="1"/>
          </p:cNvGraphicFramePr>
          <p:nvPr>
            <p:custDataLst>
              <p:tags r:id="rId2"/>
            </p:custDataLst>
            <p:extLst/>
          </p:nvPr>
        </p:nvGraphicFramePr>
        <p:xfrm>
          <a:off x="304800" y="2838450"/>
          <a:ext cx="4262438" cy="3638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8271" name="VISIO" r:id="rId5" imgW="2276110" imgH="1942910" progId="Visio.Drawing.6">
                  <p:embed/>
                </p:oleObj>
              </mc:Choice>
              <mc:Fallback>
                <p:oleObj name="VISIO" r:id="rId5" imgW="2276110" imgH="1942910" progId="Visio.Drawing.6">
                  <p:embed/>
                  <p:pic>
                    <p:nvPicPr>
                      <p:cNvPr id="6" name="Object 5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4800" y="2838450"/>
                        <a:ext cx="4262438" cy="36385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6"/>
          <p:cNvGraphicFramePr>
            <a:graphicFrameLocks noGrp="1" noChangeAspect="1"/>
          </p:cNvGraphicFramePr>
          <p:nvPr>
            <p:custDataLst>
              <p:tags r:id="rId3"/>
            </p:custDataLst>
            <p:extLst/>
          </p:nvPr>
        </p:nvGraphicFramePr>
        <p:xfrm>
          <a:off x="4648200" y="2489666"/>
          <a:ext cx="4002598" cy="398733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8272" name="VISIO" r:id="rId7" imgW="2001299" imgH="1993667" progId="Visio.Drawing.6">
                  <p:embed/>
                </p:oleObj>
              </mc:Choice>
              <mc:Fallback>
                <p:oleObj name="VISIO" r:id="rId7" imgW="2001299" imgH="1993667" progId="Visio.Drawing.6">
                  <p:embed/>
                  <p:pic>
                    <p:nvPicPr>
                      <p:cNvPr id="7" name="Object 6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48200" y="2489666"/>
                        <a:ext cx="4002598" cy="398733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423794391"/>
      </p:ext>
    </p:extLst>
  </p:cSld>
  <p:clrMapOvr>
    <a:masterClrMapping/>
  </p:clrMapOvr>
  <p:transition/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D5541A-6E50-4E10-9A0D-0173EADF0A3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Finite State Machine:</a:t>
            </a:r>
            <a:br>
              <a:rPr lang="en-US" dirty="0"/>
            </a:br>
            <a:r>
              <a:rPr lang="en-US" dirty="0"/>
              <a:t>	State Transition Table</a:t>
            </a:r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596F28-B373-4613-A3E5-37E376E1EE0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BEF67B4-941F-4736-A122-66E8AE1B4197}" type="slidenum">
              <a:rPr kumimoji="0" lang="en-US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88</a:t>
            </a:fld>
            <a:endParaRPr kumimoji="0" lang="en-US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4084724"/>
      </p:ext>
    </p:extLst>
  </p:cSld>
  <p:clrMapOvr>
    <a:masterClrMapping/>
  </p:clrMapOvr>
  <p:transition/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4" name="Rectangle 3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US"/>
              <a:t>FSM State Transition Table</a:t>
            </a:r>
          </a:p>
        </p:txBody>
      </p:sp>
      <p:graphicFrame>
        <p:nvGraphicFramePr>
          <p:cNvPr id="6" name="Group 236"/>
          <p:cNvGraphicFramePr>
            <a:graphicFrameLocks noGrp="1"/>
          </p:cNvGraphicFramePr>
          <p:nvPr>
            <p:ph idx="1"/>
            <p:custDataLst>
              <p:tags r:id="rId3"/>
            </p:custDataLst>
            <p:extLst/>
          </p:nvPr>
        </p:nvGraphicFramePr>
        <p:xfrm>
          <a:off x="3962400" y="990600"/>
          <a:ext cx="4876800" cy="3169920"/>
        </p:xfrm>
        <a:graphic>
          <a:graphicData uri="http://schemas.openxmlformats.org/drawingml/2006/table">
            <a:tbl>
              <a:tblPr firstRow="1" bandRow="1">
                <a:tableStyleId>{0660B408-B3CF-4A94-85FC-2B1E0A45F4A2}</a:tableStyleId>
              </a:tblPr>
              <a:tblGrid>
                <a:gridCol w="1828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Current State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Inputs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Next State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</a:t>
                      </a:r>
                      <a:endParaRPr kumimoji="0" lang="en-US" sz="2000" b="0" i="0" u="none" strike="noStrike" cap="none" normalizeH="0" baseline="-2500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T</a:t>
                      </a:r>
                      <a:r>
                        <a:rPr kumimoji="0" lang="en-US" sz="2000" u="none" strike="noStrike" cap="none" normalizeH="0" baseline="-250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A</a:t>
                      </a:r>
                      <a:endParaRPr kumimoji="0" lang="en-US" sz="2000" b="0" i="1" u="none" strike="noStrike" cap="none" normalizeH="0" baseline="-2500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T</a:t>
                      </a:r>
                      <a:r>
                        <a:rPr kumimoji="0" lang="en-US" sz="2000" u="none" strike="noStrike" cap="none" normalizeH="0" baseline="-250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B</a:t>
                      </a:r>
                      <a:endParaRPr kumimoji="0" lang="en-US" sz="2000" b="0" i="1" u="none" strike="noStrike" cap="none" normalizeH="0" baseline="-2500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S'</a:t>
                      </a:r>
                      <a:endParaRPr kumimoji="0" lang="en-US" sz="2000" b="0" i="0" u="none" strike="noStrike" cap="none" normalizeH="0" baseline="-2500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S0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X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S0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X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S1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X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X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S2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X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S2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X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S3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X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X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92163" name="Rectangle 2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Ｐゴシック" panose="020B0600070205080204" pitchFamily="34" charset="-128"/>
              <a:cs typeface="Arial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Ｐゴシック" panose="020B0600070205080204" pitchFamily="34" charset="-128"/>
              <a:cs typeface="Arial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Ｐゴシック" panose="020B0600070205080204" pitchFamily="34" charset="-128"/>
              <a:cs typeface="Arial" pitchFamily="34" charset="0"/>
            </a:endParaRPr>
          </a:p>
        </p:txBody>
      </p:sp>
      <p:graphicFrame>
        <p:nvGraphicFramePr>
          <p:cNvPr id="7" name="Object 6"/>
          <p:cNvGraphicFramePr>
            <a:graphicFrameLocks noGrp="1" noChangeAspect="1"/>
          </p:cNvGraphicFramePr>
          <p:nvPr>
            <p:custDataLst>
              <p:tags r:id="rId5"/>
            </p:custDataLst>
            <p:extLst/>
          </p:nvPr>
        </p:nvGraphicFramePr>
        <p:xfrm>
          <a:off x="98677" y="939008"/>
          <a:ext cx="3799883" cy="378539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9240" name="VISIO" r:id="rId8" imgW="2001299" imgH="1993667" progId="Visio.Drawing.6">
                  <p:embed/>
                </p:oleObj>
              </mc:Choice>
              <mc:Fallback>
                <p:oleObj name="VISIO" r:id="rId8" imgW="2001299" imgH="1993667" progId="Visio.Drawing.6">
                  <p:embed/>
                  <p:pic>
                    <p:nvPicPr>
                      <p:cNvPr id="7" name="Object 6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8677" y="939008"/>
                        <a:ext cx="3799883" cy="378539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Slide Number Placeholder 3">
            <a:extLst>
              <a:ext uri="{FF2B5EF4-FFF2-40B4-BE49-F238E27FC236}">
                <a16:creationId xmlns:a16="http://schemas.microsoft.com/office/drawing/2014/main" id="{29596F28-B373-4613-A3E5-37E376E1EE0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839174" y="6498516"/>
            <a:ext cx="2057400" cy="365125"/>
          </a:xfrm>
        </p:spPr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59</a:t>
            </a:r>
          </a:p>
        </p:txBody>
      </p:sp>
    </p:spTree>
    <p:extLst>
      <p:ext uri="{BB962C8B-B14F-4D97-AF65-F5344CB8AC3E}">
        <p14:creationId xmlns:p14="http://schemas.microsoft.com/office/powerpoint/2010/main" val="3749960788"/>
      </p:ext>
    </p:extLst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77F096-20B3-6C4A-B01E-2B7161D122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Recall: Tri-State Buffer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5D63B83-C1AF-9546-BDF4-46A484E5F8B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A tri-state buffer enables gating of different signals onto a wire</a:t>
            </a:r>
          </a:p>
          <a:p>
            <a:endParaRPr lang="en-US"/>
          </a:p>
          <a:p>
            <a:endParaRPr lang="en-US"/>
          </a:p>
          <a:p>
            <a:endParaRPr lang="en-US"/>
          </a:p>
          <a:p>
            <a:endParaRPr lang="en-US"/>
          </a:p>
          <a:p>
            <a:endParaRPr lang="en-US"/>
          </a:p>
          <a:p>
            <a:endParaRPr lang="en-US"/>
          </a:p>
          <a:p>
            <a:endParaRPr lang="en-US"/>
          </a:p>
          <a:p>
            <a:endParaRPr lang="en-US"/>
          </a:p>
          <a:p>
            <a:r>
              <a:rPr lang="en-US">
                <a:solidFill>
                  <a:srgbClr val="0000FF"/>
                </a:solidFill>
              </a:rPr>
              <a:t>Floating signal (Z): </a:t>
            </a:r>
            <a:r>
              <a:rPr lang="en-US"/>
              <a:t>Signal that is not driven by any circuit</a:t>
            </a:r>
          </a:p>
          <a:p>
            <a:pPr lvl="1"/>
            <a:r>
              <a:rPr lang="en-US"/>
              <a:t>Open circuit, floating wire</a:t>
            </a:r>
          </a:p>
          <a:p>
            <a:endParaRPr lang="en-US"/>
          </a:p>
          <a:p>
            <a:endParaRPr lang="en-US"/>
          </a:p>
          <a:p>
            <a:endParaRPr lang="en-US"/>
          </a:p>
          <a:p>
            <a:endParaRPr lang="en-US"/>
          </a:p>
          <a:p>
            <a:endParaRPr lang="en-US"/>
          </a:p>
          <a:p>
            <a:endParaRPr lang="en-US"/>
          </a:p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2F5DB99-1BCC-A440-9973-C0B3102B635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8B19D7DF-598B-483B-A6D0-8553CDFAE631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6E201A2-F3C7-E14E-A7F8-7C4AA043899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71850" y="1828800"/>
            <a:ext cx="2400300" cy="3400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8701208"/>
      </p:ext>
    </p:extLst>
  </p:cSld>
  <p:clrMapOvr>
    <a:masterClrMapping/>
  </p:clrMapOvr>
  <p:transition/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4" name="Rectangle 3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US"/>
              <a:t>FSM State Transition Table</a:t>
            </a:r>
          </a:p>
        </p:txBody>
      </p:sp>
      <p:graphicFrame>
        <p:nvGraphicFramePr>
          <p:cNvPr id="6" name="Group 236"/>
          <p:cNvGraphicFramePr>
            <a:graphicFrameLocks noGrp="1"/>
          </p:cNvGraphicFramePr>
          <p:nvPr>
            <p:ph idx="1"/>
            <p:custDataLst>
              <p:tags r:id="rId3"/>
            </p:custDataLst>
            <p:extLst/>
          </p:nvPr>
        </p:nvGraphicFramePr>
        <p:xfrm>
          <a:off x="3962400" y="990600"/>
          <a:ext cx="4876800" cy="3169920"/>
        </p:xfrm>
        <a:graphic>
          <a:graphicData uri="http://schemas.openxmlformats.org/drawingml/2006/table">
            <a:tbl>
              <a:tblPr firstRow="1" bandRow="1">
                <a:tableStyleId>{0660B408-B3CF-4A94-85FC-2B1E0A45F4A2}</a:tableStyleId>
              </a:tblPr>
              <a:tblGrid>
                <a:gridCol w="1828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Current State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Inputs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Next State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</a:t>
                      </a:r>
                      <a:endParaRPr kumimoji="0" lang="en-US" sz="2000" b="0" i="0" u="none" strike="noStrike" cap="none" normalizeH="0" baseline="-2500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T</a:t>
                      </a:r>
                      <a:r>
                        <a:rPr kumimoji="0" lang="en-US" sz="2000" u="none" strike="noStrike" cap="none" normalizeH="0" baseline="-250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A</a:t>
                      </a:r>
                      <a:endParaRPr kumimoji="0" lang="en-US" sz="2000" b="0" i="1" u="none" strike="noStrike" cap="none" normalizeH="0" baseline="-2500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T</a:t>
                      </a:r>
                      <a:r>
                        <a:rPr kumimoji="0" lang="en-US" sz="2000" u="none" strike="noStrike" cap="none" normalizeH="0" baseline="-250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B</a:t>
                      </a:r>
                      <a:endParaRPr kumimoji="0" lang="en-US" sz="2000" b="0" i="1" u="none" strike="noStrike" cap="none" normalizeH="0" baseline="-2500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S'</a:t>
                      </a:r>
                      <a:endParaRPr kumimoji="0" lang="en-US" sz="2000" b="0" i="0" u="none" strike="noStrike" cap="none" normalizeH="0" baseline="-2500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S0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X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S1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S0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X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S0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S1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X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X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S2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S2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X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S3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S2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X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S2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S3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X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X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S0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92163" name="Rectangle 2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Ｐゴシック" panose="020B0600070205080204" pitchFamily="34" charset="-128"/>
              <a:cs typeface="Arial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Ｐゴシック" panose="020B0600070205080204" pitchFamily="34" charset="-128"/>
              <a:cs typeface="Arial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Ｐゴシック" panose="020B0600070205080204" pitchFamily="34" charset="-128"/>
              <a:cs typeface="Arial" pitchFamily="34" charset="0"/>
            </a:endParaRPr>
          </a:p>
        </p:txBody>
      </p:sp>
      <p:graphicFrame>
        <p:nvGraphicFramePr>
          <p:cNvPr id="7" name="Object 6"/>
          <p:cNvGraphicFramePr>
            <a:graphicFrameLocks noGrp="1" noChangeAspect="1"/>
          </p:cNvGraphicFramePr>
          <p:nvPr>
            <p:custDataLst>
              <p:tags r:id="rId5"/>
            </p:custDataLst>
            <p:extLst/>
          </p:nvPr>
        </p:nvGraphicFramePr>
        <p:xfrm>
          <a:off x="98677" y="939008"/>
          <a:ext cx="3799883" cy="378539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0264" name="VISIO" r:id="rId8" imgW="2001299" imgH="1993667" progId="Visio.Drawing.6">
                  <p:embed/>
                </p:oleObj>
              </mc:Choice>
              <mc:Fallback>
                <p:oleObj name="VISIO" r:id="rId8" imgW="2001299" imgH="1993667" progId="Visio.Drawing.6">
                  <p:embed/>
                  <p:pic>
                    <p:nvPicPr>
                      <p:cNvPr id="7" name="Object 6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8677" y="939008"/>
                        <a:ext cx="3799883" cy="378539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Slide Number Placeholder 3">
            <a:extLst>
              <a:ext uri="{FF2B5EF4-FFF2-40B4-BE49-F238E27FC236}">
                <a16:creationId xmlns:a16="http://schemas.microsoft.com/office/drawing/2014/main" id="{29596F28-B373-4613-A3E5-37E376E1EE0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839174" y="6498516"/>
            <a:ext cx="2057400" cy="365125"/>
          </a:xfrm>
        </p:spPr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60</a:t>
            </a:r>
          </a:p>
        </p:txBody>
      </p:sp>
    </p:spTree>
    <p:extLst>
      <p:ext uri="{BB962C8B-B14F-4D97-AF65-F5344CB8AC3E}">
        <p14:creationId xmlns:p14="http://schemas.microsoft.com/office/powerpoint/2010/main" val="1136664664"/>
      </p:ext>
    </p:extLst>
  </p:cSld>
  <p:clrMapOvr>
    <a:masterClrMapping/>
  </p:clrMapOvr>
  <p:transition/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4" name="Rectangle 3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US"/>
              <a:t>FSM State Transition Table</a:t>
            </a:r>
          </a:p>
        </p:txBody>
      </p:sp>
      <p:graphicFrame>
        <p:nvGraphicFramePr>
          <p:cNvPr id="6" name="Group 236"/>
          <p:cNvGraphicFramePr>
            <a:graphicFrameLocks noGrp="1"/>
          </p:cNvGraphicFramePr>
          <p:nvPr>
            <p:ph idx="1"/>
            <p:custDataLst>
              <p:tags r:id="rId3"/>
            </p:custDataLst>
            <p:extLst/>
          </p:nvPr>
        </p:nvGraphicFramePr>
        <p:xfrm>
          <a:off x="3962400" y="990600"/>
          <a:ext cx="4876800" cy="3169920"/>
        </p:xfrm>
        <a:graphic>
          <a:graphicData uri="http://schemas.openxmlformats.org/drawingml/2006/table">
            <a:tbl>
              <a:tblPr firstRow="1" bandRow="1">
                <a:tableStyleId>{0660B408-B3CF-4A94-85FC-2B1E0A45F4A2}</a:tableStyleId>
              </a:tblPr>
              <a:tblGrid>
                <a:gridCol w="1828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Current State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Inputs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Next State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</a:t>
                      </a:r>
                      <a:endParaRPr kumimoji="0" lang="en-US" sz="2000" b="0" i="0" u="none" strike="noStrike" cap="none" normalizeH="0" baseline="-2500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T</a:t>
                      </a:r>
                      <a:r>
                        <a:rPr kumimoji="0" lang="en-US" sz="2000" u="none" strike="noStrike" cap="none" normalizeH="0" baseline="-250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A</a:t>
                      </a:r>
                      <a:endParaRPr kumimoji="0" lang="en-US" sz="2000" b="0" i="1" u="none" strike="noStrike" cap="none" normalizeH="0" baseline="-2500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T</a:t>
                      </a:r>
                      <a:r>
                        <a:rPr kumimoji="0" lang="en-US" sz="2000" u="none" strike="noStrike" cap="none" normalizeH="0" baseline="-250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B</a:t>
                      </a:r>
                      <a:endParaRPr kumimoji="0" lang="en-US" sz="2000" b="0" i="1" u="none" strike="noStrike" cap="none" normalizeH="0" baseline="-2500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S'</a:t>
                      </a:r>
                      <a:endParaRPr kumimoji="0" lang="en-US" sz="2000" b="0" i="0" u="none" strike="noStrike" cap="none" normalizeH="0" baseline="-2500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S0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X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S1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S0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X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S0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S1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X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X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S2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S2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X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S3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S2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X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S2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S3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X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X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S0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92163" name="Rectangle 2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Ｐゴシック" panose="020B0600070205080204" pitchFamily="34" charset="-128"/>
              <a:cs typeface="Arial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Ｐゴシック" panose="020B0600070205080204" pitchFamily="34" charset="-128"/>
              <a:cs typeface="Arial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Ｐゴシック" panose="020B0600070205080204" pitchFamily="34" charset="-128"/>
              <a:cs typeface="Arial" pitchFamily="34" charset="0"/>
            </a:endParaRPr>
          </a:p>
        </p:txBody>
      </p:sp>
      <p:graphicFrame>
        <p:nvGraphicFramePr>
          <p:cNvPr id="7" name="Object 6"/>
          <p:cNvGraphicFramePr>
            <a:graphicFrameLocks noGrp="1" noChangeAspect="1"/>
          </p:cNvGraphicFramePr>
          <p:nvPr>
            <p:custDataLst>
              <p:tags r:id="rId5"/>
            </p:custDataLst>
            <p:extLst/>
          </p:nvPr>
        </p:nvGraphicFramePr>
        <p:xfrm>
          <a:off x="98677" y="939008"/>
          <a:ext cx="3799883" cy="378539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1288" name="VISIO" r:id="rId9" imgW="2001299" imgH="1993667" progId="Visio.Drawing.6">
                  <p:embed/>
                </p:oleObj>
              </mc:Choice>
              <mc:Fallback>
                <p:oleObj name="VISIO" r:id="rId9" imgW="2001299" imgH="1993667" progId="Visio.Drawing.6">
                  <p:embed/>
                  <p:pic>
                    <p:nvPicPr>
                      <p:cNvPr id="7" name="Object 6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8677" y="939008"/>
                        <a:ext cx="3799883" cy="378539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Group 191"/>
          <p:cNvGraphicFramePr>
            <a:graphicFrameLocks/>
          </p:cNvGraphicFramePr>
          <p:nvPr>
            <p:custDataLst>
              <p:tags r:id="rId6"/>
            </p:custDataLst>
            <p:extLst/>
          </p:nvPr>
        </p:nvGraphicFramePr>
        <p:xfrm>
          <a:off x="6324600" y="4236720"/>
          <a:ext cx="2514600" cy="2159272"/>
        </p:xfrm>
        <a:graphic>
          <a:graphicData uri="http://schemas.openxmlformats.org/drawingml/2006/table">
            <a:tbl>
              <a:tblPr firstRow="1" bandRow="1">
                <a:tableStyleId>{0660B408-B3CF-4A94-85FC-2B1E0A45F4A2}</a:tableStyleId>
              </a:tblPr>
              <a:tblGrid>
                <a:gridCol w="838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76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9760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State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Encoding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4075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S0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00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4075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S1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01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4075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S2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10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4075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S3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11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9" name="Slide Number Placeholder 3">
            <a:extLst>
              <a:ext uri="{FF2B5EF4-FFF2-40B4-BE49-F238E27FC236}">
                <a16:creationId xmlns:a16="http://schemas.microsoft.com/office/drawing/2014/main" id="{29596F28-B373-4613-A3E5-37E376E1EE0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858000" y="6498516"/>
            <a:ext cx="2057400" cy="365125"/>
          </a:xfrm>
        </p:spPr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61</a:t>
            </a:r>
          </a:p>
        </p:txBody>
      </p:sp>
    </p:spTree>
    <p:extLst>
      <p:ext uri="{BB962C8B-B14F-4D97-AF65-F5344CB8AC3E}">
        <p14:creationId xmlns:p14="http://schemas.microsoft.com/office/powerpoint/2010/main" val="3939681268"/>
      </p:ext>
    </p:extLst>
  </p:cSld>
  <p:clrMapOvr>
    <a:masterClrMapping/>
  </p:clrMapOvr>
  <p:transition/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4" name="Rectangle 3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US"/>
              <a:t>FSM State Transition Table</a:t>
            </a:r>
          </a:p>
        </p:txBody>
      </p:sp>
      <p:graphicFrame>
        <p:nvGraphicFramePr>
          <p:cNvPr id="6" name="Group 236"/>
          <p:cNvGraphicFramePr>
            <a:graphicFrameLocks noGrp="1"/>
          </p:cNvGraphicFramePr>
          <p:nvPr>
            <p:ph idx="1"/>
            <p:custDataLst>
              <p:tags r:id="rId3"/>
            </p:custDataLst>
            <p:extLst/>
          </p:nvPr>
        </p:nvGraphicFramePr>
        <p:xfrm>
          <a:off x="3962400" y="990600"/>
          <a:ext cx="4876799" cy="3169920"/>
        </p:xfrm>
        <a:graphic>
          <a:graphicData uri="http://schemas.openxmlformats.org/drawingml/2006/table">
            <a:tbl>
              <a:tblPr firstRow="1" bandRow="1">
                <a:tableStyleId>{0660B408-B3CF-4A94-85FC-2B1E0A45F4A2}</a:tableStyleId>
              </a:tblPr>
              <a:tblGrid>
                <a:gridCol w="914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6199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81000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Current State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Inputs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Next State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</a:t>
                      </a:r>
                      <a:r>
                        <a:rPr kumimoji="0" lang="en-US" sz="2000" u="none" strike="noStrike" cap="none" normalizeH="0" baseline="-250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  <a:endParaRPr kumimoji="0" lang="en-US" sz="2000" b="0" i="0" u="none" strike="noStrike" cap="none" normalizeH="0" baseline="-2500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</a:t>
                      </a:r>
                      <a:r>
                        <a:rPr kumimoji="0" lang="en-US" sz="2000" b="0" i="0" u="none" strike="noStrike" cap="none" normalizeH="0" baseline="-250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T</a:t>
                      </a:r>
                      <a:r>
                        <a:rPr kumimoji="0" lang="en-US" sz="2000" u="none" strike="noStrike" cap="none" normalizeH="0" baseline="-250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A</a:t>
                      </a:r>
                      <a:endParaRPr kumimoji="0" lang="en-US" sz="2000" b="0" i="1" u="none" strike="noStrike" cap="none" normalizeH="0" baseline="-2500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T</a:t>
                      </a:r>
                      <a:r>
                        <a:rPr kumimoji="0" lang="en-US" sz="2000" u="none" strike="noStrike" cap="none" normalizeH="0" baseline="-250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B</a:t>
                      </a:r>
                      <a:endParaRPr kumimoji="0" lang="en-US" sz="2000" b="0" i="1" u="none" strike="noStrike" cap="none" normalizeH="0" baseline="-2500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S’</a:t>
                      </a:r>
                      <a:r>
                        <a:rPr kumimoji="0" lang="en-US" sz="2000" u="none" strike="noStrike" cap="none" normalizeH="0" baseline="-250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  <a:endParaRPr kumimoji="0" lang="en-US" sz="2000" b="0" i="0" u="none" strike="noStrike" cap="none" normalizeH="0" baseline="-2500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S’</a:t>
                      </a:r>
                      <a:r>
                        <a:rPr kumimoji="0" lang="en-US" sz="2000" u="none" strike="noStrike" cap="none" normalizeH="0" baseline="-250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  <a:endParaRPr kumimoji="0" lang="en-US" sz="2000" b="0" i="0" u="none" strike="noStrike" cap="none" normalizeH="0" baseline="-2500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X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X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X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X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X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X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X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X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92163" name="Rectangle 2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Ｐゴシック" panose="020B0600070205080204" pitchFamily="34" charset="-128"/>
              <a:cs typeface="Arial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Ｐゴシック" panose="020B0600070205080204" pitchFamily="34" charset="-128"/>
              <a:cs typeface="Arial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Ｐゴシック" panose="020B0600070205080204" pitchFamily="34" charset="-128"/>
              <a:cs typeface="Arial" pitchFamily="34" charset="0"/>
            </a:endParaRPr>
          </a:p>
        </p:txBody>
      </p:sp>
      <p:graphicFrame>
        <p:nvGraphicFramePr>
          <p:cNvPr id="7" name="Object 6"/>
          <p:cNvGraphicFramePr>
            <a:graphicFrameLocks noGrp="1" noChangeAspect="1"/>
          </p:cNvGraphicFramePr>
          <p:nvPr>
            <p:custDataLst>
              <p:tags r:id="rId5"/>
            </p:custDataLst>
            <p:extLst/>
          </p:nvPr>
        </p:nvGraphicFramePr>
        <p:xfrm>
          <a:off x="98677" y="939008"/>
          <a:ext cx="3799883" cy="378539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2312" name="VISIO" r:id="rId9" imgW="2001299" imgH="1993667" progId="Visio.Drawing.6">
                  <p:embed/>
                </p:oleObj>
              </mc:Choice>
              <mc:Fallback>
                <p:oleObj name="VISIO" r:id="rId9" imgW="2001299" imgH="1993667" progId="Visio.Drawing.6">
                  <p:embed/>
                  <p:pic>
                    <p:nvPicPr>
                      <p:cNvPr id="7" name="Object 6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8677" y="939008"/>
                        <a:ext cx="3799883" cy="378539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Group 191"/>
          <p:cNvGraphicFramePr>
            <a:graphicFrameLocks/>
          </p:cNvGraphicFramePr>
          <p:nvPr>
            <p:custDataLst>
              <p:tags r:id="rId6"/>
            </p:custDataLst>
            <p:extLst/>
          </p:nvPr>
        </p:nvGraphicFramePr>
        <p:xfrm>
          <a:off x="6324600" y="4236720"/>
          <a:ext cx="2514600" cy="2159272"/>
        </p:xfrm>
        <a:graphic>
          <a:graphicData uri="http://schemas.openxmlformats.org/drawingml/2006/table">
            <a:tbl>
              <a:tblPr firstRow="1" bandRow="1">
                <a:tableStyleId>{0660B408-B3CF-4A94-85FC-2B1E0A45F4A2}</a:tableStyleId>
              </a:tblPr>
              <a:tblGrid>
                <a:gridCol w="838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76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9760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State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Encoding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4075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S0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00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4075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S1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01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4075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S2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10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4075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S3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11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9" name="Slide Number Placeholder 3">
            <a:extLst>
              <a:ext uri="{FF2B5EF4-FFF2-40B4-BE49-F238E27FC236}">
                <a16:creationId xmlns:a16="http://schemas.microsoft.com/office/drawing/2014/main" id="{29596F28-B373-4613-A3E5-37E376E1EE0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858000" y="6498516"/>
            <a:ext cx="2057400" cy="365125"/>
          </a:xfrm>
        </p:spPr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62</a:t>
            </a:r>
          </a:p>
        </p:txBody>
      </p:sp>
    </p:spTree>
    <p:extLst>
      <p:ext uri="{BB962C8B-B14F-4D97-AF65-F5344CB8AC3E}">
        <p14:creationId xmlns:p14="http://schemas.microsoft.com/office/powerpoint/2010/main" val="3341864251"/>
      </p:ext>
    </p:extLst>
  </p:cSld>
  <p:clrMapOvr>
    <a:masterClrMapping/>
  </p:clrMapOvr>
  <p:transition/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4" name="Rectangle 3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US"/>
              <a:t>FSM State Transition Table</a:t>
            </a:r>
          </a:p>
        </p:txBody>
      </p:sp>
      <p:graphicFrame>
        <p:nvGraphicFramePr>
          <p:cNvPr id="6" name="Group 236"/>
          <p:cNvGraphicFramePr>
            <a:graphicFrameLocks noGrp="1"/>
          </p:cNvGraphicFramePr>
          <p:nvPr>
            <p:ph idx="1"/>
            <p:custDataLst>
              <p:tags r:id="rId3"/>
            </p:custDataLst>
            <p:extLst/>
          </p:nvPr>
        </p:nvGraphicFramePr>
        <p:xfrm>
          <a:off x="3962400" y="990600"/>
          <a:ext cx="4876799" cy="3169920"/>
        </p:xfrm>
        <a:graphic>
          <a:graphicData uri="http://schemas.openxmlformats.org/drawingml/2006/table">
            <a:tbl>
              <a:tblPr firstRow="1" bandRow="1">
                <a:tableStyleId>{0660B408-B3CF-4A94-85FC-2B1E0A45F4A2}</a:tableStyleId>
              </a:tblPr>
              <a:tblGrid>
                <a:gridCol w="914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6199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81000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Current State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Inputs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Next State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</a:t>
                      </a:r>
                      <a:r>
                        <a:rPr kumimoji="0" lang="en-US" sz="2000" u="none" strike="noStrike" cap="none" normalizeH="0" baseline="-250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  <a:endParaRPr kumimoji="0" lang="en-US" sz="2000" b="0" i="0" u="none" strike="noStrike" cap="none" normalizeH="0" baseline="-2500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</a:t>
                      </a:r>
                      <a:r>
                        <a:rPr kumimoji="0" lang="en-US" sz="2000" b="0" i="0" u="none" strike="noStrike" cap="none" normalizeH="0" baseline="-250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T</a:t>
                      </a:r>
                      <a:r>
                        <a:rPr kumimoji="0" lang="en-US" sz="2000" u="none" strike="noStrike" cap="none" normalizeH="0" baseline="-250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A</a:t>
                      </a:r>
                      <a:endParaRPr kumimoji="0" lang="en-US" sz="2000" b="0" i="1" u="none" strike="noStrike" cap="none" normalizeH="0" baseline="-2500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T</a:t>
                      </a:r>
                      <a:r>
                        <a:rPr kumimoji="0" lang="en-US" sz="2000" u="none" strike="noStrike" cap="none" normalizeH="0" baseline="-250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B</a:t>
                      </a:r>
                      <a:endParaRPr kumimoji="0" lang="en-US" sz="2000" b="0" i="1" u="none" strike="noStrike" cap="none" normalizeH="0" baseline="-2500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S’</a:t>
                      </a:r>
                      <a:r>
                        <a:rPr kumimoji="0" lang="en-US" sz="2000" u="none" strike="noStrike" cap="none" normalizeH="0" baseline="-250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  <a:endParaRPr kumimoji="0" lang="en-US" sz="2000" b="0" i="0" u="none" strike="noStrike" cap="none" normalizeH="0" baseline="-2500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S’</a:t>
                      </a:r>
                      <a:r>
                        <a:rPr kumimoji="0" lang="en-US" sz="2000" u="none" strike="noStrike" cap="none" normalizeH="0" baseline="-250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  <a:endParaRPr kumimoji="0" lang="en-US" sz="2000" b="0" i="0" u="none" strike="noStrike" cap="none" normalizeH="0" baseline="-2500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X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X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X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X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X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X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X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X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92163" name="Rectangle 2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Ｐゴシック" panose="020B0600070205080204" pitchFamily="34" charset="-128"/>
              <a:cs typeface="Arial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Ｐゴシック" panose="020B0600070205080204" pitchFamily="34" charset="-128"/>
              <a:cs typeface="Arial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Ｐゴシック" panose="020B0600070205080204" pitchFamily="34" charset="-128"/>
              <a:cs typeface="Arial" pitchFamily="34" charset="0"/>
            </a:endParaRPr>
          </a:p>
        </p:txBody>
      </p:sp>
      <p:graphicFrame>
        <p:nvGraphicFramePr>
          <p:cNvPr id="7" name="Object 6"/>
          <p:cNvGraphicFramePr>
            <a:graphicFrameLocks noGrp="1" noChangeAspect="1"/>
          </p:cNvGraphicFramePr>
          <p:nvPr>
            <p:custDataLst>
              <p:tags r:id="rId5"/>
            </p:custDataLst>
            <p:extLst/>
          </p:nvPr>
        </p:nvGraphicFramePr>
        <p:xfrm>
          <a:off x="98677" y="939008"/>
          <a:ext cx="3799883" cy="378539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3336" name="VISIO" r:id="rId9" imgW="2001299" imgH="1993667" progId="Visio.Drawing.6">
                  <p:embed/>
                </p:oleObj>
              </mc:Choice>
              <mc:Fallback>
                <p:oleObj name="VISIO" r:id="rId9" imgW="2001299" imgH="1993667" progId="Visio.Drawing.6">
                  <p:embed/>
                  <p:pic>
                    <p:nvPicPr>
                      <p:cNvPr id="7" name="Object 6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8677" y="939008"/>
                        <a:ext cx="3799883" cy="378539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Group 191"/>
          <p:cNvGraphicFramePr>
            <a:graphicFrameLocks/>
          </p:cNvGraphicFramePr>
          <p:nvPr>
            <p:custDataLst>
              <p:tags r:id="rId6"/>
            </p:custDataLst>
            <p:extLst/>
          </p:nvPr>
        </p:nvGraphicFramePr>
        <p:xfrm>
          <a:off x="6324600" y="4236720"/>
          <a:ext cx="2514600" cy="2159272"/>
        </p:xfrm>
        <a:graphic>
          <a:graphicData uri="http://schemas.openxmlformats.org/drawingml/2006/table">
            <a:tbl>
              <a:tblPr firstRow="1" bandRow="1">
                <a:tableStyleId>{0660B408-B3CF-4A94-85FC-2B1E0A45F4A2}</a:tableStyleId>
              </a:tblPr>
              <a:tblGrid>
                <a:gridCol w="838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76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9760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State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Encoding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4075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S0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00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4075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S1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01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4075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S2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10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4075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S3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11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9" name="Rectangle 8"/>
          <p:cNvSpPr/>
          <p:nvPr/>
        </p:nvSpPr>
        <p:spPr>
          <a:xfrm>
            <a:off x="526211" y="5223301"/>
            <a:ext cx="555642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S’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1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 = ?</a:t>
            </a:r>
          </a:p>
        </p:txBody>
      </p:sp>
      <p:sp>
        <p:nvSpPr>
          <p:cNvPr id="2" name="Rectangle 1"/>
          <p:cNvSpPr/>
          <p:nvPr/>
        </p:nvSpPr>
        <p:spPr bwMode="auto">
          <a:xfrm>
            <a:off x="3962399" y="2575560"/>
            <a:ext cx="4876799" cy="1170317"/>
          </a:xfrm>
          <a:prstGeom prst="rect">
            <a:avLst/>
          </a:prstGeom>
          <a:solidFill>
            <a:srgbClr val="FF0000">
              <a:alpha val="3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0" name="Slide Number Placeholder 3">
            <a:extLst>
              <a:ext uri="{FF2B5EF4-FFF2-40B4-BE49-F238E27FC236}">
                <a16:creationId xmlns:a16="http://schemas.microsoft.com/office/drawing/2014/main" id="{29596F28-B373-4613-A3E5-37E376E1EE0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858000" y="6498516"/>
            <a:ext cx="2057400" cy="365125"/>
          </a:xfrm>
        </p:spPr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63</a:t>
            </a:r>
          </a:p>
        </p:txBody>
      </p:sp>
    </p:spTree>
    <p:extLst>
      <p:ext uri="{BB962C8B-B14F-4D97-AF65-F5344CB8AC3E}">
        <p14:creationId xmlns:p14="http://schemas.microsoft.com/office/powerpoint/2010/main" val="922648862"/>
      </p:ext>
    </p:extLst>
  </p:cSld>
  <p:clrMapOvr>
    <a:masterClrMapping/>
  </p:clrMapOvr>
  <p:transition/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4" name="Rectangle 3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US"/>
              <a:t>FSM State Transition Table</a:t>
            </a:r>
          </a:p>
        </p:txBody>
      </p:sp>
      <p:graphicFrame>
        <p:nvGraphicFramePr>
          <p:cNvPr id="6" name="Group 236"/>
          <p:cNvGraphicFramePr>
            <a:graphicFrameLocks noGrp="1"/>
          </p:cNvGraphicFramePr>
          <p:nvPr>
            <p:ph idx="1"/>
            <p:custDataLst>
              <p:tags r:id="rId3"/>
            </p:custDataLst>
            <p:extLst/>
          </p:nvPr>
        </p:nvGraphicFramePr>
        <p:xfrm>
          <a:off x="3962400" y="990600"/>
          <a:ext cx="4876799" cy="3169920"/>
        </p:xfrm>
        <a:graphic>
          <a:graphicData uri="http://schemas.openxmlformats.org/drawingml/2006/table">
            <a:tbl>
              <a:tblPr firstRow="1" bandRow="1">
                <a:tableStyleId>{0660B408-B3CF-4A94-85FC-2B1E0A45F4A2}</a:tableStyleId>
              </a:tblPr>
              <a:tblGrid>
                <a:gridCol w="914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6199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81000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Current State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Inputs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Next State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</a:t>
                      </a:r>
                      <a:r>
                        <a:rPr kumimoji="0" lang="en-US" sz="2000" u="none" strike="noStrike" cap="none" normalizeH="0" baseline="-250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  <a:endParaRPr kumimoji="0" lang="en-US" sz="2000" b="0" i="0" u="none" strike="noStrike" cap="none" normalizeH="0" baseline="-2500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</a:t>
                      </a:r>
                      <a:r>
                        <a:rPr kumimoji="0" lang="en-US" sz="2000" b="0" i="0" u="none" strike="noStrike" cap="none" normalizeH="0" baseline="-250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T</a:t>
                      </a:r>
                      <a:r>
                        <a:rPr kumimoji="0" lang="en-US" sz="2000" u="none" strike="noStrike" cap="none" normalizeH="0" baseline="-250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A</a:t>
                      </a:r>
                      <a:endParaRPr kumimoji="0" lang="en-US" sz="2000" b="0" i="1" u="none" strike="noStrike" cap="none" normalizeH="0" baseline="-2500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T</a:t>
                      </a:r>
                      <a:r>
                        <a:rPr kumimoji="0" lang="en-US" sz="2000" u="none" strike="noStrike" cap="none" normalizeH="0" baseline="-250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B</a:t>
                      </a:r>
                      <a:endParaRPr kumimoji="0" lang="en-US" sz="2000" b="0" i="1" u="none" strike="noStrike" cap="none" normalizeH="0" baseline="-2500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S’</a:t>
                      </a:r>
                      <a:r>
                        <a:rPr kumimoji="0" lang="en-US" sz="2000" u="none" strike="noStrike" cap="none" normalizeH="0" baseline="-250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  <a:endParaRPr kumimoji="0" lang="en-US" sz="2000" b="0" i="0" u="none" strike="noStrike" cap="none" normalizeH="0" baseline="-2500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S’</a:t>
                      </a:r>
                      <a:r>
                        <a:rPr kumimoji="0" lang="en-US" sz="2000" u="none" strike="noStrike" cap="none" normalizeH="0" baseline="-250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  <a:endParaRPr kumimoji="0" lang="en-US" sz="2000" b="0" i="0" u="none" strike="noStrike" cap="none" normalizeH="0" baseline="-2500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X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X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X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X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X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X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X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X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92163" name="Rectangle 2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Ｐゴシック" panose="020B0600070205080204" pitchFamily="34" charset="-128"/>
              <a:cs typeface="Arial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Ｐゴシック" panose="020B0600070205080204" pitchFamily="34" charset="-128"/>
              <a:cs typeface="Arial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Ｐゴシック" panose="020B0600070205080204" pitchFamily="34" charset="-128"/>
              <a:cs typeface="Arial" pitchFamily="34" charset="0"/>
            </a:endParaRPr>
          </a:p>
        </p:txBody>
      </p:sp>
      <p:graphicFrame>
        <p:nvGraphicFramePr>
          <p:cNvPr id="7" name="Object 6"/>
          <p:cNvGraphicFramePr>
            <a:graphicFrameLocks noGrp="1" noChangeAspect="1"/>
          </p:cNvGraphicFramePr>
          <p:nvPr>
            <p:custDataLst>
              <p:tags r:id="rId5"/>
            </p:custDataLst>
            <p:extLst/>
          </p:nvPr>
        </p:nvGraphicFramePr>
        <p:xfrm>
          <a:off x="98677" y="939008"/>
          <a:ext cx="3799883" cy="378539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4360" name="VISIO" r:id="rId9" imgW="2001299" imgH="1993667" progId="Visio.Drawing.6">
                  <p:embed/>
                </p:oleObj>
              </mc:Choice>
              <mc:Fallback>
                <p:oleObj name="VISIO" r:id="rId9" imgW="2001299" imgH="1993667" progId="Visio.Drawing.6">
                  <p:embed/>
                  <p:pic>
                    <p:nvPicPr>
                      <p:cNvPr id="7" name="Object 6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8677" y="939008"/>
                        <a:ext cx="3799883" cy="378539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Group 191"/>
          <p:cNvGraphicFramePr>
            <a:graphicFrameLocks/>
          </p:cNvGraphicFramePr>
          <p:nvPr>
            <p:custDataLst>
              <p:tags r:id="rId6"/>
            </p:custDataLst>
            <p:extLst/>
          </p:nvPr>
        </p:nvGraphicFramePr>
        <p:xfrm>
          <a:off x="6324600" y="4236720"/>
          <a:ext cx="2514600" cy="2159272"/>
        </p:xfrm>
        <a:graphic>
          <a:graphicData uri="http://schemas.openxmlformats.org/drawingml/2006/table">
            <a:tbl>
              <a:tblPr firstRow="1" bandRow="1">
                <a:tableStyleId>{0660B408-B3CF-4A94-85FC-2B1E0A45F4A2}</a:tableStyleId>
              </a:tblPr>
              <a:tblGrid>
                <a:gridCol w="838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76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9760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State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Encoding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4075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S0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00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4075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S1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01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4075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S2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10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4075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S3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11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" name="Rectangle 1"/>
          <p:cNvSpPr/>
          <p:nvPr/>
        </p:nvSpPr>
        <p:spPr>
          <a:xfrm>
            <a:off x="526211" y="5223301"/>
            <a:ext cx="555642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S’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1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 = (S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1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 ∙ S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0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) + (S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1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 ∙ S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0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 ∙ T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B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) + (S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1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 ∙ S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0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 ∙ T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B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)</a:t>
            </a:r>
          </a:p>
        </p:txBody>
      </p:sp>
      <p:sp>
        <p:nvSpPr>
          <p:cNvPr id="9" name="Rectangle 8"/>
          <p:cNvSpPr/>
          <p:nvPr/>
        </p:nvSpPr>
        <p:spPr bwMode="auto">
          <a:xfrm>
            <a:off x="3962399" y="2575560"/>
            <a:ext cx="4876799" cy="1170317"/>
          </a:xfrm>
          <a:prstGeom prst="rect">
            <a:avLst/>
          </a:prstGeom>
          <a:solidFill>
            <a:srgbClr val="FF0000">
              <a:alpha val="3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10" name="Straight Connector 9"/>
          <p:cNvCxnSpPr/>
          <p:nvPr/>
        </p:nvCxnSpPr>
        <p:spPr bwMode="auto">
          <a:xfrm>
            <a:off x="3063240" y="5334000"/>
            <a:ext cx="213360" cy="0"/>
          </a:xfrm>
          <a:prstGeom prst="line">
            <a:avLst/>
          </a:prstGeom>
          <a:noFill/>
          <a:ln w="25400">
            <a:solidFill>
              <a:srgbClr val="000000"/>
            </a:solidFill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11" name="Straight Connector 10"/>
          <p:cNvCxnSpPr/>
          <p:nvPr/>
        </p:nvCxnSpPr>
        <p:spPr bwMode="auto">
          <a:xfrm>
            <a:off x="3581400" y="5334000"/>
            <a:ext cx="213360" cy="0"/>
          </a:xfrm>
          <a:prstGeom prst="line">
            <a:avLst/>
          </a:prstGeom>
          <a:noFill/>
          <a:ln w="25400">
            <a:solidFill>
              <a:srgbClr val="000000"/>
            </a:solidFill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12" name="Straight Connector 11"/>
          <p:cNvCxnSpPr/>
          <p:nvPr/>
        </p:nvCxnSpPr>
        <p:spPr bwMode="auto">
          <a:xfrm>
            <a:off x="4876800" y="5334000"/>
            <a:ext cx="213360" cy="0"/>
          </a:xfrm>
          <a:prstGeom prst="line">
            <a:avLst/>
          </a:prstGeom>
          <a:noFill/>
          <a:ln w="25400">
            <a:solidFill>
              <a:srgbClr val="000000"/>
            </a:solidFill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13" name="Straight Connector 12"/>
          <p:cNvCxnSpPr/>
          <p:nvPr/>
        </p:nvCxnSpPr>
        <p:spPr bwMode="auto">
          <a:xfrm>
            <a:off x="1364566" y="5334000"/>
            <a:ext cx="213360" cy="0"/>
          </a:xfrm>
          <a:prstGeom prst="line">
            <a:avLst/>
          </a:prstGeom>
          <a:noFill/>
          <a:ln w="25400">
            <a:solidFill>
              <a:srgbClr val="000000"/>
            </a:solidFill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14" name="Slide Number Placeholder 3">
            <a:extLst>
              <a:ext uri="{FF2B5EF4-FFF2-40B4-BE49-F238E27FC236}">
                <a16:creationId xmlns:a16="http://schemas.microsoft.com/office/drawing/2014/main" id="{29596F28-B373-4613-A3E5-37E376E1EE0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839174" y="6498516"/>
            <a:ext cx="2057400" cy="365125"/>
          </a:xfrm>
        </p:spPr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64</a:t>
            </a:r>
          </a:p>
        </p:txBody>
      </p:sp>
    </p:spTree>
    <p:extLst>
      <p:ext uri="{BB962C8B-B14F-4D97-AF65-F5344CB8AC3E}">
        <p14:creationId xmlns:p14="http://schemas.microsoft.com/office/powerpoint/2010/main" val="3296631613"/>
      </p:ext>
    </p:extLst>
  </p:cSld>
  <p:clrMapOvr>
    <a:masterClrMapping/>
  </p:clrMapOvr>
  <p:transition/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4" name="Rectangle 3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US"/>
              <a:t>FSM State Transition Table</a:t>
            </a:r>
          </a:p>
        </p:txBody>
      </p:sp>
      <p:graphicFrame>
        <p:nvGraphicFramePr>
          <p:cNvPr id="6" name="Group 236"/>
          <p:cNvGraphicFramePr>
            <a:graphicFrameLocks noGrp="1"/>
          </p:cNvGraphicFramePr>
          <p:nvPr>
            <p:ph idx="1"/>
            <p:custDataLst>
              <p:tags r:id="rId3"/>
            </p:custDataLst>
            <p:extLst/>
          </p:nvPr>
        </p:nvGraphicFramePr>
        <p:xfrm>
          <a:off x="3962400" y="990600"/>
          <a:ext cx="4876799" cy="3169920"/>
        </p:xfrm>
        <a:graphic>
          <a:graphicData uri="http://schemas.openxmlformats.org/drawingml/2006/table">
            <a:tbl>
              <a:tblPr firstRow="1" bandRow="1">
                <a:tableStyleId>{0660B408-B3CF-4A94-85FC-2B1E0A45F4A2}</a:tableStyleId>
              </a:tblPr>
              <a:tblGrid>
                <a:gridCol w="914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6199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81000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Current State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Inputs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Next State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</a:t>
                      </a:r>
                      <a:r>
                        <a:rPr kumimoji="0" lang="en-US" sz="2000" u="none" strike="noStrike" cap="none" normalizeH="0" baseline="-250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  <a:endParaRPr kumimoji="0" lang="en-US" sz="2000" b="0" i="0" u="none" strike="noStrike" cap="none" normalizeH="0" baseline="-2500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</a:t>
                      </a:r>
                      <a:r>
                        <a:rPr kumimoji="0" lang="en-US" sz="2000" b="0" i="0" u="none" strike="noStrike" cap="none" normalizeH="0" baseline="-250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T</a:t>
                      </a:r>
                      <a:r>
                        <a:rPr kumimoji="0" lang="en-US" sz="2000" u="none" strike="noStrike" cap="none" normalizeH="0" baseline="-250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A</a:t>
                      </a:r>
                      <a:endParaRPr kumimoji="0" lang="en-US" sz="2000" b="0" i="1" u="none" strike="noStrike" cap="none" normalizeH="0" baseline="-2500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T</a:t>
                      </a:r>
                      <a:r>
                        <a:rPr kumimoji="0" lang="en-US" sz="2000" u="none" strike="noStrike" cap="none" normalizeH="0" baseline="-250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B</a:t>
                      </a:r>
                      <a:endParaRPr kumimoji="0" lang="en-US" sz="2000" b="0" i="1" u="none" strike="noStrike" cap="none" normalizeH="0" baseline="-2500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S’</a:t>
                      </a:r>
                      <a:r>
                        <a:rPr kumimoji="0" lang="en-US" sz="2000" u="none" strike="noStrike" cap="none" normalizeH="0" baseline="-250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  <a:endParaRPr kumimoji="0" lang="en-US" sz="2000" b="0" i="0" u="none" strike="noStrike" cap="none" normalizeH="0" baseline="-2500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S’</a:t>
                      </a:r>
                      <a:r>
                        <a:rPr kumimoji="0" lang="en-US" sz="2000" u="none" strike="noStrike" cap="none" normalizeH="0" baseline="-250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  <a:endParaRPr kumimoji="0" lang="en-US" sz="2000" b="0" i="0" u="none" strike="noStrike" cap="none" normalizeH="0" baseline="-2500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X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X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X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X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X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X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X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X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92163" name="Rectangle 2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Ｐゴシック" panose="020B0600070205080204" pitchFamily="34" charset="-128"/>
              <a:cs typeface="Arial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Ｐゴシック" panose="020B0600070205080204" pitchFamily="34" charset="-128"/>
              <a:cs typeface="Arial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Ｐゴシック" panose="020B0600070205080204" pitchFamily="34" charset="-128"/>
              <a:cs typeface="Arial" pitchFamily="34" charset="0"/>
            </a:endParaRPr>
          </a:p>
        </p:txBody>
      </p:sp>
      <p:graphicFrame>
        <p:nvGraphicFramePr>
          <p:cNvPr id="7" name="Object 6"/>
          <p:cNvGraphicFramePr>
            <a:graphicFrameLocks noGrp="1" noChangeAspect="1"/>
          </p:cNvGraphicFramePr>
          <p:nvPr>
            <p:custDataLst>
              <p:tags r:id="rId5"/>
            </p:custDataLst>
            <p:extLst/>
          </p:nvPr>
        </p:nvGraphicFramePr>
        <p:xfrm>
          <a:off x="98677" y="939008"/>
          <a:ext cx="3799883" cy="378539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5384" name="VISIO" r:id="rId9" imgW="2001299" imgH="1993667" progId="Visio.Drawing.6">
                  <p:embed/>
                </p:oleObj>
              </mc:Choice>
              <mc:Fallback>
                <p:oleObj name="VISIO" r:id="rId9" imgW="2001299" imgH="1993667" progId="Visio.Drawing.6">
                  <p:embed/>
                  <p:pic>
                    <p:nvPicPr>
                      <p:cNvPr id="7" name="Object 6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8677" y="939008"/>
                        <a:ext cx="3799883" cy="378539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Group 191"/>
          <p:cNvGraphicFramePr>
            <a:graphicFrameLocks/>
          </p:cNvGraphicFramePr>
          <p:nvPr>
            <p:custDataLst>
              <p:tags r:id="rId6"/>
            </p:custDataLst>
            <p:extLst/>
          </p:nvPr>
        </p:nvGraphicFramePr>
        <p:xfrm>
          <a:off x="6324600" y="4236720"/>
          <a:ext cx="2514600" cy="2159272"/>
        </p:xfrm>
        <a:graphic>
          <a:graphicData uri="http://schemas.openxmlformats.org/drawingml/2006/table">
            <a:tbl>
              <a:tblPr firstRow="1" bandRow="1">
                <a:tableStyleId>{0660B408-B3CF-4A94-85FC-2B1E0A45F4A2}</a:tableStyleId>
              </a:tblPr>
              <a:tblGrid>
                <a:gridCol w="838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76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9760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State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Encoding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4075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S0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00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4075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S1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01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4075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S2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10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4075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S3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11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" name="Rectangle 1"/>
          <p:cNvSpPr/>
          <p:nvPr/>
        </p:nvSpPr>
        <p:spPr>
          <a:xfrm>
            <a:off x="526211" y="5223301"/>
            <a:ext cx="555642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S’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1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 = (S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1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 ∙ S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0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) + (S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1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 ∙ S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0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 ∙ T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B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) + (S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1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 ∙ S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0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 ∙ T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B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)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mbria" charset="0"/>
              <a:ea typeface="Cambria" charset="0"/>
              <a:cs typeface="Cambria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S’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0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 = ?</a:t>
            </a:r>
            <a:endParaRPr kumimoji="0" lang="de-CH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mbria" charset="0"/>
              <a:ea typeface="Cambria" charset="0"/>
              <a:cs typeface="Cambria" charset="0"/>
            </a:endParaRPr>
          </a:p>
        </p:txBody>
      </p:sp>
      <p:sp>
        <p:nvSpPr>
          <p:cNvPr id="9" name="Rectangle 8"/>
          <p:cNvSpPr/>
          <p:nvPr/>
        </p:nvSpPr>
        <p:spPr bwMode="auto">
          <a:xfrm>
            <a:off x="3962399" y="1781931"/>
            <a:ext cx="4876799" cy="389769"/>
          </a:xfrm>
          <a:prstGeom prst="rect">
            <a:avLst/>
          </a:prstGeom>
          <a:solidFill>
            <a:srgbClr val="FF0000">
              <a:alpha val="3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11" name="Straight Connector 10"/>
          <p:cNvCxnSpPr/>
          <p:nvPr/>
        </p:nvCxnSpPr>
        <p:spPr bwMode="auto">
          <a:xfrm>
            <a:off x="3063240" y="5334000"/>
            <a:ext cx="213360" cy="0"/>
          </a:xfrm>
          <a:prstGeom prst="line">
            <a:avLst/>
          </a:prstGeom>
          <a:noFill/>
          <a:ln w="25400">
            <a:solidFill>
              <a:srgbClr val="000000"/>
            </a:solidFill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12" name="Straight Connector 11"/>
          <p:cNvCxnSpPr/>
          <p:nvPr/>
        </p:nvCxnSpPr>
        <p:spPr bwMode="auto">
          <a:xfrm>
            <a:off x="3581400" y="5334000"/>
            <a:ext cx="213360" cy="0"/>
          </a:xfrm>
          <a:prstGeom prst="line">
            <a:avLst/>
          </a:prstGeom>
          <a:noFill/>
          <a:ln w="25400">
            <a:solidFill>
              <a:srgbClr val="000000"/>
            </a:solidFill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13" name="Straight Connector 12"/>
          <p:cNvCxnSpPr/>
          <p:nvPr/>
        </p:nvCxnSpPr>
        <p:spPr bwMode="auto">
          <a:xfrm>
            <a:off x="4876800" y="5334000"/>
            <a:ext cx="213360" cy="0"/>
          </a:xfrm>
          <a:prstGeom prst="line">
            <a:avLst/>
          </a:prstGeom>
          <a:noFill/>
          <a:ln w="25400">
            <a:solidFill>
              <a:srgbClr val="000000"/>
            </a:solidFill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14" name="Straight Connector 13"/>
          <p:cNvCxnSpPr/>
          <p:nvPr/>
        </p:nvCxnSpPr>
        <p:spPr bwMode="auto">
          <a:xfrm>
            <a:off x="1364566" y="5334000"/>
            <a:ext cx="213360" cy="0"/>
          </a:xfrm>
          <a:prstGeom prst="line">
            <a:avLst/>
          </a:prstGeom>
          <a:noFill/>
          <a:ln w="25400">
            <a:solidFill>
              <a:srgbClr val="000000"/>
            </a:solidFill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15" name="Slide Number Placeholder 3">
            <a:extLst>
              <a:ext uri="{FF2B5EF4-FFF2-40B4-BE49-F238E27FC236}">
                <a16:creationId xmlns:a16="http://schemas.microsoft.com/office/drawing/2014/main" id="{29596F28-B373-4613-A3E5-37E376E1EE0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839174" y="6498516"/>
            <a:ext cx="2057400" cy="365125"/>
          </a:xfrm>
        </p:spPr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65</a:t>
            </a:r>
          </a:p>
        </p:txBody>
      </p:sp>
      <p:sp>
        <p:nvSpPr>
          <p:cNvPr id="16" name="Rectangle 15"/>
          <p:cNvSpPr/>
          <p:nvPr/>
        </p:nvSpPr>
        <p:spPr bwMode="auto">
          <a:xfrm>
            <a:off x="3962401" y="2963031"/>
            <a:ext cx="4876799" cy="389769"/>
          </a:xfrm>
          <a:prstGeom prst="rect">
            <a:avLst/>
          </a:prstGeom>
          <a:solidFill>
            <a:srgbClr val="FF0000">
              <a:alpha val="3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99576324"/>
      </p:ext>
    </p:extLst>
  </p:cSld>
  <p:clrMapOvr>
    <a:masterClrMapping/>
  </p:clrMapOvr>
  <p:transition/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4" name="Rectangle 3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US"/>
              <a:t>FSM State Transition Table</a:t>
            </a:r>
          </a:p>
        </p:txBody>
      </p:sp>
      <p:graphicFrame>
        <p:nvGraphicFramePr>
          <p:cNvPr id="6" name="Group 236"/>
          <p:cNvGraphicFramePr>
            <a:graphicFrameLocks noGrp="1"/>
          </p:cNvGraphicFramePr>
          <p:nvPr>
            <p:ph idx="1"/>
            <p:custDataLst>
              <p:tags r:id="rId3"/>
            </p:custDataLst>
            <p:extLst/>
          </p:nvPr>
        </p:nvGraphicFramePr>
        <p:xfrm>
          <a:off x="3962400" y="990600"/>
          <a:ext cx="4876799" cy="3169920"/>
        </p:xfrm>
        <a:graphic>
          <a:graphicData uri="http://schemas.openxmlformats.org/drawingml/2006/table">
            <a:tbl>
              <a:tblPr firstRow="1" bandRow="1">
                <a:tableStyleId>{0660B408-B3CF-4A94-85FC-2B1E0A45F4A2}</a:tableStyleId>
              </a:tblPr>
              <a:tblGrid>
                <a:gridCol w="914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6199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81000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Current State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Inputs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Next State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</a:t>
                      </a:r>
                      <a:r>
                        <a:rPr kumimoji="0" lang="en-US" sz="2000" u="none" strike="noStrike" cap="none" normalizeH="0" baseline="-250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  <a:endParaRPr kumimoji="0" lang="en-US" sz="2000" b="0" i="0" u="none" strike="noStrike" cap="none" normalizeH="0" baseline="-2500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</a:t>
                      </a:r>
                      <a:r>
                        <a:rPr kumimoji="0" lang="en-US" sz="2000" b="0" i="0" u="none" strike="noStrike" cap="none" normalizeH="0" baseline="-250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T</a:t>
                      </a:r>
                      <a:r>
                        <a:rPr kumimoji="0" lang="en-US" sz="2000" u="none" strike="noStrike" cap="none" normalizeH="0" baseline="-250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A</a:t>
                      </a:r>
                      <a:endParaRPr kumimoji="0" lang="en-US" sz="2000" b="0" i="1" u="none" strike="noStrike" cap="none" normalizeH="0" baseline="-2500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T</a:t>
                      </a:r>
                      <a:r>
                        <a:rPr kumimoji="0" lang="en-US" sz="2000" u="none" strike="noStrike" cap="none" normalizeH="0" baseline="-250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B</a:t>
                      </a:r>
                      <a:endParaRPr kumimoji="0" lang="en-US" sz="2000" b="0" i="1" u="none" strike="noStrike" cap="none" normalizeH="0" baseline="-2500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S’</a:t>
                      </a:r>
                      <a:r>
                        <a:rPr kumimoji="0" lang="en-US" sz="2000" u="none" strike="noStrike" cap="none" normalizeH="0" baseline="-250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  <a:endParaRPr kumimoji="0" lang="en-US" sz="2000" b="0" i="0" u="none" strike="noStrike" cap="none" normalizeH="0" baseline="-2500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S’</a:t>
                      </a:r>
                      <a:r>
                        <a:rPr kumimoji="0" lang="en-US" sz="2000" u="none" strike="noStrike" cap="none" normalizeH="0" baseline="-250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  <a:endParaRPr kumimoji="0" lang="en-US" sz="2000" b="0" i="0" u="none" strike="noStrike" cap="none" normalizeH="0" baseline="-2500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X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X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X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X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X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X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X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X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92163" name="Rectangle 2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Ｐゴシック" panose="020B0600070205080204" pitchFamily="34" charset="-128"/>
              <a:cs typeface="Arial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Ｐゴシック" panose="020B0600070205080204" pitchFamily="34" charset="-128"/>
              <a:cs typeface="Arial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Ｐゴシック" panose="020B0600070205080204" pitchFamily="34" charset="-128"/>
              <a:cs typeface="Arial" pitchFamily="34" charset="0"/>
            </a:endParaRPr>
          </a:p>
        </p:txBody>
      </p:sp>
      <p:graphicFrame>
        <p:nvGraphicFramePr>
          <p:cNvPr id="7" name="Object 6"/>
          <p:cNvGraphicFramePr>
            <a:graphicFrameLocks noGrp="1" noChangeAspect="1"/>
          </p:cNvGraphicFramePr>
          <p:nvPr>
            <p:custDataLst>
              <p:tags r:id="rId5"/>
            </p:custDataLst>
            <p:extLst/>
          </p:nvPr>
        </p:nvGraphicFramePr>
        <p:xfrm>
          <a:off x="98677" y="939008"/>
          <a:ext cx="3799883" cy="378539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6408" name="VISIO" r:id="rId9" imgW="2001299" imgH="1993667" progId="Visio.Drawing.6">
                  <p:embed/>
                </p:oleObj>
              </mc:Choice>
              <mc:Fallback>
                <p:oleObj name="VISIO" r:id="rId9" imgW="2001299" imgH="1993667" progId="Visio.Drawing.6">
                  <p:embed/>
                  <p:pic>
                    <p:nvPicPr>
                      <p:cNvPr id="7" name="Object 6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8677" y="939008"/>
                        <a:ext cx="3799883" cy="378539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Group 191"/>
          <p:cNvGraphicFramePr>
            <a:graphicFrameLocks/>
          </p:cNvGraphicFramePr>
          <p:nvPr>
            <p:custDataLst>
              <p:tags r:id="rId6"/>
            </p:custDataLst>
            <p:extLst/>
          </p:nvPr>
        </p:nvGraphicFramePr>
        <p:xfrm>
          <a:off x="6324600" y="4236720"/>
          <a:ext cx="2514600" cy="2159272"/>
        </p:xfrm>
        <a:graphic>
          <a:graphicData uri="http://schemas.openxmlformats.org/drawingml/2006/table">
            <a:tbl>
              <a:tblPr firstRow="1" bandRow="1">
                <a:tableStyleId>{0660B408-B3CF-4A94-85FC-2B1E0A45F4A2}</a:tableStyleId>
              </a:tblPr>
              <a:tblGrid>
                <a:gridCol w="838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76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9760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State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Encoding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4075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S0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00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4075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S1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01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4075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S2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10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4075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S3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11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" name="Rectangle 1"/>
          <p:cNvSpPr/>
          <p:nvPr/>
        </p:nvSpPr>
        <p:spPr>
          <a:xfrm>
            <a:off x="526211" y="5223301"/>
            <a:ext cx="555642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S’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1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 = (S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1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 ∙ S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0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) + (S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1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 ∙ S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0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 ∙ T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B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) + (S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1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 ∙ S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0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 ∙ T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B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)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mbria" charset="0"/>
              <a:ea typeface="Cambria" charset="0"/>
              <a:cs typeface="Cambria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S’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0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 = (S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1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 ∙ S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0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 ∙ T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A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) + (S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1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 ∙ S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0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 ∙  T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B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)</a:t>
            </a:r>
            <a:endParaRPr kumimoji="0" lang="de-CH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mbria" charset="0"/>
              <a:ea typeface="Cambria" charset="0"/>
              <a:cs typeface="Cambria" charset="0"/>
            </a:endParaRPr>
          </a:p>
        </p:txBody>
      </p:sp>
      <p:cxnSp>
        <p:nvCxnSpPr>
          <p:cNvPr id="11" name="Straight Connector 10"/>
          <p:cNvCxnSpPr/>
          <p:nvPr/>
        </p:nvCxnSpPr>
        <p:spPr bwMode="auto">
          <a:xfrm>
            <a:off x="3063240" y="5334000"/>
            <a:ext cx="213360" cy="0"/>
          </a:xfrm>
          <a:prstGeom prst="line">
            <a:avLst/>
          </a:prstGeom>
          <a:noFill/>
          <a:ln w="25400">
            <a:solidFill>
              <a:srgbClr val="000000"/>
            </a:solidFill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12" name="Straight Connector 11"/>
          <p:cNvCxnSpPr/>
          <p:nvPr/>
        </p:nvCxnSpPr>
        <p:spPr bwMode="auto">
          <a:xfrm>
            <a:off x="3581400" y="5334000"/>
            <a:ext cx="213360" cy="0"/>
          </a:xfrm>
          <a:prstGeom prst="line">
            <a:avLst/>
          </a:prstGeom>
          <a:noFill/>
          <a:ln w="25400">
            <a:solidFill>
              <a:srgbClr val="000000"/>
            </a:solidFill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13" name="Straight Connector 12"/>
          <p:cNvCxnSpPr/>
          <p:nvPr/>
        </p:nvCxnSpPr>
        <p:spPr bwMode="auto">
          <a:xfrm>
            <a:off x="4876800" y="5334000"/>
            <a:ext cx="213360" cy="0"/>
          </a:xfrm>
          <a:prstGeom prst="line">
            <a:avLst/>
          </a:prstGeom>
          <a:noFill/>
          <a:ln w="25400">
            <a:solidFill>
              <a:srgbClr val="000000"/>
            </a:solidFill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14" name="Straight Connector 13"/>
          <p:cNvCxnSpPr/>
          <p:nvPr/>
        </p:nvCxnSpPr>
        <p:spPr bwMode="auto">
          <a:xfrm>
            <a:off x="1364566" y="5334000"/>
            <a:ext cx="213360" cy="0"/>
          </a:xfrm>
          <a:prstGeom prst="line">
            <a:avLst/>
          </a:prstGeom>
          <a:noFill/>
          <a:ln w="25400">
            <a:solidFill>
              <a:srgbClr val="000000"/>
            </a:solidFill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15" name="Straight Connector 14"/>
          <p:cNvCxnSpPr/>
          <p:nvPr/>
        </p:nvCxnSpPr>
        <p:spPr bwMode="auto">
          <a:xfrm>
            <a:off x="3611880" y="6058437"/>
            <a:ext cx="213360" cy="0"/>
          </a:xfrm>
          <a:prstGeom prst="line">
            <a:avLst/>
          </a:prstGeom>
          <a:noFill/>
          <a:ln w="25400">
            <a:solidFill>
              <a:srgbClr val="000000"/>
            </a:solidFill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16" name="Straight Connector 15"/>
          <p:cNvCxnSpPr/>
          <p:nvPr/>
        </p:nvCxnSpPr>
        <p:spPr bwMode="auto">
          <a:xfrm>
            <a:off x="4130040" y="6058437"/>
            <a:ext cx="213360" cy="0"/>
          </a:xfrm>
          <a:prstGeom prst="line">
            <a:avLst/>
          </a:prstGeom>
          <a:noFill/>
          <a:ln w="25400">
            <a:solidFill>
              <a:srgbClr val="000000"/>
            </a:solidFill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17" name="Straight Connector 16"/>
          <p:cNvCxnSpPr/>
          <p:nvPr/>
        </p:nvCxnSpPr>
        <p:spPr bwMode="auto">
          <a:xfrm>
            <a:off x="1346916" y="6058437"/>
            <a:ext cx="213360" cy="0"/>
          </a:xfrm>
          <a:prstGeom prst="line">
            <a:avLst/>
          </a:prstGeom>
          <a:noFill/>
          <a:ln w="25400">
            <a:solidFill>
              <a:srgbClr val="000000"/>
            </a:solidFill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18" name="Straight Connector 17"/>
          <p:cNvCxnSpPr/>
          <p:nvPr/>
        </p:nvCxnSpPr>
        <p:spPr bwMode="auto">
          <a:xfrm>
            <a:off x="1844040" y="6058437"/>
            <a:ext cx="213360" cy="0"/>
          </a:xfrm>
          <a:prstGeom prst="line">
            <a:avLst/>
          </a:prstGeom>
          <a:noFill/>
          <a:ln w="25400">
            <a:solidFill>
              <a:srgbClr val="000000"/>
            </a:solidFill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19" name="Straight Connector 18"/>
          <p:cNvCxnSpPr/>
          <p:nvPr/>
        </p:nvCxnSpPr>
        <p:spPr bwMode="auto">
          <a:xfrm>
            <a:off x="2286000" y="6058437"/>
            <a:ext cx="213360" cy="0"/>
          </a:xfrm>
          <a:prstGeom prst="line">
            <a:avLst/>
          </a:prstGeom>
          <a:noFill/>
          <a:ln w="25400">
            <a:solidFill>
              <a:srgbClr val="000000"/>
            </a:solidFill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20" name="Slide Number Placeholder 3">
            <a:extLst>
              <a:ext uri="{FF2B5EF4-FFF2-40B4-BE49-F238E27FC236}">
                <a16:creationId xmlns:a16="http://schemas.microsoft.com/office/drawing/2014/main" id="{29596F28-B373-4613-A3E5-37E376E1EE0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839174" y="6498516"/>
            <a:ext cx="2057400" cy="365125"/>
          </a:xfrm>
        </p:spPr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66</a:t>
            </a:r>
          </a:p>
        </p:txBody>
      </p:sp>
      <p:sp>
        <p:nvSpPr>
          <p:cNvPr id="21" name="Rectangle 20"/>
          <p:cNvSpPr/>
          <p:nvPr/>
        </p:nvSpPr>
        <p:spPr bwMode="auto">
          <a:xfrm>
            <a:off x="3962399" y="1781931"/>
            <a:ext cx="4876799" cy="389769"/>
          </a:xfrm>
          <a:prstGeom prst="rect">
            <a:avLst/>
          </a:prstGeom>
          <a:solidFill>
            <a:srgbClr val="FF0000">
              <a:alpha val="3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2" name="Rectangle 21"/>
          <p:cNvSpPr/>
          <p:nvPr/>
        </p:nvSpPr>
        <p:spPr bwMode="auto">
          <a:xfrm>
            <a:off x="3962401" y="2963031"/>
            <a:ext cx="4876799" cy="389769"/>
          </a:xfrm>
          <a:prstGeom prst="rect">
            <a:avLst/>
          </a:prstGeom>
          <a:solidFill>
            <a:srgbClr val="FF0000">
              <a:alpha val="3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5237504"/>
      </p:ext>
    </p:extLst>
  </p:cSld>
  <p:clrMapOvr>
    <a:masterClrMapping/>
  </p:clrMapOvr>
  <p:transition/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4" name="Rectangle 3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US"/>
              <a:t>FSM State Transition Table</a:t>
            </a:r>
          </a:p>
        </p:txBody>
      </p:sp>
      <p:graphicFrame>
        <p:nvGraphicFramePr>
          <p:cNvPr id="6" name="Group 236"/>
          <p:cNvGraphicFramePr>
            <a:graphicFrameLocks noGrp="1"/>
          </p:cNvGraphicFramePr>
          <p:nvPr>
            <p:ph idx="1"/>
            <p:custDataLst>
              <p:tags r:id="rId3"/>
            </p:custDataLst>
            <p:extLst/>
          </p:nvPr>
        </p:nvGraphicFramePr>
        <p:xfrm>
          <a:off x="3962400" y="990600"/>
          <a:ext cx="4876799" cy="3169920"/>
        </p:xfrm>
        <a:graphic>
          <a:graphicData uri="http://schemas.openxmlformats.org/drawingml/2006/table">
            <a:tbl>
              <a:tblPr firstRow="1" bandRow="1">
                <a:tableStyleId>{0660B408-B3CF-4A94-85FC-2B1E0A45F4A2}</a:tableStyleId>
              </a:tblPr>
              <a:tblGrid>
                <a:gridCol w="914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6199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81000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Current State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Inputs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Next State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</a:t>
                      </a:r>
                      <a:r>
                        <a:rPr kumimoji="0" lang="en-US" sz="2000" u="none" strike="noStrike" cap="none" normalizeH="0" baseline="-250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  <a:endParaRPr kumimoji="0" lang="en-US" sz="2000" b="0" i="0" u="none" strike="noStrike" cap="none" normalizeH="0" baseline="-2500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</a:t>
                      </a:r>
                      <a:r>
                        <a:rPr kumimoji="0" lang="en-US" sz="2000" b="0" i="0" u="none" strike="noStrike" cap="none" normalizeH="0" baseline="-250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T</a:t>
                      </a:r>
                      <a:r>
                        <a:rPr kumimoji="0" lang="en-US" sz="2000" u="none" strike="noStrike" cap="none" normalizeH="0" baseline="-250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A</a:t>
                      </a:r>
                      <a:endParaRPr kumimoji="0" lang="en-US" sz="2000" b="0" i="1" u="none" strike="noStrike" cap="none" normalizeH="0" baseline="-2500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T</a:t>
                      </a:r>
                      <a:r>
                        <a:rPr kumimoji="0" lang="en-US" sz="2000" u="none" strike="noStrike" cap="none" normalizeH="0" baseline="-250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B</a:t>
                      </a:r>
                      <a:endParaRPr kumimoji="0" lang="en-US" sz="2000" b="0" i="1" u="none" strike="noStrike" cap="none" normalizeH="0" baseline="-2500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S’</a:t>
                      </a:r>
                      <a:r>
                        <a:rPr kumimoji="0" lang="en-US" sz="2000" u="none" strike="noStrike" cap="none" normalizeH="0" baseline="-250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  <a:endParaRPr kumimoji="0" lang="en-US" sz="2000" b="0" i="0" u="none" strike="noStrike" cap="none" normalizeH="0" baseline="-2500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S’</a:t>
                      </a:r>
                      <a:r>
                        <a:rPr kumimoji="0" lang="en-US" sz="2000" u="none" strike="noStrike" cap="none" normalizeH="0" baseline="-250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  <a:endParaRPr kumimoji="0" lang="en-US" sz="2000" b="0" i="0" u="none" strike="noStrike" cap="none" normalizeH="0" baseline="-2500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X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X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X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X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X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X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X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X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92163" name="Rectangle 2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Ｐゴシック" panose="020B0600070205080204" pitchFamily="34" charset="-128"/>
              <a:cs typeface="Arial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Ｐゴシック" panose="020B0600070205080204" pitchFamily="34" charset="-128"/>
              <a:cs typeface="Arial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Ｐゴシック" panose="020B0600070205080204" pitchFamily="34" charset="-128"/>
              <a:cs typeface="Arial" pitchFamily="34" charset="0"/>
            </a:endParaRPr>
          </a:p>
        </p:txBody>
      </p:sp>
      <p:graphicFrame>
        <p:nvGraphicFramePr>
          <p:cNvPr id="7" name="Object 6"/>
          <p:cNvGraphicFramePr>
            <a:graphicFrameLocks noGrp="1" noChangeAspect="1"/>
          </p:cNvGraphicFramePr>
          <p:nvPr>
            <p:custDataLst>
              <p:tags r:id="rId5"/>
            </p:custDataLst>
            <p:extLst/>
          </p:nvPr>
        </p:nvGraphicFramePr>
        <p:xfrm>
          <a:off x="98677" y="939008"/>
          <a:ext cx="3799883" cy="378539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7432" name="VISIO" r:id="rId9" imgW="2001299" imgH="1993667" progId="Visio.Drawing.6">
                  <p:embed/>
                </p:oleObj>
              </mc:Choice>
              <mc:Fallback>
                <p:oleObj name="VISIO" r:id="rId9" imgW="2001299" imgH="1993667" progId="Visio.Drawing.6">
                  <p:embed/>
                  <p:pic>
                    <p:nvPicPr>
                      <p:cNvPr id="7" name="Object 6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8677" y="939008"/>
                        <a:ext cx="3799883" cy="378539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Group 191"/>
          <p:cNvGraphicFramePr>
            <a:graphicFrameLocks/>
          </p:cNvGraphicFramePr>
          <p:nvPr>
            <p:custDataLst>
              <p:tags r:id="rId6"/>
            </p:custDataLst>
            <p:extLst/>
          </p:nvPr>
        </p:nvGraphicFramePr>
        <p:xfrm>
          <a:off x="6324600" y="4236720"/>
          <a:ext cx="2514600" cy="2159272"/>
        </p:xfrm>
        <a:graphic>
          <a:graphicData uri="http://schemas.openxmlformats.org/drawingml/2006/table">
            <a:tbl>
              <a:tblPr firstRow="1" bandRow="1">
                <a:tableStyleId>{0660B408-B3CF-4A94-85FC-2B1E0A45F4A2}</a:tableStyleId>
              </a:tblPr>
              <a:tblGrid>
                <a:gridCol w="838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76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9760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State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Encoding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4075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S0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00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4075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S1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01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4075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S2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10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4075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S3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11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" name="Rectangle 1"/>
          <p:cNvSpPr/>
          <p:nvPr/>
        </p:nvSpPr>
        <p:spPr>
          <a:xfrm>
            <a:off x="526211" y="5223301"/>
            <a:ext cx="555642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S’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1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 = S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1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 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xor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 S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0         </a:t>
            </a: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35742A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rPr>
              <a:t>(Simplified)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mbria" charset="0"/>
              <a:ea typeface="Cambria" charset="0"/>
              <a:cs typeface="Cambria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S’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0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 = (S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1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 ∙ S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0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 ∙ T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A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) + (S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1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 ∙ S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0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 ∙  T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B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)</a:t>
            </a:r>
            <a:endParaRPr kumimoji="0" lang="de-CH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mbria" charset="0"/>
              <a:ea typeface="Cambria" charset="0"/>
              <a:cs typeface="Cambria" charset="0"/>
            </a:endParaRPr>
          </a:p>
        </p:txBody>
      </p:sp>
      <p:cxnSp>
        <p:nvCxnSpPr>
          <p:cNvPr id="15" name="Straight Connector 14"/>
          <p:cNvCxnSpPr/>
          <p:nvPr/>
        </p:nvCxnSpPr>
        <p:spPr bwMode="auto">
          <a:xfrm>
            <a:off x="3611880" y="6058437"/>
            <a:ext cx="213360" cy="0"/>
          </a:xfrm>
          <a:prstGeom prst="line">
            <a:avLst/>
          </a:prstGeom>
          <a:noFill/>
          <a:ln w="25400">
            <a:solidFill>
              <a:srgbClr val="000000"/>
            </a:solidFill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16" name="Straight Connector 15"/>
          <p:cNvCxnSpPr/>
          <p:nvPr/>
        </p:nvCxnSpPr>
        <p:spPr bwMode="auto">
          <a:xfrm>
            <a:off x="4130040" y="6058437"/>
            <a:ext cx="213360" cy="0"/>
          </a:xfrm>
          <a:prstGeom prst="line">
            <a:avLst/>
          </a:prstGeom>
          <a:noFill/>
          <a:ln w="25400">
            <a:solidFill>
              <a:srgbClr val="000000"/>
            </a:solidFill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17" name="Straight Connector 16"/>
          <p:cNvCxnSpPr/>
          <p:nvPr/>
        </p:nvCxnSpPr>
        <p:spPr bwMode="auto">
          <a:xfrm>
            <a:off x="1346916" y="6058437"/>
            <a:ext cx="213360" cy="0"/>
          </a:xfrm>
          <a:prstGeom prst="line">
            <a:avLst/>
          </a:prstGeom>
          <a:noFill/>
          <a:ln w="25400">
            <a:solidFill>
              <a:srgbClr val="000000"/>
            </a:solidFill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18" name="Straight Connector 17"/>
          <p:cNvCxnSpPr/>
          <p:nvPr/>
        </p:nvCxnSpPr>
        <p:spPr bwMode="auto">
          <a:xfrm>
            <a:off x="1844040" y="6058437"/>
            <a:ext cx="213360" cy="0"/>
          </a:xfrm>
          <a:prstGeom prst="line">
            <a:avLst/>
          </a:prstGeom>
          <a:noFill/>
          <a:ln w="25400">
            <a:solidFill>
              <a:srgbClr val="000000"/>
            </a:solidFill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19" name="Straight Connector 18"/>
          <p:cNvCxnSpPr/>
          <p:nvPr/>
        </p:nvCxnSpPr>
        <p:spPr bwMode="auto">
          <a:xfrm>
            <a:off x="2286000" y="6058437"/>
            <a:ext cx="213360" cy="0"/>
          </a:xfrm>
          <a:prstGeom prst="line">
            <a:avLst/>
          </a:prstGeom>
          <a:noFill/>
          <a:ln w="25400">
            <a:solidFill>
              <a:srgbClr val="000000"/>
            </a:solidFill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20" name="Slide Number Placeholder 3">
            <a:extLst>
              <a:ext uri="{FF2B5EF4-FFF2-40B4-BE49-F238E27FC236}">
                <a16:creationId xmlns:a16="http://schemas.microsoft.com/office/drawing/2014/main" id="{29596F28-B373-4613-A3E5-37E376E1EE0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839174" y="6498516"/>
            <a:ext cx="2057400" cy="365125"/>
          </a:xfrm>
        </p:spPr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67</a:t>
            </a:r>
          </a:p>
        </p:txBody>
      </p:sp>
      <p:sp>
        <p:nvSpPr>
          <p:cNvPr id="21" name="Rectangle 20"/>
          <p:cNvSpPr/>
          <p:nvPr/>
        </p:nvSpPr>
        <p:spPr bwMode="auto">
          <a:xfrm>
            <a:off x="3962399" y="1781931"/>
            <a:ext cx="4876799" cy="389769"/>
          </a:xfrm>
          <a:prstGeom prst="rect">
            <a:avLst/>
          </a:prstGeom>
          <a:solidFill>
            <a:srgbClr val="FF0000">
              <a:alpha val="3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2" name="Rectangle 21"/>
          <p:cNvSpPr/>
          <p:nvPr/>
        </p:nvSpPr>
        <p:spPr bwMode="auto">
          <a:xfrm>
            <a:off x="3962401" y="2963031"/>
            <a:ext cx="4876799" cy="389769"/>
          </a:xfrm>
          <a:prstGeom prst="rect">
            <a:avLst/>
          </a:prstGeom>
          <a:solidFill>
            <a:srgbClr val="FF0000">
              <a:alpha val="3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60079033"/>
      </p:ext>
    </p:extLst>
  </p:cSld>
  <p:clrMapOvr>
    <a:masterClrMapping/>
  </p:clrMapOvr>
  <p:transition/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D5541A-6E50-4E10-9A0D-0173EADF0A3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Finite State Machine:</a:t>
            </a:r>
            <a:br>
              <a:rPr lang="en-US" dirty="0"/>
            </a:br>
            <a:r>
              <a:rPr lang="en-US" dirty="0"/>
              <a:t>	Output Table</a:t>
            </a:r>
          </a:p>
        </p:txBody>
      </p:sp>
      <p:sp>
        <p:nvSpPr>
          <p:cNvPr id="8" name="Subtitle 7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596F28-B373-4613-A3E5-37E376E1EE0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BEF67B4-941F-4736-A122-66E8AE1B4197}" type="slidenum">
              <a:rPr kumimoji="0" lang="en-US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98</a:t>
            </a:fld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15228013"/>
      </p:ext>
    </p:extLst>
  </p:cSld>
  <p:clrMapOvr>
    <a:masterClrMapping/>
  </p:clrMapOvr>
  <p:transition/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FSM Output Table</a:t>
            </a:r>
          </a:p>
        </p:txBody>
      </p:sp>
      <p:graphicFrame>
        <p:nvGraphicFramePr>
          <p:cNvPr id="5" name="Object 4"/>
          <p:cNvGraphicFramePr>
            <a:graphicFrameLocks noGrp="1" noChangeAspect="1"/>
          </p:cNvGraphicFramePr>
          <p:nvPr>
            <p:custDataLst>
              <p:tags r:id="rId2"/>
            </p:custDataLst>
            <p:extLst/>
          </p:nvPr>
        </p:nvGraphicFramePr>
        <p:xfrm>
          <a:off x="98677" y="939008"/>
          <a:ext cx="3799883" cy="378539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8456" name="VISIO" r:id="rId5" imgW="2001299" imgH="1993667" progId="Visio.Drawing.6">
                  <p:embed/>
                </p:oleObj>
              </mc:Choice>
              <mc:Fallback>
                <p:oleObj name="VISIO" r:id="rId5" imgW="2001299" imgH="1993667" progId="Visio.Drawing.6">
                  <p:embed/>
                  <p:pic>
                    <p:nvPicPr>
                      <p:cNvPr id="5" name="Object 4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8677" y="939008"/>
                        <a:ext cx="3799883" cy="378539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Group 236"/>
          <p:cNvGraphicFramePr>
            <a:graphicFrameLocks/>
          </p:cNvGraphicFramePr>
          <p:nvPr>
            <p:custDataLst>
              <p:tags r:id="rId3"/>
            </p:custDataLst>
            <p:extLst/>
          </p:nvPr>
        </p:nvGraphicFramePr>
        <p:xfrm>
          <a:off x="3962400" y="990600"/>
          <a:ext cx="4876799" cy="2377440"/>
        </p:xfrm>
        <a:graphic>
          <a:graphicData uri="http://schemas.openxmlformats.org/drawingml/2006/table">
            <a:tbl>
              <a:tblPr firstRow="1" bandRow="1">
                <a:tableStyleId>{0660B408-B3CF-4A94-85FC-2B1E0A45F4A2}</a:tableStyleId>
              </a:tblPr>
              <a:tblGrid>
                <a:gridCol w="92891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2891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7078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481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81000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Current State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Outputs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</a:t>
                      </a:r>
                      <a:r>
                        <a:rPr kumimoji="0" lang="en-US" sz="2000" u="none" strike="noStrike" cap="none" normalizeH="0" baseline="-250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  <a:endParaRPr kumimoji="0" lang="en-US" sz="2000" b="0" i="0" u="none" strike="noStrike" cap="none" normalizeH="0" baseline="-2500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</a:t>
                      </a:r>
                      <a:r>
                        <a:rPr kumimoji="0" lang="en-US" sz="2000" b="0" i="0" u="none" strike="noStrike" cap="none" normalizeH="0" baseline="-250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L</a:t>
                      </a:r>
                      <a:r>
                        <a:rPr kumimoji="0" lang="en-US" sz="2000" u="none" strike="noStrike" cap="none" normalizeH="0" baseline="-250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A</a:t>
                      </a:r>
                      <a:endParaRPr kumimoji="0" lang="en-US" sz="2000" b="0" i="1" u="none" strike="noStrike" cap="none" normalizeH="0" baseline="-2500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L</a:t>
                      </a:r>
                      <a:r>
                        <a:rPr kumimoji="0" lang="en-US" sz="2000" u="none" strike="noStrike" cap="none" normalizeH="0" baseline="-250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B</a:t>
                      </a:r>
                      <a:endParaRPr kumimoji="0" lang="en-US" sz="2000" b="0" i="1" u="none" strike="noStrike" cap="none" normalizeH="0" baseline="-2500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green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red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yellow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red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red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green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red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yellow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6" name="Slide Number Placeholder 3">
            <a:extLst>
              <a:ext uri="{FF2B5EF4-FFF2-40B4-BE49-F238E27FC236}">
                <a16:creationId xmlns:a16="http://schemas.microsoft.com/office/drawing/2014/main" id="{29596F28-B373-4613-A3E5-37E376E1EE0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839174" y="6498516"/>
            <a:ext cx="2057400" cy="365125"/>
          </a:xfrm>
        </p:spPr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69</a:t>
            </a:r>
          </a:p>
        </p:txBody>
      </p:sp>
    </p:spTree>
    <p:extLst>
      <p:ext uri="{BB962C8B-B14F-4D97-AF65-F5344CB8AC3E}">
        <p14:creationId xmlns:p14="http://schemas.microsoft.com/office/powerpoint/2010/main" val="723690847"/>
      </p:ext>
    </p:extLst>
  </p:cSld>
  <p:clrMapOvr>
    <a:masterClrMapping/>
  </p:clrMapOvr>
  <p:transition/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heme/theme1.xml><?xml version="1.0" encoding="utf-8"?>
<a:theme xmlns:a="http://schemas.openxmlformats.org/drawingml/2006/main" name="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0C0C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0C0C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11_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8_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2.xml><?xml version="1.0" encoding="utf-8"?>
<a:theme xmlns:a="http://schemas.openxmlformats.org/drawingml/2006/main" name="16_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3.xml><?xml version="1.0" encoding="utf-8"?>
<a:theme xmlns:a="http://schemas.openxmlformats.org/drawingml/2006/main" name="17_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4.xml><?xml version="1.0" encoding="utf-8"?>
<a:theme xmlns:a="http://schemas.openxmlformats.org/drawingml/2006/main" name="1_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0C0C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0C0C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Edge">
  <a:themeElements>
    <a:clrScheme name="1_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1_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1_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3_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1_Metropolitan_bullet">
  <a:themeElements>
    <a:clrScheme name="Blue Warm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4A66AC"/>
      </a:accent1>
      <a:accent2>
        <a:srgbClr val="629DD1"/>
      </a:accent2>
      <a:accent3>
        <a:srgbClr val="297FD5"/>
      </a:accent3>
      <a:accent4>
        <a:srgbClr val="7F8FA9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Calibri">
      <a:majorFont>
        <a:latin typeface="Calibri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solidFill>
          <a:schemeClr val="phClr">
            <a:shade val="95000"/>
            <a:satMod val="17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A8ACA0D9-A384-4858-9FCC-2505F264A948}" vid="{6AE8C0EA-499D-4586-A497-DF22E9D58294}"/>
    </a:ext>
  </a:extLst>
</a:theme>
</file>

<file path=ppt/theme/theme5.xml><?xml version="1.0" encoding="utf-8"?>
<a:theme xmlns:a="http://schemas.openxmlformats.org/drawingml/2006/main" name="83_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5_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7_Edge">
  <a:themeElements>
    <a:clrScheme name="1_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1_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1_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98_Edge">
  <a:themeElements>
    <a:clrScheme name="1_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1_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1_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10_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Override1.xml><?xml version="1.0" encoding="utf-8"?>
<a:themeOverride xmlns:a="http://schemas.openxmlformats.org/drawingml/2006/main">
  <a:clrScheme name="Blue Warm">
    <a:dk1>
      <a:sysClr val="windowText" lastClr="000000"/>
    </a:dk1>
    <a:lt1>
      <a:sysClr val="window" lastClr="FFFFFF"/>
    </a:lt1>
    <a:dk2>
      <a:srgbClr val="242852"/>
    </a:dk2>
    <a:lt2>
      <a:srgbClr val="ACCBF9"/>
    </a:lt2>
    <a:accent1>
      <a:srgbClr val="4A66AC"/>
    </a:accent1>
    <a:accent2>
      <a:srgbClr val="629DD1"/>
    </a:accent2>
    <a:accent3>
      <a:srgbClr val="297FD5"/>
    </a:accent3>
    <a:accent4>
      <a:srgbClr val="7F8FA9"/>
    </a:accent4>
    <a:accent5>
      <a:srgbClr val="5AA2AE"/>
    </a:accent5>
    <a:accent6>
      <a:srgbClr val="9D90A0"/>
    </a:accent6>
    <a:hlink>
      <a:srgbClr val="9454C3"/>
    </a:hlink>
    <a:folHlink>
      <a:srgbClr val="3EBBF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2083</TotalTime>
  <Words>7986</Words>
  <Application>Microsoft Macintosh PowerPoint</Application>
  <PresentationFormat>On-screen Show (4:3)</PresentationFormat>
  <Paragraphs>2939</Paragraphs>
  <Slides>154</Slides>
  <Notes>29</Notes>
  <HiddenSlides>1</HiddenSlides>
  <MMClips>0</MMClips>
  <ScaleCrop>false</ScaleCrop>
  <HeadingPairs>
    <vt:vector size="8" baseType="variant">
      <vt:variant>
        <vt:lpstr>Fonts Used</vt:lpstr>
      </vt:variant>
      <vt:variant>
        <vt:i4>13</vt:i4>
      </vt:variant>
      <vt:variant>
        <vt:lpstr>Theme</vt:lpstr>
      </vt:variant>
      <vt:variant>
        <vt:i4>14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154</vt:i4>
      </vt:variant>
    </vt:vector>
  </HeadingPairs>
  <TitlesOfParts>
    <vt:vector size="182" baseType="lpstr">
      <vt:lpstr>ＭＳ Ｐゴシック</vt:lpstr>
      <vt:lpstr>ＭＳ Ｐゴシック</vt:lpstr>
      <vt:lpstr>Arial</vt:lpstr>
      <vt:lpstr>Calibri</vt:lpstr>
      <vt:lpstr>Cambria</vt:lpstr>
      <vt:lpstr>Cambria Math</vt:lpstr>
      <vt:lpstr>Garamond</vt:lpstr>
      <vt:lpstr>Helvetica</vt:lpstr>
      <vt:lpstr>Tahoma</vt:lpstr>
      <vt:lpstr>Times</vt:lpstr>
      <vt:lpstr>Times New Roman</vt:lpstr>
      <vt:lpstr>Wingdings</vt:lpstr>
      <vt:lpstr>Zapf Dingbats</vt:lpstr>
      <vt:lpstr>Edge</vt:lpstr>
      <vt:lpstr>2_Edge</vt:lpstr>
      <vt:lpstr>3_Edge</vt:lpstr>
      <vt:lpstr>1_Metropolitan_bullet</vt:lpstr>
      <vt:lpstr>83_Edge</vt:lpstr>
      <vt:lpstr>5_Edge</vt:lpstr>
      <vt:lpstr>7_Edge</vt:lpstr>
      <vt:lpstr>98_Edge</vt:lpstr>
      <vt:lpstr>10_Edge</vt:lpstr>
      <vt:lpstr>11_Edge</vt:lpstr>
      <vt:lpstr>8_Edge</vt:lpstr>
      <vt:lpstr>16_Edge</vt:lpstr>
      <vt:lpstr>17_Edge</vt:lpstr>
      <vt:lpstr>1_Edge</vt:lpstr>
      <vt:lpstr>VISIO</vt:lpstr>
      <vt:lpstr> Digital Design &amp; Computer Arch.  Lecture 6: Sequential Logic Design</vt:lpstr>
      <vt:lpstr>We Are Almost Done with This</vt:lpstr>
      <vt:lpstr>Agenda for Today and Next Week</vt:lpstr>
      <vt:lpstr>Assignment: Required Lecture Video</vt:lpstr>
      <vt:lpstr>Extra Assignment: Moore’s Law (I)</vt:lpstr>
      <vt:lpstr>Extra Assignment 2: Moore’s Law (II)</vt:lpstr>
      <vt:lpstr>Assignment: Required Readings</vt:lpstr>
      <vt:lpstr>Wrap-Up Combinational Logic Circuits and Design</vt:lpstr>
      <vt:lpstr>Recall: Tri-State Buffer</vt:lpstr>
      <vt:lpstr>Recall: Example: Use of Tri-State Buffers</vt:lpstr>
      <vt:lpstr>Recall: Example Design with Tri-State Buffers</vt:lpstr>
      <vt:lpstr>Recall: Another Example</vt:lpstr>
      <vt:lpstr>Multiplexer Using Tri-State Buffers</vt:lpstr>
      <vt:lpstr>Aside: Logic Using Multiplexers</vt:lpstr>
      <vt:lpstr>Aside: Logic Using Multiplexers (II)</vt:lpstr>
      <vt:lpstr>Aside: Logic Using Multiplexers (III)</vt:lpstr>
      <vt:lpstr>Aside: Logic Using Decoders (I)</vt:lpstr>
      <vt:lpstr>Logic Simplification using     Boolean Algebra Rules  </vt:lpstr>
      <vt:lpstr>Recall: Full Adder in SOP Form Logic</vt:lpstr>
      <vt:lpstr>Goal: Simplified Full Adder</vt:lpstr>
      <vt:lpstr>Quick Recap on Logic Simplification</vt:lpstr>
      <vt:lpstr>Logic Simplification</vt:lpstr>
      <vt:lpstr>Logic Simplification:  Karnaugh Maps (K-Maps)</vt:lpstr>
      <vt:lpstr>Karnaugh Maps are Fun…</vt:lpstr>
      <vt:lpstr>Sequential Logic Circuits and Design</vt:lpstr>
      <vt:lpstr>What We Will Learn Today</vt:lpstr>
      <vt:lpstr>Circuits that Can     Store Information</vt:lpstr>
      <vt:lpstr>Introduction</vt:lpstr>
      <vt:lpstr>Capturing Data</vt:lpstr>
      <vt:lpstr>Basic Element: Cross-Coupled Inverters</vt:lpstr>
      <vt:lpstr>More Realistic Storage Elements</vt:lpstr>
      <vt:lpstr>The Big Picture: Storage Elements</vt:lpstr>
      <vt:lpstr>Basic Storage Element:  The R-S Latch</vt:lpstr>
      <vt:lpstr>The R-S (Reset-Set) Latch</vt:lpstr>
      <vt:lpstr>Why not R=S=0?</vt:lpstr>
      <vt:lpstr>The Gated D Latch</vt:lpstr>
      <vt:lpstr>The Gated D Latch</vt:lpstr>
      <vt:lpstr>The Gated D Latch</vt:lpstr>
      <vt:lpstr>The Gated D Latch</vt:lpstr>
      <vt:lpstr>The Register</vt:lpstr>
      <vt:lpstr>The Register</vt:lpstr>
      <vt:lpstr>The Register</vt:lpstr>
      <vt:lpstr>Memory</vt:lpstr>
      <vt:lpstr>Memory</vt:lpstr>
      <vt:lpstr>Addressing Memory</vt:lpstr>
      <vt:lpstr>Reading from Memory</vt:lpstr>
      <vt:lpstr>Reading from Memory</vt:lpstr>
      <vt:lpstr>Reading from Memory</vt:lpstr>
      <vt:lpstr>Reading from Memory</vt:lpstr>
      <vt:lpstr>Writing to Memory</vt:lpstr>
      <vt:lpstr>Writing to Memory</vt:lpstr>
      <vt:lpstr>Putting it all Together</vt:lpstr>
      <vt:lpstr>A Bigger Memory Array</vt:lpstr>
      <vt:lpstr>A Bigger Memory Array</vt:lpstr>
      <vt:lpstr>Sequential Logic Circuits</vt:lpstr>
      <vt:lpstr>Sequential Logic Circuits</vt:lpstr>
      <vt:lpstr>State</vt:lpstr>
      <vt:lpstr>State Diagram of Our Sequential Lock</vt:lpstr>
      <vt:lpstr>Another Simple Example of State</vt:lpstr>
      <vt:lpstr>Changing State: The Notion of Clock (I)</vt:lpstr>
      <vt:lpstr>Changing State: The Notion of Clock (II)</vt:lpstr>
      <vt:lpstr>Finite State Machines</vt:lpstr>
      <vt:lpstr>Finite State Machines</vt:lpstr>
      <vt:lpstr>Finite State Machines (FSMs) Consist of:</vt:lpstr>
      <vt:lpstr>Finite State Machines (FSMs)</vt:lpstr>
      <vt:lpstr>Finite State Machines (FSMs) Consist of:</vt:lpstr>
      <vt:lpstr>Finite State Machines (FSMs) Consist of:</vt:lpstr>
      <vt:lpstr>State Register Implementation</vt:lpstr>
      <vt:lpstr>The Problem with Latches</vt:lpstr>
      <vt:lpstr>The Problem with Latches</vt:lpstr>
      <vt:lpstr>The Problem with Latches</vt:lpstr>
      <vt:lpstr>The Need for a New Storage Element </vt:lpstr>
      <vt:lpstr>The D Flip-Flop</vt:lpstr>
      <vt:lpstr>The D Flip-Flop</vt:lpstr>
      <vt:lpstr>The D Flip-Flop</vt:lpstr>
      <vt:lpstr>Rising-Clock-Edge Triggered Flip-Flop</vt:lpstr>
      <vt:lpstr>Register</vt:lpstr>
      <vt:lpstr>A 4-Bit D-Flip-Flop-Based Register (Internally)</vt:lpstr>
      <vt:lpstr>Finite State Machines (FSMs)</vt:lpstr>
      <vt:lpstr>Finite State Machines (FSMs)</vt:lpstr>
      <vt:lpstr>Finite State Machine Example</vt:lpstr>
      <vt:lpstr>Finite State Machine Black Box</vt:lpstr>
      <vt:lpstr>Finite State Machine Transition Diagram</vt:lpstr>
      <vt:lpstr>Finite State Machine Transition Diagram</vt:lpstr>
      <vt:lpstr>Finite State Machine Transition Diagram</vt:lpstr>
      <vt:lpstr>Finite State Machine Transition Diagram</vt:lpstr>
      <vt:lpstr>Finite State Machine Transition Diagram</vt:lpstr>
      <vt:lpstr>Finite State Machine:  State Transition Table</vt:lpstr>
      <vt:lpstr>FSM State Transition Table</vt:lpstr>
      <vt:lpstr>FSM State Transition Table</vt:lpstr>
      <vt:lpstr>FSM State Transition Table</vt:lpstr>
      <vt:lpstr>FSM State Transition Table</vt:lpstr>
      <vt:lpstr>FSM State Transition Table</vt:lpstr>
      <vt:lpstr>FSM State Transition Table</vt:lpstr>
      <vt:lpstr>FSM State Transition Table</vt:lpstr>
      <vt:lpstr>FSM State Transition Table</vt:lpstr>
      <vt:lpstr>FSM State Transition Table</vt:lpstr>
      <vt:lpstr>Finite State Machine:  Output Table</vt:lpstr>
      <vt:lpstr>FSM Output Table</vt:lpstr>
      <vt:lpstr>FSM Output Table</vt:lpstr>
      <vt:lpstr>FSM Output Table</vt:lpstr>
      <vt:lpstr>FSM Output Table</vt:lpstr>
      <vt:lpstr>FSM Output Table</vt:lpstr>
      <vt:lpstr>FSM Output Table</vt:lpstr>
      <vt:lpstr>Finite State Machine:     Schematic</vt:lpstr>
      <vt:lpstr>FSM Schematic: State Register</vt:lpstr>
      <vt:lpstr>FSM Schematic: State Register</vt:lpstr>
      <vt:lpstr>FSM Schematic: Next State Logic</vt:lpstr>
      <vt:lpstr>FSM Schematic: Output Logic</vt:lpstr>
      <vt:lpstr>FSM Timing Diagram</vt:lpstr>
      <vt:lpstr>FSM Timing Diagram</vt:lpstr>
      <vt:lpstr>FSM Timing Diagram</vt:lpstr>
      <vt:lpstr>FSM Timing Diagram</vt:lpstr>
      <vt:lpstr>FSM Timing Diagram</vt:lpstr>
      <vt:lpstr>FSM Timing Diagram</vt:lpstr>
      <vt:lpstr>FSM Timing Diagram</vt:lpstr>
      <vt:lpstr>FSM Timing Diagram</vt:lpstr>
      <vt:lpstr>FSM Timing Diagram</vt:lpstr>
      <vt:lpstr>FSM Timing Diagram</vt:lpstr>
      <vt:lpstr>Finite State Machine:  State Encoding</vt:lpstr>
      <vt:lpstr>FSM State Encoding</vt:lpstr>
      <vt:lpstr>FSM State Encoding (II)</vt:lpstr>
      <vt:lpstr>FSM State Encoding (III)</vt:lpstr>
      <vt:lpstr>FSM State Encoding (III)</vt:lpstr>
      <vt:lpstr>Moore vs. Mealy Machines</vt:lpstr>
      <vt:lpstr>Recall: Moore vs. Mealy FSMs</vt:lpstr>
      <vt:lpstr>Moore vs. Mealy FSM Examples</vt:lpstr>
      <vt:lpstr>Moore vs. Mealy FSM Examples</vt:lpstr>
      <vt:lpstr>State Transition Diagrams</vt:lpstr>
      <vt:lpstr>FSM Design Procedure</vt:lpstr>
      <vt:lpstr>What is to Come: LC-3 Processor</vt:lpstr>
      <vt:lpstr>What is to Come: LC-3 Datapath</vt:lpstr>
      <vt:lpstr> Digital Design &amp; Computer Arch.  Lecture 6: Sequential Logic Design</vt:lpstr>
      <vt:lpstr>Backup Slides: Different Types of Flip Flops</vt:lpstr>
      <vt:lpstr>Enabled Flip-Flops</vt:lpstr>
      <vt:lpstr>Resettable Flip-Flop</vt:lpstr>
      <vt:lpstr>Resettable Flip-Flops</vt:lpstr>
      <vt:lpstr>Settable Flip-Flop</vt:lpstr>
      <vt:lpstr>Logic Simplification:  Karnaugh Maps (K-Maps)</vt:lpstr>
      <vt:lpstr>Logic Simplification</vt:lpstr>
      <vt:lpstr>Complex Cases</vt:lpstr>
      <vt:lpstr>Karnaugh Map</vt:lpstr>
      <vt:lpstr>Karnaugh Map Methods</vt:lpstr>
      <vt:lpstr>K-map Cover - 4 Input Variables</vt:lpstr>
      <vt:lpstr>Example:  As Logic Gates</vt:lpstr>
      <vt:lpstr>Logic Minimization Using K-Maps</vt:lpstr>
      <vt:lpstr>K-map Rules</vt:lpstr>
      <vt:lpstr>K-map Example: Two-bit Comparator</vt:lpstr>
      <vt:lpstr>K-map Example: Two-bit Comparator (2)</vt:lpstr>
      <vt:lpstr>K-map Example: Two-bit Comparator (3)</vt:lpstr>
      <vt:lpstr>K-maps with “Don’t Care”</vt:lpstr>
      <vt:lpstr>Example: BCD Increment Function</vt:lpstr>
      <vt:lpstr>K-map for BCD Increment Function</vt:lpstr>
      <vt:lpstr>K-map Summary</vt:lpstr>
    </vt:vector>
  </TitlesOfParts>
  <Company>Microsoft</Company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18-741  Advanced Computer Architecture Lecture 1: Intro and Basics</dc:title>
  <dc:creator>Onur Mutlu</dc:creator>
  <cp:lastModifiedBy>Onur Mutlu</cp:lastModifiedBy>
  <cp:revision>48</cp:revision>
  <cp:lastPrinted>2019-03-08T17:00:26Z</cp:lastPrinted>
  <dcterms:created xsi:type="dcterms:W3CDTF">2010-09-08T00:51:32Z</dcterms:created>
  <dcterms:modified xsi:type="dcterms:W3CDTF">2020-03-06T11:05:19Z</dcterms:modified>
</cp:coreProperties>
</file>